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08" r:id="rId2"/>
    <p:sldMasterId id="2147483720" r:id="rId3"/>
    <p:sldMasterId id="2147483733" r:id="rId4"/>
  </p:sldMasterIdLst>
  <p:notesMasterIdLst>
    <p:notesMasterId r:id="rId85"/>
  </p:notesMasterIdLst>
  <p:sldIdLst>
    <p:sldId id="298" r:id="rId5"/>
    <p:sldId id="271" r:id="rId6"/>
    <p:sldId id="299" r:id="rId7"/>
    <p:sldId id="300" r:id="rId8"/>
    <p:sldId id="301" r:id="rId9"/>
    <p:sldId id="268" r:id="rId10"/>
    <p:sldId id="302" r:id="rId11"/>
    <p:sldId id="303" r:id="rId12"/>
    <p:sldId id="304" r:id="rId13"/>
    <p:sldId id="305" r:id="rId14"/>
    <p:sldId id="306" r:id="rId15"/>
    <p:sldId id="307" r:id="rId16"/>
    <p:sldId id="263" r:id="rId17"/>
    <p:sldId id="670" r:id="rId18"/>
    <p:sldId id="2022" r:id="rId19"/>
    <p:sldId id="2023" r:id="rId20"/>
    <p:sldId id="2024" r:id="rId21"/>
    <p:sldId id="2026" r:id="rId22"/>
    <p:sldId id="2027" r:id="rId23"/>
    <p:sldId id="330" r:id="rId24"/>
    <p:sldId id="2028" r:id="rId25"/>
    <p:sldId id="2036" r:id="rId26"/>
    <p:sldId id="1973" r:id="rId27"/>
    <p:sldId id="1979" r:id="rId28"/>
    <p:sldId id="643" r:id="rId29"/>
    <p:sldId id="689" r:id="rId30"/>
    <p:sldId id="691" r:id="rId31"/>
    <p:sldId id="678" r:id="rId32"/>
    <p:sldId id="693" r:id="rId33"/>
    <p:sldId id="2010" r:id="rId34"/>
    <p:sldId id="697" r:id="rId35"/>
    <p:sldId id="690" r:id="rId36"/>
    <p:sldId id="694" r:id="rId37"/>
    <p:sldId id="1988" r:id="rId38"/>
    <p:sldId id="270" r:id="rId39"/>
    <p:sldId id="272" r:id="rId40"/>
    <p:sldId id="273" r:id="rId41"/>
    <p:sldId id="296" r:id="rId42"/>
    <p:sldId id="274" r:id="rId43"/>
    <p:sldId id="276" r:id="rId44"/>
    <p:sldId id="277" r:id="rId45"/>
    <p:sldId id="278" r:id="rId46"/>
    <p:sldId id="279" r:id="rId47"/>
    <p:sldId id="280" r:id="rId48"/>
    <p:sldId id="281" r:id="rId49"/>
    <p:sldId id="282" r:id="rId50"/>
    <p:sldId id="283" r:id="rId51"/>
    <p:sldId id="285" r:id="rId52"/>
    <p:sldId id="286" r:id="rId53"/>
    <p:sldId id="287" r:id="rId54"/>
    <p:sldId id="2031" r:id="rId55"/>
    <p:sldId id="257" r:id="rId56"/>
    <p:sldId id="258" r:id="rId57"/>
    <p:sldId id="259" r:id="rId58"/>
    <p:sldId id="260" r:id="rId59"/>
    <p:sldId id="261" r:id="rId60"/>
    <p:sldId id="262" r:id="rId61"/>
    <p:sldId id="2032" r:id="rId62"/>
    <p:sldId id="264" r:id="rId63"/>
    <p:sldId id="2035" r:id="rId64"/>
    <p:sldId id="567" r:id="rId65"/>
    <p:sldId id="406" r:id="rId66"/>
    <p:sldId id="572" r:id="rId67"/>
    <p:sldId id="573" r:id="rId68"/>
    <p:sldId id="411" r:id="rId69"/>
    <p:sldId id="408" r:id="rId70"/>
    <p:sldId id="415" r:id="rId71"/>
    <p:sldId id="509" r:id="rId72"/>
    <p:sldId id="587" r:id="rId73"/>
    <p:sldId id="588" r:id="rId74"/>
    <p:sldId id="575" r:id="rId75"/>
    <p:sldId id="578" r:id="rId76"/>
    <p:sldId id="579" r:id="rId77"/>
    <p:sldId id="574" r:id="rId78"/>
    <p:sldId id="580" r:id="rId79"/>
    <p:sldId id="581" r:id="rId80"/>
    <p:sldId id="582" r:id="rId81"/>
    <p:sldId id="583" r:id="rId82"/>
    <p:sldId id="586" r:id="rId83"/>
    <p:sldId id="584"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52" autoAdjust="0"/>
  </p:normalViewPr>
  <p:slideViewPr>
    <p:cSldViewPr>
      <p:cViewPr>
        <p:scale>
          <a:sx n="60" d="100"/>
          <a:sy n="60" d="100"/>
        </p:scale>
        <p:origin x="802"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ontehis\Desktop\2020\Coronavirus\Completed%20Checklist\Checklist%20analysis\Copy%20of%20Combin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ontehis\Desktop\2020\Coronavirus\Completed%20Checklist\Checklist%20analysis\Copy%20of%20Combine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71614120195974E-2"/>
          <c:y val="2.3856858846918488E-2"/>
          <c:w val="0.92068679652351626"/>
          <c:h val="0.65084704372192048"/>
        </c:manualLayout>
      </c:layout>
      <c:barChart>
        <c:barDir val="col"/>
        <c:grouping val="clustered"/>
        <c:varyColors val="0"/>
        <c:ser>
          <c:idx val="0"/>
          <c:order val="0"/>
          <c:spPr>
            <a:solidFill>
              <a:srgbClr val="FFC000"/>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E52B-43C4-B0E1-B37CB891C2D5}"/>
              </c:ext>
            </c:extLst>
          </c:dPt>
          <c:dPt>
            <c:idx val="1"/>
            <c:invertIfNegative val="0"/>
            <c:bubble3D val="0"/>
            <c:spPr>
              <a:solidFill>
                <a:srgbClr val="92D050"/>
              </a:solidFill>
              <a:ln>
                <a:noFill/>
              </a:ln>
              <a:effectLst/>
            </c:spPr>
            <c:extLst>
              <c:ext xmlns:c16="http://schemas.microsoft.com/office/drawing/2014/chart" uri="{C3380CC4-5D6E-409C-BE32-E72D297353CC}">
                <c16:uniqueId val="{00000003-E52B-43C4-B0E1-B37CB891C2D5}"/>
              </c:ext>
            </c:extLst>
          </c:dPt>
          <c:dPt>
            <c:idx val="2"/>
            <c:invertIfNegative val="0"/>
            <c:bubble3D val="0"/>
            <c:spPr>
              <a:solidFill>
                <a:srgbClr val="92D050"/>
              </a:solidFill>
              <a:ln>
                <a:noFill/>
              </a:ln>
              <a:effectLst/>
            </c:spPr>
            <c:extLst>
              <c:ext xmlns:c16="http://schemas.microsoft.com/office/drawing/2014/chart" uri="{C3380CC4-5D6E-409C-BE32-E72D297353CC}">
                <c16:uniqueId val="{00000005-E52B-43C4-B0E1-B37CB891C2D5}"/>
              </c:ext>
            </c:extLst>
          </c:dPt>
          <c:dPt>
            <c:idx val="3"/>
            <c:invertIfNegative val="0"/>
            <c:bubble3D val="0"/>
            <c:spPr>
              <a:solidFill>
                <a:srgbClr val="92D050"/>
              </a:solidFill>
              <a:ln>
                <a:noFill/>
              </a:ln>
              <a:effectLst/>
            </c:spPr>
            <c:extLst>
              <c:ext xmlns:c16="http://schemas.microsoft.com/office/drawing/2014/chart" uri="{C3380CC4-5D6E-409C-BE32-E72D297353CC}">
                <c16:uniqueId val="{00000007-E52B-43C4-B0E1-B37CB891C2D5}"/>
              </c:ext>
            </c:extLst>
          </c:dPt>
          <c:dPt>
            <c:idx val="4"/>
            <c:invertIfNegative val="0"/>
            <c:bubble3D val="0"/>
            <c:spPr>
              <a:solidFill>
                <a:srgbClr val="92D050"/>
              </a:solidFill>
              <a:ln>
                <a:noFill/>
              </a:ln>
              <a:effectLst/>
            </c:spPr>
            <c:extLst>
              <c:ext xmlns:c16="http://schemas.microsoft.com/office/drawing/2014/chart" uri="{C3380CC4-5D6E-409C-BE32-E72D297353CC}">
                <c16:uniqueId val="{00000009-E52B-43C4-B0E1-B37CB891C2D5}"/>
              </c:ext>
            </c:extLst>
          </c:dPt>
          <c:dPt>
            <c:idx val="5"/>
            <c:invertIfNegative val="0"/>
            <c:bubble3D val="0"/>
            <c:spPr>
              <a:solidFill>
                <a:srgbClr val="92D050"/>
              </a:solidFill>
              <a:ln>
                <a:noFill/>
              </a:ln>
              <a:effectLst/>
            </c:spPr>
            <c:extLst>
              <c:ext xmlns:c16="http://schemas.microsoft.com/office/drawing/2014/chart" uri="{C3380CC4-5D6E-409C-BE32-E72D297353CC}">
                <c16:uniqueId val="{0000000B-E52B-43C4-B0E1-B37CB891C2D5}"/>
              </c:ext>
            </c:extLst>
          </c:dPt>
          <c:dPt>
            <c:idx val="6"/>
            <c:invertIfNegative val="0"/>
            <c:bubble3D val="0"/>
            <c:spPr>
              <a:solidFill>
                <a:srgbClr val="92D050"/>
              </a:solidFill>
              <a:ln>
                <a:noFill/>
              </a:ln>
              <a:effectLst/>
            </c:spPr>
            <c:extLst>
              <c:ext xmlns:c16="http://schemas.microsoft.com/office/drawing/2014/chart" uri="{C3380CC4-5D6E-409C-BE32-E72D297353CC}">
                <c16:uniqueId val="{0000000D-E52B-43C4-B0E1-B37CB891C2D5}"/>
              </c:ext>
            </c:extLst>
          </c:dPt>
          <c:dPt>
            <c:idx val="7"/>
            <c:invertIfNegative val="0"/>
            <c:bubble3D val="0"/>
            <c:spPr>
              <a:solidFill>
                <a:srgbClr val="92D050"/>
              </a:solidFill>
              <a:ln>
                <a:noFill/>
              </a:ln>
              <a:effectLst/>
            </c:spPr>
            <c:extLst>
              <c:ext xmlns:c16="http://schemas.microsoft.com/office/drawing/2014/chart" uri="{C3380CC4-5D6E-409C-BE32-E72D297353CC}">
                <c16:uniqueId val="{0000000F-E52B-43C4-B0E1-B37CB891C2D5}"/>
              </c:ext>
            </c:extLst>
          </c:dPt>
          <c:dPt>
            <c:idx val="15"/>
            <c:invertIfNegative val="0"/>
            <c:bubble3D val="0"/>
            <c:spPr>
              <a:solidFill>
                <a:srgbClr val="FFC000"/>
              </a:solidFill>
              <a:ln>
                <a:noFill/>
              </a:ln>
              <a:effectLst/>
            </c:spPr>
            <c:extLst>
              <c:ext xmlns:c16="http://schemas.microsoft.com/office/drawing/2014/chart" uri="{C3380CC4-5D6E-409C-BE32-E72D297353CC}">
                <c16:uniqueId val="{00000011-E52B-43C4-B0E1-B37CB891C2D5}"/>
              </c:ext>
            </c:extLst>
          </c:dPt>
          <c:dPt>
            <c:idx val="18"/>
            <c:invertIfNegative val="0"/>
            <c:bubble3D val="0"/>
            <c:spPr>
              <a:solidFill>
                <a:srgbClr val="FFC000"/>
              </a:solidFill>
              <a:ln>
                <a:noFill/>
              </a:ln>
              <a:effectLst/>
            </c:spPr>
            <c:extLst>
              <c:ext xmlns:c16="http://schemas.microsoft.com/office/drawing/2014/chart" uri="{C3380CC4-5D6E-409C-BE32-E72D297353CC}">
                <c16:uniqueId val="{00000013-E52B-43C4-B0E1-B37CB891C2D5}"/>
              </c:ext>
            </c:extLst>
          </c:dPt>
          <c:dPt>
            <c:idx val="19"/>
            <c:invertIfNegative val="0"/>
            <c:bubble3D val="0"/>
            <c:spPr>
              <a:solidFill>
                <a:srgbClr val="FFC000"/>
              </a:solidFill>
              <a:ln>
                <a:noFill/>
              </a:ln>
              <a:effectLst/>
            </c:spPr>
            <c:extLst>
              <c:ext xmlns:c16="http://schemas.microsoft.com/office/drawing/2014/chart" uri="{C3380CC4-5D6E-409C-BE32-E72D297353CC}">
                <c16:uniqueId val="{00000015-E52B-43C4-B0E1-B37CB891C2D5}"/>
              </c:ext>
            </c:extLst>
          </c:dPt>
          <c:dPt>
            <c:idx val="21"/>
            <c:invertIfNegative val="0"/>
            <c:bubble3D val="0"/>
            <c:spPr>
              <a:solidFill>
                <a:srgbClr val="FFC000"/>
              </a:solidFill>
              <a:ln>
                <a:noFill/>
              </a:ln>
              <a:effectLst/>
            </c:spPr>
            <c:extLst>
              <c:ext xmlns:c16="http://schemas.microsoft.com/office/drawing/2014/chart" uri="{C3380CC4-5D6E-409C-BE32-E72D297353CC}">
                <c16:uniqueId val="{00000017-E52B-43C4-B0E1-B37CB891C2D5}"/>
              </c:ext>
            </c:extLst>
          </c:dPt>
          <c:dPt>
            <c:idx val="27"/>
            <c:invertIfNegative val="0"/>
            <c:bubble3D val="0"/>
            <c:spPr>
              <a:solidFill>
                <a:srgbClr val="FFC000"/>
              </a:solidFill>
              <a:ln>
                <a:noFill/>
              </a:ln>
              <a:effectLst/>
            </c:spPr>
            <c:extLst>
              <c:ext xmlns:c16="http://schemas.microsoft.com/office/drawing/2014/chart" uri="{C3380CC4-5D6E-409C-BE32-E72D297353CC}">
                <c16:uniqueId val="{00000019-E52B-43C4-B0E1-B37CB891C2D5}"/>
              </c:ext>
            </c:extLst>
          </c:dPt>
          <c:dPt>
            <c:idx val="30"/>
            <c:invertIfNegative val="0"/>
            <c:bubble3D val="0"/>
            <c:spPr>
              <a:solidFill>
                <a:srgbClr val="FFC000"/>
              </a:solidFill>
              <a:ln>
                <a:noFill/>
              </a:ln>
              <a:effectLst/>
            </c:spPr>
            <c:extLst>
              <c:ext xmlns:c16="http://schemas.microsoft.com/office/drawing/2014/chart" uri="{C3380CC4-5D6E-409C-BE32-E72D297353CC}">
                <c16:uniqueId val="{0000001B-E52B-43C4-B0E1-B37CB891C2D5}"/>
              </c:ext>
            </c:extLst>
          </c:dPt>
          <c:dPt>
            <c:idx val="31"/>
            <c:invertIfNegative val="0"/>
            <c:bubble3D val="0"/>
            <c:spPr>
              <a:solidFill>
                <a:srgbClr val="FFC000"/>
              </a:solidFill>
              <a:ln>
                <a:noFill/>
              </a:ln>
              <a:effectLst/>
            </c:spPr>
            <c:extLst>
              <c:ext xmlns:c16="http://schemas.microsoft.com/office/drawing/2014/chart" uri="{C3380CC4-5D6E-409C-BE32-E72D297353CC}">
                <c16:uniqueId val="{0000001D-E52B-43C4-B0E1-B37CB891C2D5}"/>
              </c:ext>
            </c:extLst>
          </c:dPt>
          <c:dPt>
            <c:idx val="32"/>
            <c:invertIfNegative val="0"/>
            <c:bubble3D val="0"/>
            <c:spPr>
              <a:solidFill>
                <a:srgbClr val="FFC000"/>
              </a:solidFill>
              <a:ln>
                <a:noFill/>
              </a:ln>
              <a:effectLst/>
            </c:spPr>
            <c:extLst>
              <c:ext xmlns:c16="http://schemas.microsoft.com/office/drawing/2014/chart" uri="{C3380CC4-5D6E-409C-BE32-E72D297353CC}">
                <c16:uniqueId val="{0000001F-E52B-43C4-B0E1-B37CB891C2D5}"/>
              </c:ext>
            </c:extLst>
          </c:dPt>
          <c:dPt>
            <c:idx val="33"/>
            <c:invertIfNegative val="0"/>
            <c:bubble3D val="0"/>
            <c:spPr>
              <a:solidFill>
                <a:srgbClr val="FFC000"/>
              </a:solidFill>
              <a:ln>
                <a:noFill/>
              </a:ln>
              <a:effectLst/>
            </c:spPr>
            <c:extLst>
              <c:ext xmlns:c16="http://schemas.microsoft.com/office/drawing/2014/chart" uri="{C3380CC4-5D6E-409C-BE32-E72D297353CC}">
                <c16:uniqueId val="{00000021-E52B-43C4-B0E1-B37CB891C2D5}"/>
              </c:ext>
            </c:extLst>
          </c:dPt>
          <c:dPt>
            <c:idx val="34"/>
            <c:invertIfNegative val="0"/>
            <c:bubble3D val="0"/>
            <c:spPr>
              <a:solidFill>
                <a:srgbClr val="FFC000"/>
              </a:solidFill>
              <a:ln>
                <a:noFill/>
              </a:ln>
              <a:effectLst/>
            </c:spPr>
            <c:extLst>
              <c:ext xmlns:c16="http://schemas.microsoft.com/office/drawing/2014/chart" uri="{C3380CC4-5D6E-409C-BE32-E72D297353CC}">
                <c16:uniqueId val="{00000023-E52B-43C4-B0E1-B37CB891C2D5}"/>
              </c:ext>
            </c:extLst>
          </c:dPt>
          <c:dPt>
            <c:idx val="41"/>
            <c:invertIfNegative val="0"/>
            <c:bubble3D val="0"/>
            <c:spPr>
              <a:solidFill>
                <a:srgbClr val="FF0000"/>
              </a:solidFill>
              <a:ln>
                <a:noFill/>
              </a:ln>
              <a:effectLst/>
            </c:spPr>
            <c:extLst>
              <c:ext xmlns:c16="http://schemas.microsoft.com/office/drawing/2014/chart" uri="{C3380CC4-5D6E-409C-BE32-E72D297353CC}">
                <c16:uniqueId val="{00000025-E52B-43C4-B0E1-B37CB891C2D5}"/>
              </c:ext>
            </c:extLst>
          </c:dPt>
          <c:dPt>
            <c:idx val="42"/>
            <c:invertIfNegative val="0"/>
            <c:bubble3D val="0"/>
            <c:spPr>
              <a:solidFill>
                <a:srgbClr val="FF0000"/>
              </a:solidFill>
              <a:ln>
                <a:noFill/>
              </a:ln>
              <a:effectLst/>
            </c:spPr>
            <c:extLst>
              <c:ext xmlns:c16="http://schemas.microsoft.com/office/drawing/2014/chart" uri="{C3380CC4-5D6E-409C-BE32-E72D297353CC}">
                <c16:uniqueId val="{00000027-E52B-43C4-B0E1-B37CB891C2D5}"/>
              </c:ext>
            </c:extLst>
          </c:dPt>
          <c:dPt>
            <c:idx val="43"/>
            <c:invertIfNegative val="0"/>
            <c:bubble3D val="0"/>
            <c:spPr>
              <a:solidFill>
                <a:srgbClr val="FF0000"/>
              </a:solidFill>
              <a:ln>
                <a:noFill/>
              </a:ln>
              <a:effectLst/>
            </c:spPr>
            <c:extLst>
              <c:ext xmlns:c16="http://schemas.microsoft.com/office/drawing/2014/chart" uri="{C3380CC4-5D6E-409C-BE32-E72D297353CC}">
                <c16:uniqueId val="{00000029-E52B-43C4-B0E1-B37CB891C2D5}"/>
              </c:ext>
            </c:extLst>
          </c:dPt>
          <c:dPt>
            <c:idx val="44"/>
            <c:invertIfNegative val="0"/>
            <c:bubble3D val="0"/>
            <c:spPr>
              <a:solidFill>
                <a:srgbClr val="FF0000"/>
              </a:solidFill>
              <a:ln>
                <a:noFill/>
              </a:ln>
              <a:effectLst/>
            </c:spPr>
            <c:extLst>
              <c:ext xmlns:c16="http://schemas.microsoft.com/office/drawing/2014/chart" uri="{C3380CC4-5D6E-409C-BE32-E72D297353CC}">
                <c16:uniqueId val="{0000002B-E52B-43C4-B0E1-B37CB891C2D5}"/>
              </c:ext>
            </c:extLst>
          </c:dPt>
          <c:dPt>
            <c:idx val="45"/>
            <c:invertIfNegative val="0"/>
            <c:bubble3D val="0"/>
            <c:spPr>
              <a:solidFill>
                <a:srgbClr val="FF0000"/>
              </a:solidFill>
              <a:ln>
                <a:noFill/>
              </a:ln>
              <a:effectLst/>
            </c:spPr>
            <c:extLst>
              <c:ext xmlns:c16="http://schemas.microsoft.com/office/drawing/2014/chart" uri="{C3380CC4-5D6E-409C-BE32-E72D297353CC}">
                <c16:uniqueId val="{0000002D-E52B-43C4-B0E1-B37CB891C2D5}"/>
              </c:ext>
            </c:extLst>
          </c:dPt>
          <c:dPt>
            <c:idx val="46"/>
            <c:invertIfNegative val="0"/>
            <c:bubble3D val="0"/>
            <c:spPr>
              <a:solidFill>
                <a:srgbClr val="FF0000"/>
              </a:solidFill>
              <a:ln>
                <a:noFill/>
              </a:ln>
              <a:effectLst/>
            </c:spPr>
            <c:extLst>
              <c:ext xmlns:c16="http://schemas.microsoft.com/office/drawing/2014/chart" uri="{C3380CC4-5D6E-409C-BE32-E72D297353CC}">
                <c16:uniqueId val="{0000002F-E52B-43C4-B0E1-B37CB891C2D5}"/>
              </c:ext>
            </c:extLst>
          </c:dPt>
          <c:cat>
            <c:strRef>
              <c:f>Sheet1!$G$3:$G$49</c:f>
              <c:strCache>
                <c:ptCount val="47"/>
                <c:pt idx="0">
                  <c:v>Mauritius</c:v>
                </c:pt>
                <c:pt idx="1">
                  <c:v>Cameroon</c:v>
                </c:pt>
                <c:pt idx="2">
                  <c:v>Ethiopia</c:v>
                </c:pt>
                <c:pt idx="3">
                  <c:v>Madagascar</c:v>
                </c:pt>
                <c:pt idx="4">
                  <c:v>Cote d'Ivoire</c:v>
                </c:pt>
                <c:pt idx="5">
                  <c:v>Kenya</c:v>
                </c:pt>
                <c:pt idx="6">
                  <c:v>Algeria</c:v>
                </c:pt>
                <c:pt idx="7">
                  <c:v>Tanzania</c:v>
                </c:pt>
                <c:pt idx="8">
                  <c:v>Guinea</c:v>
                </c:pt>
                <c:pt idx="9">
                  <c:v>Senegal</c:v>
                </c:pt>
                <c:pt idx="10">
                  <c:v>Togo</c:v>
                </c:pt>
                <c:pt idx="11">
                  <c:v>Seychelles</c:v>
                </c:pt>
                <c:pt idx="12">
                  <c:v>Uganda</c:v>
                </c:pt>
                <c:pt idx="13">
                  <c:v>Mozambique</c:v>
                </c:pt>
                <c:pt idx="14">
                  <c:v>Zimbabwe</c:v>
                </c:pt>
                <c:pt idx="15">
                  <c:v>Angola</c:v>
                </c:pt>
                <c:pt idx="16">
                  <c:v>South Africa</c:v>
                </c:pt>
                <c:pt idx="17">
                  <c:v>Democratic Republic of Congo</c:v>
                </c:pt>
                <c:pt idx="18">
                  <c:v>Rwanda</c:v>
                </c:pt>
                <c:pt idx="19">
                  <c:v>Lesotho</c:v>
                </c:pt>
                <c:pt idx="20">
                  <c:v>Cabo Verde</c:v>
                </c:pt>
                <c:pt idx="21">
                  <c:v>Mali</c:v>
                </c:pt>
                <c:pt idx="22">
                  <c:v>Malawi</c:v>
                </c:pt>
                <c:pt idx="23">
                  <c:v>Liberia</c:v>
                </c:pt>
                <c:pt idx="24">
                  <c:v>Sierra Leone</c:v>
                </c:pt>
                <c:pt idx="25">
                  <c:v>South Sudan</c:v>
                </c:pt>
                <c:pt idx="26">
                  <c:v>Gabon</c:v>
                </c:pt>
                <c:pt idx="27">
                  <c:v>Eritrea</c:v>
                </c:pt>
                <c:pt idx="28">
                  <c:v>Botswana</c:v>
                </c:pt>
                <c:pt idx="29">
                  <c:v>Zambia</c:v>
                </c:pt>
                <c:pt idx="30">
                  <c:v>Niger</c:v>
                </c:pt>
                <c:pt idx="31">
                  <c:v>Mauritania</c:v>
                </c:pt>
                <c:pt idx="32">
                  <c:v>Nigeria</c:v>
                </c:pt>
                <c:pt idx="33">
                  <c:v>Eswatini</c:v>
                </c:pt>
                <c:pt idx="34">
                  <c:v>Central African Republic</c:v>
                </c:pt>
                <c:pt idx="35">
                  <c:v>Burkina Faso</c:v>
                </c:pt>
                <c:pt idx="36">
                  <c:v>Ghana</c:v>
                </c:pt>
                <c:pt idx="37">
                  <c:v>Equatorial Guinea</c:v>
                </c:pt>
                <c:pt idx="38">
                  <c:v>Republic of Congo</c:v>
                </c:pt>
                <c:pt idx="39">
                  <c:v>Burundi</c:v>
                </c:pt>
                <c:pt idx="40">
                  <c:v>Chad</c:v>
                </c:pt>
                <c:pt idx="41">
                  <c:v>Namibia</c:v>
                </c:pt>
                <c:pt idx="42">
                  <c:v>Gambia</c:v>
                </c:pt>
                <c:pt idx="43">
                  <c:v>Sao Tome &amp; Principe</c:v>
                </c:pt>
                <c:pt idx="44">
                  <c:v>Benin</c:v>
                </c:pt>
                <c:pt idx="45">
                  <c:v>Guinea Bissau</c:v>
                </c:pt>
                <c:pt idx="46">
                  <c:v>Comoros</c:v>
                </c:pt>
              </c:strCache>
            </c:strRef>
          </c:cat>
          <c:val>
            <c:numRef>
              <c:f>Sheet1!$H$3:$H$49</c:f>
              <c:numCache>
                <c:formatCode>0.0%</c:formatCode>
                <c:ptCount val="47"/>
                <c:pt idx="0">
                  <c:v>0.92727272727272436</c:v>
                </c:pt>
                <c:pt idx="1">
                  <c:v>0.92272727272726984</c:v>
                </c:pt>
                <c:pt idx="2">
                  <c:v>0.91704545454545172</c:v>
                </c:pt>
                <c:pt idx="3">
                  <c:v>0.89999999999999725</c:v>
                </c:pt>
                <c:pt idx="4">
                  <c:v>0.86363636363636109</c:v>
                </c:pt>
                <c:pt idx="5">
                  <c:v>0.85454545454545205</c:v>
                </c:pt>
                <c:pt idx="6">
                  <c:v>0.84999999999999731</c:v>
                </c:pt>
                <c:pt idx="7">
                  <c:v>0.83636363636363364</c:v>
                </c:pt>
                <c:pt idx="8">
                  <c:v>0.79772727272727029</c:v>
                </c:pt>
                <c:pt idx="9">
                  <c:v>0.79318181818181555</c:v>
                </c:pt>
                <c:pt idx="10">
                  <c:v>0.79090909090908845</c:v>
                </c:pt>
                <c:pt idx="11">
                  <c:v>0.78636363636363416</c:v>
                </c:pt>
                <c:pt idx="12">
                  <c:v>0.77272727272727038</c:v>
                </c:pt>
                <c:pt idx="13">
                  <c:v>0.76931818181817946</c:v>
                </c:pt>
                <c:pt idx="14">
                  <c:v>0.76363636363636123</c:v>
                </c:pt>
                <c:pt idx="15">
                  <c:v>0.74886363636363429</c:v>
                </c:pt>
                <c:pt idx="16">
                  <c:v>0.73522727272727018</c:v>
                </c:pt>
                <c:pt idx="17">
                  <c:v>0.72840909090908901</c:v>
                </c:pt>
                <c:pt idx="18">
                  <c:v>0.70568181818181575</c:v>
                </c:pt>
                <c:pt idx="19">
                  <c:v>0.70340909090908899</c:v>
                </c:pt>
                <c:pt idx="20">
                  <c:v>0.69431818181817995</c:v>
                </c:pt>
                <c:pt idx="21">
                  <c:v>0.68295454545454382</c:v>
                </c:pt>
                <c:pt idx="22">
                  <c:v>0.67159090909090691</c:v>
                </c:pt>
                <c:pt idx="23">
                  <c:v>0.66818181818181632</c:v>
                </c:pt>
                <c:pt idx="24">
                  <c:v>0.6670454545454525</c:v>
                </c:pt>
                <c:pt idx="25">
                  <c:v>0.6613636363636346</c:v>
                </c:pt>
                <c:pt idx="26">
                  <c:v>0.64318181818181597</c:v>
                </c:pt>
                <c:pt idx="27">
                  <c:v>0.63863636363636234</c:v>
                </c:pt>
                <c:pt idx="28">
                  <c:v>0.62386363636363451</c:v>
                </c:pt>
                <c:pt idx="29">
                  <c:v>0.62159090909090708</c:v>
                </c:pt>
                <c:pt idx="30">
                  <c:v>0.6193181818181801</c:v>
                </c:pt>
                <c:pt idx="31">
                  <c:v>0.61704545454545234</c:v>
                </c:pt>
                <c:pt idx="32">
                  <c:v>0.61136363636363478</c:v>
                </c:pt>
                <c:pt idx="33">
                  <c:v>0.60681818181818015</c:v>
                </c:pt>
                <c:pt idx="34">
                  <c:v>0.59999999999999798</c:v>
                </c:pt>
                <c:pt idx="35">
                  <c:v>0.59431818181818008</c:v>
                </c:pt>
                <c:pt idx="36">
                  <c:v>0.59318181818181626</c:v>
                </c:pt>
                <c:pt idx="37">
                  <c:v>0.58181818181818012</c:v>
                </c:pt>
                <c:pt idx="38">
                  <c:v>0.56704545454545308</c:v>
                </c:pt>
                <c:pt idx="39">
                  <c:v>0.56249999999999845</c:v>
                </c:pt>
                <c:pt idx="40">
                  <c:v>0.53522727272727155</c:v>
                </c:pt>
                <c:pt idx="41">
                  <c:v>0.49318181818181683</c:v>
                </c:pt>
                <c:pt idx="42">
                  <c:v>0.45795454545454439</c:v>
                </c:pt>
                <c:pt idx="43">
                  <c:v>0.41931818181818081</c:v>
                </c:pt>
                <c:pt idx="44">
                  <c:v>0.39772727272727154</c:v>
                </c:pt>
                <c:pt idx="45">
                  <c:v>0.35795454545454469</c:v>
                </c:pt>
                <c:pt idx="46">
                  <c:v>0.28181818181818152</c:v>
                </c:pt>
              </c:numCache>
            </c:numRef>
          </c:val>
          <c:extLst>
            <c:ext xmlns:c16="http://schemas.microsoft.com/office/drawing/2014/chart" uri="{C3380CC4-5D6E-409C-BE32-E72D297353CC}">
              <c16:uniqueId val="{00000030-E52B-43C4-B0E1-B37CB891C2D5}"/>
            </c:ext>
          </c:extLst>
        </c:ser>
        <c:dLbls>
          <c:showLegendKey val="0"/>
          <c:showVal val="0"/>
          <c:showCatName val="0"/>
          <c:showSerName val="0"/>
          <c:showPercent val="0"/>
          <c:showBubbleSize val="0"/>
        </c:dLbls>
        <c:gapWidth val="219"/>
        <c:overlap val="-27"/>
        <c:axId val="721842600"/>
        <c:axId val="721842992"/>
      </c:barChart>
      <c:catAx>
        <c:axId val="721842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21842992"/>
        <c:crosses val="autoZero"/>
        <c:auto val="1"/>
        <c:lblAlgn val="ctr"/>
        <c:lblOffset val="100"/>
        <c:noMultiLvlLbl val="0"/>
      </c:catAx>
      <c:valAx>
        <c:axId val="721842992"/>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Overall readiness status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1842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C000"/>
            </a:solidFill>
            <a:ln>
              <a:noFill/>
            </a:ln>
            <a:effectLst/>
          </c:spPr>
          <c:invertIfNegative val="0"/>
          <c:dPt>
            <c:idx val="8"/>
            <c:invertIfNegative val="0"/>
            <c:bubble3D val="0"/>
            <c:spPr>
              <a:solidFill>
                <a:srgbClr val="92D050"/>
              </a:solidFill>
              <a:ln>
                <a:noFill/>
              </a:ln>
              <a:effectLst/>
            </c:spPr>
            <c:extLst>
              <c:ext xmlns:c16="http://schemas.microsoft.com/office/drawing/2014/chart" uri="{C3380CC4-5D6E-409C-BE32-E72D297353CC}">
                <c16:uniqueId val="{00000001-F033-426A-95BA-E0AA3DCFA060}"/>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Sheet2!$D$7:$D$15</c:f>
              <c:strCache>
                <c:ptCount val="9"/>
                <c:pt idx="0">
                  <c:v>Case management</c:v>
                </c:pt>
                <c:pt idx="1">
                  <c:v>Rapid Response Teams (RRT)</c:v>
                </c:pt>
                <c:pt idx="2">
                  <c:v>Infection Prevention and Control (IPC)</c:v>
                </c:pt>
                <c:pt idx="3">
                  <c:v>Surveillance </c:v>
                </c:pt>
                <c:pt idx="4">
                  <c:v>Points of Entry (PoEs)</c:v>
                </c:pt>
                <c:pt idx="5">
                  <c:v>Laboratory capacity</c:v>
                </c:pt>
                <c:pt idx="6">
                  <c:v>Risk communication &amp; community engament</c:v>
                </c:pt>
                <c:pt idx="7">
                  <c:v>Coordination</c:v>
                </c:pt>
                <c:pt idx="8">
                  <c:v>Logistics</c:v>
                </c:pt>
              </c:strCache>
            </c:strRef>
          </c:cat>
          <c:val>
            <c:numRef>
              <c:f>Sheet2!$E$7:$E$15</c:f>
              <c:numCache>
                <c:formatCode>0%</c:formatCode>
                <c:ptCount val="9"/>
                <c:pt idx="0">
                  <c:v>0.53</c:v>
                </c:pt>
                <c:pt idx="1">
                  <c:v>0.53</c:v>
                </c:pt>
                <c:pt idx="2">
                  <c:v>0.57999999999999996</c:v>
                </c:pt>
                <c:pt idx="3">
                  <c:v>0.65</c:v>
                </c:pt>
                <c:pt idx="4">
                  <c:v>0.7</c:v>
                </c:pt>
                <c:pt idx="5">
                  <c:v>0.71</c:v>
                </c:pt>
                <c:pt idx="6">
                  <c:v>0.75</c:v>
                </c:pt>
                <c:pt idx="7">
                  <c:v>0.79</c:v>
                </c:pt>
                <c:pt idx="8">
                  <c:v>0.82</c:v>
                </c:pt>
              </c:numCache>
            </c:numRef>
          </c:val>
          <c:extLst>
            <c:ext xmlns:c16="http://schemas.microsoft.com/office/drawing/2014/chart" uri="{C3380CC4-5D6E-409C-BE32-E72D297353CC}">
              <c16:uniqueId val="{00000002-F033-426A-95BA-E0AA3DCFA060}"/>
            </c:ext>
          </c:extLst>
        </c:ser>
        <c:dLbls>
          <c:dLblPos val="outEnd"/>
          <c:showLegendKey val="0"/>
          <c:showVal val="1"/>
          <c:showCatName val="0"/>
          <c:showSerName val="0"/>
          <c:showPercent val="0"/>
          <c:showBubbleSize val="0"/>
        </c:dLbls>
        <c:gapWidth val="219"/>
        <c:axId val="721832408"/>
        <c:axId val="721845344"/>
      </c:barChart>
      <c:catAx>
        <c:axId val="72183240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Response pillars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21845344"/>
        <c:crosses val="autoZero"/>
        <c:auto val="1"/>
        <c:lblAlgn val="ctr"/>
        <c:lblOffset val="100"/>
        <c:noMultiLvlLbl val="0"/>
      </c:catAx>
      <c:valAx>
        <c:axId val="72184534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Scores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21832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image" Target="../media/image84.png"/></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image" Target="../media/image79.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image" Target="../media/image8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12.svg"/><Relationship Id="rId1" Type="http://schemas.openxmlformats.org/officeDocument/2006/relationships/image" Target="../media/image21.png"/><Relationship Id="rId6" Type="http://schemas.openxmlformats.org/officeDocument/2006/relationships/image" Target="../media/image16.svg"/><Relationship Id="rId5" Type="http://schemas.openxmlformats.org/officeDocument/2006/relationships/image" Target="../media/image23.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svg"/><Relationship Id="rId1" Type="http://schemas.openxmlformats.org/officeDocument/2006/relationships/image" Target="../media/image21.png"/><Relationship Id="rId6" Type="http://schemas.openxmlformats.org/officeDocument/2006/relationships/image" Target="../media/image16.svg"/><Relationship Id="rId5" Type="http://schemas.openxmlformats.org/officeDocument/2006/relationships/image" Target="../media/image23.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27.svg"/><Relationship Id="rId1" Type="http://schemas.openxmlformats.org/officeDocument/2006/relationships/image" Target="../media/image34.png"/><Relationship Id="rId6" Type="http://schemas.openxmlformats.org/officeDocument/2006/relationships/image" Target="../media/image31.svg"/><Relationship Id="rId5" Type="http://schemas.openxmlformats.org/officeDocument/2006/relationships/image" Target="../media/image36.png"/><Relationship Id="rId4" Type="http://schemas.openxmlformats.org/officeDocument/2006/relationships/image" Target="../media/image2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39.svg"/><Relationship Id="rId1" Type="http://schemas.openxmlformats.org/officeDocument/2006/relationships/image" Target="../media/image46.png"/><Relationship Id="rId6" Type="http://schemas.openxmlformats.org/officeDocument/2006/relationships/image" Target="../media/image43.svg"/><Relationship Id="rId5" Type="http://schemas.openxmlformats.org/officeDocument/2006/relationships/image" Target="../media/image48.png"/><Relationship Id="rId4" Type="http://schemas.openxmlformats.org/officeDocument/2006/relationships/image" Target="../media/image41.svg"/></Relationships>
</file>

<file path=ppt/diagrams/_rels/drawing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image" Target="../media/image79.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524FF2-EEC2-489D-A66D-6A55C0F47BA2}"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EFD13585-C850-4A5A-B3EF-5C5750951842}">
      <dgm:prSet/>
      <dgm:spPr/>
      <dgm:t>
        <a:bodyPr/>
        <a:lstStyle/>
        <a:p>
          <a:pPr algn="r"/>
          <a:r>
            <a:rPr lang="en-US" sz="1800" dirty="0"/>
            <a:t>Surveillance for Coronavirus Disease – 2019</a:t>
          </a:r>
          <a:br>
            <a:rPr lang="en-US" sz="1800" dirty="0"/>
          </a:br>
          <a:r>
            <a:rPr lang="en-US" sz="1800" dirty="0"/>
            <a:t> (COVID-19)</a:t>
          </a:r>
          <a:endParaRPr lang="en-US" dirty="0"/>
        </a:p>
      </dgm:t>
    </dgm:pt>
    <dgm:pt modelId="{0C8290C7-D6D6-47C5-BD27-259F96417D23}" type="parTrans" cxnId="{18A9BDD6-707B-4B85-83A6-67C14D368BEC}">
      <dgm:prSet/>
      <dgm:spPr/>
      <dgm:t>
        <a:bodyPr/>
        <a:lstStyle/>
        <a:p>
          <a:endParaRPr lang="en-US"/>
        </a:p>
      </dgm:t>
    </dgm:pt>
    <dgm:pt modelId="{99D1190F-859A-4E17-9970-8A210386CE86}" type="sibTrans" cxnId="{18A9BDD6-707B-4B85-83A6-67C14D368BEC}">
      <dgm:prSet/>
      <dgm:spPr/>
      <dgm:t>
        <a:bodyPr/>
        <a:lstStyle/>
        <a:p>
          <a:endParaRPr lang="en-US"/>
        </a:p>
      </dgm:t>
    </dgm:pt>
    <dgm:pt modelId="{8ECECF79-7FA0-4992-B096-8F0689ECB6D1}">
      <dgm:prSet/>
      <dgm:spPr/>
      <dgm:t>
        <a:bodyPr/>
        <a:lstStyle/>
        <a:p>
          <a:pPr algn="r"/>
          <a:r>
            <a:rPr lang="en-US" sz="1800" dirty="0"/>
            <a:t>Orientation of the National </a:t>
          </a:r>
        </a:p>
        <a:p>
          <a:pPr algn="r"/>
          <a:r>
            <a:rPr lang="en-US" sz="1800" dirty="0"/>
            <a:t>Rapid Response Team </a:t>
          </a:r>
        </a:p>
        <a:p>
          <a:pPr algn="r"/>
          <a:r>
            <a:rPr lang="en-US" b="0" baseline="0" dirty="0"/>
            <a:t>03 March 2020</a:t>
          </a:r>
          <a:endParaRPr lang="en-US" dirty="0"/>
        </a:p>
      </dgm:t>
    </dgm:pt>
    <dgm:pt modelId="{D3D92819-C8DA-49FF-9578-71D675BDA745}" type="parTrans" cxnId="{29E03DAE-254F-4F4F-9BC0-C37D8D78FFD9}">
      <dgm:prSet/>
      <dgm:spPr/>
      <dgm:t>
        <a:bodyPr/>
        <a:lstStyle/>
        <a:p>
          <a:endParaRPr lang="en-US"/>
        </a:p>
      </dgm:t>
    </dgm:pt>
    <dgm:pt modelId="{A8718D43-D1FA-4FD6-8D4F-843534582F88}" type="sibTrans" cxnId="{29E03DAE-254F-4F4F-9BC0-C37D8D78FFD9}">
      <dgm:prSet/>
      <dgm:spPr/>
      <dgm:t>
        <a:bodyPr/>
        <a:lstStyle/>
        <a:p>
          <a:endParaRPr lang="en-US"/>
        </a:p>
      </dgm:t>
    </dgm:pt>
    <dgm:pt modelId="{49A52D49-EB95-432C-95E4-BDF069AC5BA1}" type="pres">
      <dgm:prSet presAssocID="{3B524FF2-EEC2-489D-A66D-6A55C0F47BA2}" presName="vert0" presStyleCnt="0">
        <dgm:presLayoutVars>
          <dgm:dir/>
          <dgm:animOne val="branch"/>
          <dgm:animLvl val="lvl"/>
        </dgm:presLayoutVars>
      </dgm:prSet>
      <dgm:spPr/>
    </dgm:pt>
    <dgm:pt modelId="{6976E502-071F-476F-A6E4-F1C132EF65F0}" type="pres">
      <dgm:prSet presAssocID="{EFD13585-C850-4A5A-B3EF-5C5750951842}" presName="thickLine" presStyleLbl="alignNode1" presStyleIdx="0" presStyleCnt="2"/>
      <dgm:spPr/>
    </dgm:pt>
    <dgm:pt modelId="{CA9DE2B0-697B-4F4E-92C7-BA8394FDCB5E}" type="pres">
      <dgm:prSet presAssocID="{EFD13585-C850-4A5A-B3EF-5C5750951842}" presName="horz1" presStyleCnt="0"/>
      <dgm:spPr/>
    </dgm:pt>
    <dgm:pt modelId="{1EDD3E4A-0354-4CD6-9288-DD234B54F1BB}" type="pres">
      <dgm:prSet presAssocID="{EFD13585-C850-4A5A-B3EF-5C5750951842}" presName="tx1" presStyleLbl="revTx" presStyleIdx="0" presStyleCnt="2"/>
      <dgm:spPr/>
    </dgm:pt>
    <dgm:pt modelId="{449D80B1-BC22-49DF-998C-15B7A3F37ED6}" type="pres">
      <dgm:prSet presAssocID="{EFD13585-C850-4A5A-B3EF-5C5750951842}" presName="vert1" presStyleCnt="0"/>
      <dgm:spPr/>
    </dgm:pt>
    <dgm:pt modelId="{BD67A202-1677-41CA-A3F2-149DD2D7D170}" type="pres">
      <dgm:prSet presAssocID="{8ECECF79-7FA0-4992-B096-8F0689ECB6D1}" presName="thickLine" presStyleLbl="alignNode1" presStyleIdx="1" presStyleCnt="2"/>
      <dgm:spPr/>
    </dgm:pt>
    <dgm:pt modelId="{53B33D55-D28E-4A3C-8356-ADF6ACF56BE6}" type="pres">
      <dgm:prSet presAssocID="{8ECECF79-7FA0-4992-B096-8F0689ECB6D1}" presName="horz1" presStyleCnt="0"/>
      <dgm:spPr/>
    </dgm:pt>
    <dgm:pt modelId="{7E83049D-F080-442B-AC03-0FF0BBE8F658}" type="pres">
      <dgm:prSet presAssocID="{8ECECF79-7FA0-4992-B096-8F0689ECB6D1}" presName="tx1" presStyleLbl="revTx" presStyleIdx="1" presStyleCnt="2"/>
      <dgm:spPr/>
    </dgm:pt>
    <dgm:pt modelId="{C69CBD78-293D-4DE2-9261-F5D653667FCD}" type="pres">
      <dgm:prSet presAssocID="{8ECECF79-7FA0-4992-B096-8F0689ECB6D1}" presName="vert1" presStyleCnt="0"/>
      <dgm:spPr/>
    </dgm:pt>
  </dgm:ptLst>
  <dgm:cxnLst>
    <dgm:cxn modelId="{23228A01-319F-4AE9-86B7-D045ED225127}" type="presOf" srcId="{8ECECF79-7FA0-4992-B096-8F0689ECB6D1}" destId="{7E83049D-F080-442B-AC03-0FF0BBE8F658}" srcOrd="0" destOrd="0" presId="urn:microsoft.com/office/officeart/2008/layout/LinedList"/>
    <dgm:cxn modelId="{D9E156A5-222D-4957-A3A4-2D5FBB3EF764}" type="presOf" srcId="{EFD13585-C850-4A5A-B3EF-5C5750951842}" destId="{1EDD3E4A-0354-4CD6-9288-DD234B54F1BB}" srcOrd="0" destOrd="0" presId="urn:microsoft.com/office/officeart/2008/layout/LinedList"/>
    <dgm:cxn modelId="{29E03DAE-254F-4F4F-9BC0-C37D8D78FFD9}" srcId="{3B524FF2-EEC2-489D-A66D-6A55C0F47BA2}" destId="{8ECECF79-7FA0-4992-B096-8F0689ECB6D1}" srcOrd="1" destOrd="0" parTransId="{D3D92819-C8DA-49FF-9578-71D675BDA745}" sibTransId="{A8718D43-D1FA-4FD6-8D4F-843534582F88}"/>
    <dgm:cxn modelId="{18A9BDD6-707B-4B85-83A6-67C14D368BEC}" srcId="{3B524FF2-EEC2-489D-A66D-6A55C0F47BA2}" destId="{EFD13585-C850-4A5A-B3EF-5C5750951842}" srcOrd="0" destOrd="0" parTransId="{0C8290C7-D6D6-47C5-BD27-259F96417D23}" sibTransId="{99D1190F-859A-4E17-9970-8A210386CE86}"/>
    <dgm:cxn modelId="{2792F5FD-3F87-4D4B-95FC-4DA90CABCEF5}" type="presOf" srcId="{3B524FF2-EEC2-489D-A66D-6A55C0F47BA2}" destId="{49A52D49-EB95-432C-95E4-BDF069AC5BA1}" srcOrd="0" destOrd="0" presId="urn:microsoft.com/office/officeart/2008/layout/LinedList"/>
    <dgm:cxn modelId="{DD98D7E6-1428-4432-BD66-6B15AC083A5B}" type="presParOf" srcId="{49A52D49-EB95-432C-95E4-BDF069AC5BA1}" destId="{6976E502-071F-476F-A6E4-F1C132EF65F0}" srcOrd="0" destOrd="0" presId="urn:microsoft.com/office/officeart/2008/layout/LinedList"/>
    <dgm:cxn modelId="{5AADDE17-6B0F-487F-8B0E-7290CAB0C883}" type="presParOf" srcId="{49A52D49-EB95-432C-95E4-BDF069AC5BA1}" destId="{CA9DE2B0-697B-4F4E-92C7-BA8394FDCB5E}" srcOrd="1" destOrd="0" presId="urn:microsoft.com/office/officeart/2008/layout/LinedList"/>
    <dgm:cxn modelId="{3F7E38B3-5877-4D0E-AA84-B51BEEB83737}" type="presParOf" srcId="{CA9DE2B0-697B-4F4E-92C7-BA8394FDCB5E}" destId="{1EDD3E4A-0354-4CD6-9288-DD234B54F1BB}" srcOrd="0" destOrd="0" presId="urn:microsoft.com/office/officeart/2008/layout/LinedList"/>
    <dgm:cxn modelId="{7E437B36-49BE-4B06-AC4D-13F62C0A4E04}" type="presParOf" srcId="{CA9DE2B0-697B-4F4E-92C7-BA8394FDCB5E}" destId="{449D80B1-BC22-49DF-998C-15B7A3F37ED6}" srcOrd="1" destOrd="0" presId="urn:microsoft.com/office/officeart/2008/layout/LinedList"/>
    <dgm:cxn modelId="{0CE87AF9-FB7C-40C6-98AE-473DBE1BA6B2}" type="presParOf" srcId="{49A52D49-EB95-432C-95E4-BDF069AC5BA1}" destId="{BD67A202-1677-41CA-A3F2-149DD2D7D170}" srcOrd="2" destOrd="0" presId="urn:microsoft.com/office/officeart/2008/layout/LinedList"/>
    <dgm:cxn modelId="{8AC7B6B3-0AAF-45C8-9D27-E4784B5B0387}" type="presParOf" srcId="{49A52D49-EB95-432C-95E4-BDF069AC5BA1}" destId="{53B33D55-D28E-4A3C-8356-ADF6ACF56BE6}" srcOrd="3" destOrd="0" presId="urn:microsoft.com/office/officeart/2008/layout/LinedList"/>
    <dgm:cxn modelId="{BC983B02-B8F5-4765-8351-5134EC4A05B4}" type="presParOf" srcId="{53B33D55-D28E-4A3C-8356-ADF6ACF56BE6}" destId="{7E83049D-F080-442B-AC03-0FF0BBE8F658}" srcOrd="0" destOrd="0" presId="urn:microsoft.com/office/officeart/2008/layout/LinedList"/>
    <dgm:cxn modelId="{F741902D-B97B-454F-AE2D-E9BCBAB2712C}" type="presParOf" srcId="{53B33D55-D28E-4A3C-8356-ADF6ACF56BE6}" destId="{C69CBD78-293D-4DE2-9261-F5D653667FC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212A4B-8DC6-47AC-BAFD-1E26C2287022}"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091E6FE3-68B3-4113-B750-53A85C82E946}">
      <dgm:prSet custT="1"/>
      <dgm:spPr/>
      <dgm:t>
        <a:bodyPr/>
        <a:lstStyle/>
        <a:p>
          <a:pPr>
            <a:lnSpc>
              <a:spcPct val="100000"/>
            </a:lnSpc>
          </a:pPr>
          <a:r>
            <a:rPr lang="en-GB" sz="2400" dirty="0"/>
            <a:t>Cover mouth and nose when coughing and sneezing </a:t>
          </a:r>
          <a:endParaRPr lang="en-US" sz="2400" dirty="0"/>
        </a:p>
      </dgm:t>
    </dgm:pt>
    <dgm:pt modelId="{F93988FF-3F63-4E79-8BE9-036B44C0531F}" type="parTrans" cxnId="{245456DB-E201-4ABA-BDE3-BF4ACAA09C77}">
      <dgm:prSet/>
      <dgm:spPr/>
      <dgm:t>
        <a:bodyPr/>
        <a:lstStyle/>
        <a:p>
          <a:endParaRPr lang="en-US"/>
        </a:p>
      </dgm:t>
    </dgm:pt>
    <dgm:pt modelId="{A9FCE2EA-38CE-45E9-BA71-1F8C750D2036}" type="sibTrans" cxnId="{245456DB-E201-4ABA-BDE3-BF4ACAA09C77}">
      <dgm:prSet/>
      <dgm:spPr/>
      <dgm:t>
        <a:bodyPr/>
        <a:lstStyle/>
        <a:p>
          <a:endParaRPr lang="en-US"/>
        </a:p>
      </dgm:t>
    </dgm:pt>
    <dgm:pt modelId="{87516C23-2122-473E-8DEE-C4994B4D9D76}">
      <dgm:prSet custT="1"/>
      <dgm:spPr/>
      <dgm:t>
        <a:bodyPr/>
        <a:lstStyle/>
        <a:p>
          <a:pPr>
            <a:lnSpc>
              <a:spcPct val="100000"/>
            </a:lnSpc>
          </a:pPr>
          <a:r>
            <a:rPr lang="en-GB" sz="2400" dirty="0"/>
            <a:t>Maintain social distance (1.5metres) from others </a:t>
          </a:r>
          <a:endParaRPr lang="en-US" sz="2400" dirty="0"/>
        </a:p>
      </dgm:t>
    </dgm:pt>
    <dgm:pt modelId="{50778E2B-7739-40FA-AA2B-271DFE6F1CAC}" type="parTrans" cxnId="{6757DFE2-C1D1-4E45-873E-68361E19C745}">
      <dgm:prSet/>
      <dgm:spPr/>
      <dgm:t>
        <a:bodyPr/>
        <a:lstStyle/>
        <a:p>
          <a:endParaRPr lang="en-US"/>
        </a:p>
      </dgm:t>
    </dgm:pt>
    <dgm:pt modelId="{6AB867B0-D2C8-4EE8-9CF1-521C62BCB5F4}" type="sibTrans" cxnId="{6757DFE2-C1D1-4E45-873E-68361E19C745}">
      <dgm:prSet/>
      <dgm:spPr/>
      <dgm:t>
        <a:bodyPr/>
        <a:lstStyle/>
        <a:p>
          <a:endParaRPr lang="en-US"/>
        </a:p>
      </dgm:t>
    </dgm:pt>
    <dgm:pt modelId="{1408EACE-EC17-49C5-BBCA-2B2B705D823B}">
      <dgm:prSet custT="1"/>
      <dgm:spPr/>
      <dgm:t>
        <a:bodyPr/>
        <a:lstStyle/>
        <a:p>
          <a:pPr>
            <a:lnSpc>
              <a:spcPct val="100000"/>
            </a:lnSpc>
          </a:pPr>
          <a:r>
            <a:rPr lang="en-GB" sz="2000" dirty="0"/>
            <a:t>Cover mouth and nose with tissue and dispose of the used tissues in the nearest waste bin </a:t>
          </a:r>
          <a:endParaRPr lang="en-US" sz="2000" dirty="0"/>
        </a:p>
      </dgm:t>
    </dgm:pt>
    <dgm:pt modelId="{DFE948AE-2941-4D4F-9ABC-CD7CA31199A8}" type="parTrans" cxnId="{3A971D95-DC0C-47AE-B9C3-02E2BA91C89B}">
      <dgm:prSet/>
      <dgm:spPr/>
      <dgm:t>
        <a:bodyPr/>
        <a:lstStyle/>
        <a:p>
          <a:endParaRPr lang="en-US"/>
        </a:p>
      </dgm:t>
    </dgm:pt>
    <dgm:pt modelId="{64635D23-AB3C-44EF-8551-B3B5F7C0F91A}" type="sibTrans" cxnId="{3A971D95-DC0C-47AE-B9C3-02E2BA91C89B}">
      <dgm:prSet/>
      <dgm:spPr/>
      <dgm:t>
        <a:bodyPr/>
        <a:lstStyle/>
        <a:p>
          <a:endParaRPr lang="en-US"/>
        </a:p>
      </dgm:t>
    </dgm:pt>
    <dgm:pt modelId="{B60EF684-3C2C-4038-907C-E55900CDF009}" type="pres">
      <dgm:prSet presAssocID="{6A212A4B-8DC6-47AC-BAFD-1E26C2287022}" presName="root" presStyleCnt="0">
        <dgm:presLayoutVars>
          <dgm:dir/>
          <dgm:resizeHandles val="exact"/>
        </dgm:presLayoutVars>
      </dgm:prSet>
      <dgm:spPr/>
    </dgm:pt>
    <dgm:pt modelId="{469FBB0D-F259-4301-97D9-AC48A5A81997}" type="pres">
      <dgm:prSet presAssocID="{091E6FE3-68B3-4113-B750-53A85C82E946}" presName="compNode" presStyleCnt="0"/>
      <dgm:spPr/>
    </dgm:pt>
    <dgm:pt modelId="{688FB7EB-823A-4E8F-BB38-6918488B96F9}" type="pres">
      <dgm:prSet presAssocID="{091E6FE3-68B3-4113-B750-53A85C82E946}" presName="bgRect" presStyleLbl="bgShp" presStyleIdx="0" presStyleCnt="3"/>
      <dgm:spPr/>
    </dgm:pt>
    <dgm:pt modelId="{46C81708-7278-4C2F-A0BB-BCD8BCC31AF4}" type="pres">
      <dgm:prSet presAssocID="{091E6FE3-68B3-4113-B750-53A85C82E946}" presName="iconRect" presStyleLbl="node1" presStyleIdx="0" presStyleCnt="3"/>
      <dgm:spPr>
        <a:blipFill>
          <a:blip xmlns:r="http://schemas.openxmlformats.org/officeDocument/2006/relationships" r:embed="rId1" cstate="print"/>
          <a:stretch>
            <a:fillRect/>
          </a:stretch>
        </a:blipFill>
        <a:ln>
          <a:noFill/>
        </a:ln>
      </dgm:spPr>
    </dgm:pt>
    <dgm:pt modelId="{9D47F808-D8B5-4814-ADD9-A69D27141921}" type="pres">
      <dgm:prSet presAssocID="{091E6FE3-68B3-4113-B750-53A85C82E946}" presName="spaceRect" presStyleCnt="0"/>
      <dgm:spPr/>
    </dgm:pt>
    <dgm:pt modelId="{ABA4861C-0F10-483B-89AE-9FF1C272BEBC}" type="pres">
      <dgm:prSet presAssocID="{091E6FE3-68B3-4113-B750-53A85C82E946}" presName="parTx" presStyleLbl="revTx" presStyleIdx="0" presStyleCnt="3">
        <dgm:presLayoutVars>
          <dgm:chMax val="0"/>
          <dgm:chPref val="0"/>
        </dgm:presLayoutVars>
      </dgm:prSet>
      <dgm:spPr/>
    </dgm:pt>
    <dgm:pt modelId="{678B4719-95E0-42F3-9D66-D44AAFFD2919}" type="pres">
      <dgm:prSet presAssocID="{A9FCE2EA-38CE-45E9-BA71-1F8C750D2036}" presName="sibTrans" presStyleCnt="0"/>
      <dgm:spPr/>
    </dgm:pt>
    <dgm:pt modelId="{4222CCA1-8C9E-4FB0-9556-C22040FA1F32}" type="pres">
      <dgm:prSet presAssocID="{87516C23-2122-473E-8DEE-C4994B4D9D76}" presName="compNode" presStyleCnt="0"/>
      <dgm:spPr/>
    </dgm:pt>
    <dgm:pt modelId="{F0A8D738-7D63-42EF-88C0-40EA815DAFAF}" type="pres">
      <dgm:prSet presAssocID="{87516C23-2122-473E-8DEE-C4994B4D9D76}" presName="bgRect" presStyleLbl="bgShp" presStyleIdx="1" presStyleCnt="3"/>
      <dgm:spPr/>
    </dgm:pt>
    <dgm:pt modelId="{CF5BA2CD-1B14-4B0D-93F0-B68B5DA89B10}" type="pres">
      <dgm:prSet presAssocID="{87516C23-2122-473E-8DEE-C4994B4D9D76}" presName="iconRect" presStyleLbl="node1" presStyleIdx="1" presStyleCnt="3" custLinFactNeighborX="67311" custLinFactNeighborY="5144"/>
      <dgm:spPr>
        <a:blipFill rotWithShape="1">
          <a:blip xmlns:r="http://schemas.openxmlformats.org/officeDocument/2006/relationships" r:embed="rId2" cstate="print"/>
          <a:srcRect/>
          <a:stretch>
            <a:fillRect/>
          </a:stretch>
        </a:blipFill>
        <a:ln>
          <a:noFill/>
        </a:ln>
      </dgm:spPr>
    </dgm:pt>
    <dgm:pt modelId="{B223C976-E543-4AA2-A49D-E6549FA69DAD}" type="pres">
      <dgm:prSet presAssocID="{87516C23-2122-473E-8DEE-C4994B4D9D76}" presName="spaceRect" presStyleCnt="0"/>
      <dgm:spPr/>
    </dgm:pt>
    <dgm:pt modelId="{AA533397-C659-4F62-87E7-F5041814EB21}" type="pres">
      <dgm:prSet presAssocID="{87516C23-2122-473E-8DEE-C4994B4D9D76}" presName="parTx" presStyleLbl="revTx" presStyleIdx="1" presStyleCnt="3">
        <dgm:presLayoutVars>
          <dgm:chMax val="0"/>
          <dgm:chPref val="0"/>
        </dgm:presLayoutVars>
      </dgm:prSet>
      <dgm:spPr/>
    </dgm:pt>
    <dgm:pt modelId="{F2AB637B-7461-4BC0-9675-205C74BF9B97}" type="pres">
      <dgm:prSet presAssocID="{6AB867B0-D2C8-4EE8-9CF1-521C62BCB5F4}" presName="sibTrans" presStyleCnt="0"/>
      <dgm:spPr/>
    </dgm:pt>
    <dgm:pt modelId="{66359727-A7C6-458A-B666-497CB0FD175C}" type="pres">
      <dgm:prSet presAssocID="{1408EACE-EC17-49C5-BBCA-2B2B705D823B}" presName="compNode" presStyleCnt="0"/>
      <dgm:spPr/>
    </dgm:pt>
    <dgm:pt modelId="{08BAFEF1-B740-436C-97E0-9E1D2A62B103}" type="pres">
      <dgm:prSet presAssocID="{1408EACE-EC17-49C5-BBCA-2B2B705D823B}" presName="bgRect" presStyleLbl="bgShp" presStyleIdx="2" presStyleCnt="3"/>
      <dgm:spPr/>
    </dgm:pt>
    <dgm:pt modelId="{DDA2F8FF-4AE8-4A9B-9F0A-61AC542CB8D4}" type="pres">
      <dgm:prSet presAssocID="{1408EACE-EC17-49C5-BBCA-2B2B705D823B}" presName="iconRect" presStyleLbl="node1" presStyleIdx="2" presStyleCnt="3"/>
      <dgm:spPr>
        <a:blipFill>
          <a:blip xmlns:r="http://schemas.openxmlformats.org/officeDocument/2006/relationships" r:embed="rId3" cstate="print"/>
          <a:stretch>
            <a:fillRect/>
          </a:stretch>
        </a:blipFill>
        <a:ln>
          <a:noFill/>
        </a:ln>
      </dgm:spPr>
    </dgm:pt>
    <dgm:pt modelId="{2E21D2F1-E923-4DD7-B772-A57EF4CA19B2}" type="pres">
      <dgm:prSet presAssocID="{1408EACE-EC17-49C5-BBCA-2B2B705D823B}" presName="spaceRect" presStyleCnt="0"/>
      <dgm:spPr/>
    </dgm:pt>
    <dgm:pt modelId="{64B1ACFD-A213-4918-A06F-89BE9BEA85AD}" type="pres">
      <dgm:prSet presAssocID="{1408EACE-EC17-49C5-BBCA-2B2B705D823B}" presName="parTx" presStyleLbl="revTx" presStyleIdx="2" presStyleCnt="3">
        <dgm:presLayoutVars>
          <dgm:chMax val="0"/>
          <dgm:chPref val="0"/>
        </dgm:presLayoutVars>
      </dgm:prSet>
      <dgm:spPr/>
    </dgm:pt>
  </dgm:ptLst>
  <dgm:cxnLst>
    <dgm:cxn modelId="{12B71610-879C-49BC-B32D-1657D62BDBFB}" type="presOf" srcId="{091E6FE3-68B3-4113-B750-53A85C82E946}" destId="{ABA4861C-0F10-483B-89AE-9FF1C272BEBC}" srcOrd="0" destOrd="0" presId="urn:microsoft.com/office/officeart/2018/2/layout/IconVerticalSolidList"/>
    <dgm:cxn modelId="{3A971D95-DC0C-47AE-B9C3-02E2BA91C89B}" srcId="{6A212A4B-8DC6-47AC-BAFD-1E26C2287022}" destId="{1408EACE-EC17-49C5-BBCA-2B2B705D823B}" srcOrd="2" destOrd="0" parTransId="{DFE948AE-2941-4D4F-9ABC-CD7CA31199A8}" sibTransId="{64635D23-AB3C-44EF-8551-B3B5F7C0F91A}"/>
    <dgm:cxn modelId="{9534F8C2-3756-48F0-94A7-664DCCB49257}" type="presOf" srcId="{6A212A4B-8DC6-47AC-BAFD-1E26C2287022}" destId="{B60EF684-3C2C-4038-907C-E55900CDF009}" srcOrd="0" destOrd="0" presId="urn:microsoft.com/office/officeart/2018/2/layout/IconVerticalSolidList"/>
    <dgm:cxn modelId="{2C6C41D5-8798-4598-986D-BB87D317209F}" type="presOf" srcId="{87516C23-2122-473E-8DEE-C4994B4D9D76}" destId="{AA533397-C659-4F62-87E7-F5041814EB21}" srcOrd="0" destOrd="0" presId="urn:microsoft.com/office/officeart/2018/2/layout/IconVerticalSolidList"/>
    <dgm:cxn modelId="{245456DB-E201-4ABA-BDE3-BF4ACAA09C77}" srcId="{6A212A4B-8DC6-47AC-BAFD-1E26C2287022}" destId="{091E6FE3-68B3-4113-B750-53A85C82E946}" srcOrd="0" destOrd="0" parTransId="{F93988FF-3F63-4E79-8BE9-036B44C0531F}" sibTransId="{A9FCE2EA-38CE-45E9-BA71-1F8C750D2036}"/>
    <dgm:cxn modelId="{6757DFE2-C1D1-4E45-873E-68361E19C745}" srcId="{6A212A4B-8DC6-47AC-BAFD-1E26C2287022}" destId="{87516C23-2122-473E-8DEE-C4994B4D9D76}" srcOrd="1" destOrd="0" parTransId="{50778E2B-7739-40FA-AA2B-271DFE6F1CAC}" sibTransId="{6AB867B0-D2C8-4EE8-9CF1-521C62BCB5F4}"/>
    <dgm:cxn modelId="{1B31B0F8-DDDE-42B8-A07F-B201BBBA13E6}" type="presOf" srcId="{1408EACE-EC17-49C5-BBCA-2B2B705D823B}" destId="{64B1ACFD-A213-4918-A06F-89BE9BEA85AD}" srcOrd="0" destOrd="0" presId="urn:microsoft.com/office/officeart/2018/2/layout/IconVerticalSolidList"/>
    <dgm:cxn modelId="{91A60854-197B-4EA3-B8E5-C355FE858C01}" type="presParOf" srcId="{B60EF684-3C2C-4038-907C-E55900CDF009}" destId="{469FBB0D-F259-4301-97D9-AC48A5A81997}" srcOrd="0" destOrd="0" presId="urn:microsoft.com/office/officeart/2018/2/layout/IconVerticalSolidList"/>
    <dgm:cxn modelId="{A9430092-7A80-4DEF-A11C-157234A655E1}" type="presParOf" srcId="{469FBB0D-F259-4301-97D9-AC48A5A81997}" destId="{688FB7EB-823A-4E8F-BB38-6918488B96F9}" srcOrd="0" destOrd="0" presId="urn:microsoft.com/office/officeart/2018/2/layout/IconVerticalSolidList"/>
    <dgm:cxn modelId="{68BAE8D6-6984-4F0A-AC34-700DB9384D1F}" type="presParOf" srcId="{469FBB0D-F259-4301-97D9-AC48A5A81997}" destId="{46C81708-7278-4C2F-A0BB-BCD8BCC31AF4}" srcOrd="1" destOrd="0" presId="urn:microsoft.com/office/officeart/2018/2/layout/IconVerticalSolidList"/>
    <dgm:cxn modelId="{69D7DD93-7C1E-4B10-9354-3E7B1551D36E}" type="presParOf" srcId="{469FBB0D-F259-4301-97D9-AC48A5A81997}" destId="{9D47F808-D8B5-4814-ADD9-A69D27141921}" srcOrd="2" destOrd="0" presId="urn:microsoft.com/office/officeart/2018/2/layout/IconVerticalSolidList"/>
    <dgm:cxn modelId="{744E3995-1F55-447F-84D2-045F7F39C0D0}" type="presParOf" srcId="{469FBB0D-F259-4301-97D9-AC48A5A81997}" destId="{ABA4861C-0F10-483B-89AE-9FF1C272BEBC}" srcOrd="3" destOrd="0" presId="urn:microsoft.com/office/officeart/2018/2/layout/IconVerticalSolidList"/>
    <dgm:cxn modelId="{878EAC37-4B0F-4DC1-B9D0-67C8D250CE44}" type="presParOf" srcId="{B60EF684-3C2C-4038-907C-E55900CDF009}" destId="{678B4719-95E0-42F3-9D66-D44AAFFD2919}" srcOrd="1" destOrd="0" presId="urn:microsoft.com/office/officeart/2018/2/layout/IconVerticalSolidList"/>
    <dgm:cxn modelId="{5524DD2F-D053-47E6-8E47-C78EE73C726D}" type="presParOf" srcId="{B60EF684-3C2C-4038-907C-E55900CDF009}" destId="{4222CCA1-8C9E-4FB0-9556-C22040FA1F32}" srcOrd="2" destOrd="0" presId="urn:microsoft.com/office/officeart/2018/2/layout/IconVerticalSolidList"/>
    <dgm:cxn modelId="{4B5D5698-1D1A-48B7-8382-13CF1D34C8FC}" type="presParOf" srcId="{4222CCA1-8C9E-4FB0-9556-C22040FA1F32}" destId="{F0A8D738-7D63-42EF-88C0-40EA815DAFAF}" srcOrd="0" destOrd="0" presId="urn:microsoft.com/office/officeart/2018/2/layout/IconVerticalSolidList"/>
    <dgm:cxn modelId="{F97E4538-7860-4AEE-B13A-D39CA6899B46}" type="presParOf" srcId="{4222CCA1-8C9E-4FB0-9556-C22040FA1F32}" destId="{CF5BA2CD-1B14-4B0D-93F0-B68B5DA89B10}" srcOrd="1" destOrd="0" presId="urn:microsoft.com/office/officeart/2018/2/layout/IconVerticalSolidList"/>
    <dgm:cxn modelId="{51BAB6EF-108C-4366-A94F-3BE041848290}" type="presParOf" srcId="{4222CCA1-8C9E-4FB0-9556-C22040FA1F32}" destId="{B223C976-E543-4AA2-A49D-E6549FA69DAD}" srcOrd="2" destOrd="0" presId="urn:microsoft.com/office/officeart/2018/2/layout/IconVerticalSolidList"/>
    <dgm:cxn modelId="{9F2C44BC-4904-4FC4-9873-130AE1EB0C62}" type="presParOf" srcId="{4222CCA1-8C9E-4FB0-9556-C22040FA1F32}" destId="{AA533397-C659-4F62-87E7-F5041814EB21}" srcOrd="3" destOrd="0" presId="urn:microsoft.com/office/officeart/2018/2/layout/IconVerticalSolidList"/>
    <dgm:cxn modelId="{06BFEA49-D139-4167-8310-A6CEC5C60F1C}" type="presParOf" srcId="{B60EF684-3C2C-4038-907C-E55900CDF009}" destId="{F2AB637B-7461-4BC0-9675-205C74BF9B97}" srcOrd="3" destOrd="0" presId="urn:microsoft.com/office/officeart/2018/2/layout/IconVerticalSolidList"/>
    <dgm:cxn modelId="{27DBD4B1-B169-4C9B-8789-4DACC943364F}" type="presParOf" srcId="{B60EF684-3C2C-4038-907C-E55900CDF009}" destId="{66359727-A7C6-458A-B666-497CB0FD175C}" srcOrd="4" destOrd="0" presId="urn:microsoft.com/office/officeart/2018/2/layout/IconVerticalSolidList"/>
    <dgm:cxn modelId="{7F1B3091-B5E5-4BF9-AE16-1C7C905BC704}" type="presParOf" srcId="{66359727-A7C6-458A-B666-497CB0FD175C}" destId="{08BAFEF1-B740-436C-97E0-9E1D2A62B103}" srcOrd="0" destOrd="0" presId="urn:microsoft.com/office/officeart/2018/2/layout/IconVerticalSolidList"/>
    <dgm:cxn modelId="{3DADAB10-0137-4FE9-A379-5F2D5D6C6BA1}" type="presParOf" srcId="{66359727-A7C6-458A-B666-497CB0FD175C}" destId="{DDA2F8FF-4AE8-4A9B-9F0A-61AC542CB8D4}" srcOrd="1" destOrd="0" presId="urn:microsoft.com/office/officeart/2018/2/layout/IconVerticalSolidList"/>
    <dgm:cxn modelId="{CEEB4DA8-0410-4126-9430-8216A720558E}" type="presParOf" srcId="{66359727-A7C6-458A-B666-497CB0FD175C}" destId="{2E21D2F1-E923-4DD7-B772-A57EF4CA19B2}" srcOrd="2" destOrd="0" presId="urn:microsoft.com/office/officeart/2018/2/layout/IconVerticalSolidList"/>
    <dgm:cxn modelId="{A029028F-2584-4DC8-B90D-BC24FEF00931}" type="presParOf" srcId="{66359727-A7C6-458A-B666-497CB0FD175C}" destId="{64B1ACFD-A213-4918-A06F-89BE9BEA85A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BF6E3E-CB14-4A96-B209-F3EBEE7CE21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36FA088-00BA-42C1-A1BD-4B8C2E5827D0}">
      <dgm:prSet/>
      <dgm:spPr/>
      <dgm:t>
        <a:bodyPr/>
        <a:lstStyle/>
        <a:p>
          <a:pPr>
            <a:lnSpc>
              <a:spcPct val="100000"/>
            </a:lnSpc>
          </a:pPr>
          <a:r>
            <a:rPr lang="en-US"/>
            <a:t>By the end of this presentation, participants will be able to describe:</a:t>
          </a:r>
        </a:p>
      </dgm:t>
    </dgm:pt>
    <dgm:pt modelId="{75E5EC2C-FAFD-48E6-A075-EC971229B2C3}" type="parTrans" cxnId="{E95F645A-D5F8-4BAC-B5B1-051C9F64225D}">
      <dgm:prSet/>
      <dgm:spPr/>
      <dgm:t>
        <a:bodyPr/>
        <a:lstStyle/>
        <a:p>
          <a:endParaRPr lang="en-US"/>
        </a:p>
      </dgm:t>
    </dgm:pt>
    <dgm:pt modelId="{3165CF3D-2DAB-48BA-94C9-48B3E251FACD}" type="sibTrans" cxnId="{E95F645A-D5F8-4BAC-B5B1-051C9F64225D}">
      <dgm:prSet/>
      <dgm:spPr/>
      <dgm:t>
        <a:bodyPr/>
        <a:lstStyle/>
        <a:p>
          <a:endParaRPr lang="en-US"/>
        </a:p>
      </dgm:t>
    </dgm:pt>
    <dgm:pt modelId="{E1303407-1415-40E3-B665-9205C25158AB}">
      <dgm:prSet/>
      <dgm:spPr/>
      <dgm:t>
        <a:bodyPr/>
        <a:lstStyle/>
        <a:p>
          <a:pPr>
            <a:lnSpc>
              <a:spcPct val="100000"/>
            </a:lnSpc>
          </a:pPr>
          <a:r>
            <a:rPr lang="en-US"/>
            <a:t>Enhanced surveillance</a:t>
          </a:r>
        </a:p>
      </dgm:t>
    </dgm:pt>
    <dgm:pt modelId="{1E0AFA7D-B77A-43A6-8A56-1F93481CD16B}" type="parTrans" cxnId="{F76B1868-449E-475A-BB9D-E61EF98F8CAA}">
      <dgm:prSet/>
      <dgm:spPr/>
      <dgm:t>
        <a:bodyPr/>
        <a:lstStyle/>
        <a:p>
          <a:endParaRPr lang="en-US"/>
        </a:p>
      </dgm:t>
    </dgm:pt>
    <dgm:pt modelId="{B9E96329-2344-4A1A-9852-3FDD238AA638}" type="sibTrans" cxnId="{F76B1868-449E-475A-BB9D-E61EF98F8CAA}">
      <dgm:prSet/>
      <dgm:spPr/>
      <dgm:t>
        <a:bodyPr/>
        <a:lstStyle/>
        <a:p>
          <a:endParaRPr lang="en-US"/>
        </a:p>
      </dgm:t>
    </dgm:pt>
    <dgm:pt modelId="{5F0BF3B1-A08C-416C-B357-F304294E6EFE}">
      <dgm:prSet/>
      <dgm:spPr/>
      <dgm:t>
        <a:bodyPr/>
        <a:lstStyle/>
        <a:p>
          <a:pPr>
            <a:lnSpc>
              <a:spcPct val="100000"/>
            </a:lnSpc>
          </a:pPr>
          <a:r>
            <a:rPr lang="en-US"/>
            <a:t>How to conduct outbreak investigations in different settings</a:t>
          </a:r>
        </a:p>
      </dgm:t>
    </dgm:pt>
    <dgm:pt modelId="{6E6D9E00-F1FC-4A63-872B-7A33B79F7303}" type="parTrans" cxnId="{D9AAA3E1-413A-4B03-BF48-456C5D73641B}">
      <dgm:prSet/>
      <dgm:spPr/>
      <dgm:t>
        <a:bodyPr/>
        <a:lstStyle/>
        <a:p>
          <a:endParaRPr lang="en-US"/>
        </a:p>
      </dgm:t>
    </dgm:pt>
    <dgm:pt modelId="{E91CB446-B763-4684-BDD8-38157FEE15F0}" type="sibTrans" cxnId="{D9AAA3E1-413A-4B03-BF48-456C5D73641B}">
      <dgm:prSet/>
      <dgm:spPr/>
      <dgm:t>
        <a:bodyPr/>
        <a:lstStyle/>
        <a:p>
          <a:endParaRPr lang="en-US"/>
        </a:p>
      </dgm:t>
    </dgm:pt>
    <dgm:pt modelId="{7ABA3FDB-F9B5-4F6F-B380-D35651171076}">
      <dgm:prSet/>
      <dgm:spPr/>
      <dgm:t>
        <a:bodyPr/>
        <a:lstStyle/>
        <a:p>
          <a:pPr>
            <a:lnSpc>
              <a:spcPct val="100000"/>
            </a:lnSpc>
          </a:pPr>
          <a:r>
            <a:rPr lang="en-US"/>
            <a:t>How to conduct contact tracing</a:t>
          </a:r>
        </a:p>
      </dgm:t>
    </dgm:pt>
    <dgm:pt modelId="{7A80140C-DAB5-4D9F-8B26-031B5259770D}" type="parTrans" cxnId="{8CEA1C3C-99F6-4485-8FD6-9BC248442714}">
      <dgm:prSet/>
      <dgm:spPr/>
      <dgm:t>
        <a:bodyPr/>
        <a:lstStyle/>
        <a:p>
          <a:endParaRPr lang="en-US"/>
        </a:p>
      </dgm:t>
    </dgm:pt>
    <dgm:pt modelId="{D325886D-51F9-4CA8-90D9-FAE00B211AA1}" type="sibTrans" cxnId="{8CEA1C3C-99F6-4485-8FD6-9BC248442714}">
      <dgm:prSet/>
      <dgm:spPr/>
      <dgm:t>
        <a:bodyPr/>
        <a:lstStyle/>
        <a:p>
          <a:endParaRPr lang="en-US"/>
        </a:p>
      </dgm:t>
    </dgm:pt>
    <dgm:pt modelId="{07AA85C0-5E4A-4555-AA9B-172D77ED4CE4}" type="pres">
      <dgm:prSet presAssocID="{D8BF6E3E-CB14-4A96-B209-F3EBEE7CE21F}" presName="root" presStyleCnt="0">
        <dgm:presLayoutVars>
          <dgm:dir/>
          <dgm:resizeHandles val="exact"/>
        </dgm:presLayoutVars>
      </dgm:prSet>
      <dgm:spPr/>
    </dgm:pt>
    <dgm:pt modelId="{B6B2D62C-5597-4BBC-96ED-9A65679765BD}" type="pres">
      <dgm:prSet presAssocID="{C36FA088-00BA-42C1-A1BD-4B8C2E5827D0}" presName="compNode" presStyleCnt="0"/>
      <dgm:spPr/>
    </dgm:pt>
    <dgm:pt modelId="{355D5015-8D7B-4FCE-BC73-610F2D260FC6}" type="pres">
      <dgm:prSet presAssocID="{C36FA088-00BA-42C1-A1BD-4B8C2E5827D0}" presName="bgRect" presStyleLbl="bgShp" presStyleIdx="0" presStyleCnt="4"/>
      <dgm:spPr/>
    </dgm:pt>
    <dgm:pt modelId="{1AEA216D-570F-433E-AB5B-2BF21F7AAF33}" type="pres">
      <dgm:prSet presAssocID="{C36FA088-00BA-42C1-A1BD-4B8C2E5827D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4AF93872-6763-4731-8E5F-59657EA8AD2F}" type="pres">
      <dgm:prSet presAssocID="{C36FA088-00BA-42C1-A1BD-4B8C2E5827D0}" presName="spaceRect" presStyleCnt="0"/>
      <dgm:spPr/>
    </dgm:pt>
    <dgm:pt modelId="{8420F5D0-2A0F-4D43-A639-2F3B8FF27873}" type="pres">
      <dgm:prSet presAssocID="{C36FA088-00BA-42C1-A1BD-4B8C2E5827D0}" presName="parTx" presStyleLbl="revTx" presStyleIdx="0" presStyleCnt="4">
        <dgm:presLayoutVars>
          <dgm:chMax val="0"/>
          <dgm:chPref val="0"/>
        </dgm:presLayoutVars>
      </dgm:prSet>
      <dgm:spPr/>
    </dgm:pt>
    <dgm:pt modelId="{A9878403-A4E5-4C0B-83E4-BC1CED3FC657}" type="pres">
      <dgm:prSet presAssocID="{3165CF3D-2DAB-48BA-94C9-48B3E251FACD}" presName="sibTrans" presStyleCnt="0"/>
      <dgm:spPr/>
    </dgm:pt>
    <dgm:pt modelId="{19573726-BD75-42F7-96D2-05B14F794EC6}" type="pres">
      <dgm:prSet presAssocID="{E1303407-1415-40E3-B665-9205C25158AB}" presName="compNode" presStyleCnt="0"/>
      <dgm:spPr/>
    </dgm:pt>
    <dgm:pt modelId="{0DA60E93-AB10-4405-A097-4EF8751DD846}" type="pres">
      <dgm:prSet presAssocID="{E1303407-1415-40E3-B665-9205C25158AB}" presName="bgRect" presStyleLbl="bgShp" presStyleIdx="1" presStyleCnt="4"/>
      <dgm:spPr/>
    </dgm:pt>
    <dgm:pt modelId="{FE641240-C691-43CA-B4FF-F4228B94627E}" type="pres">
      <dgm:prSet presAssocID="{E1303407-1415-40E3-B665-9205C25158A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curity Camera"/>
        </a:ext>
      </dgm:extLst>
    </dgm:pt>
    <dgm:pt modelId="{EE9DF857-CB13-4A4D-8605-2615B0585DAA}" type="pres">
      <dgm:prSet presAssocID="{E1303407-1415-40E3-B665-9205C25158AB}" presName="spaceRect" presStyleCnt="0"/>
      <dgm:spPr/>
    </dgm:pt>
    <dgm:pt modelId="{8AB0F6FD-9264-46DE-B46F-AA1C1D1648C9}" type="pres">
      <dgm:prSet presAssocID="{E1303407-1415-40E3-B665-9205C25158AB}" presName="parTx" presStyleLbl="revTx" presStyleIdx="1" presStyleCnt="4">
        <dgm:presLayoutVars>
          <dgm:chMax val="0"/>
          <dgm:chPref val="0"/>
        </dgm:presLayoutVars>
      </dgm:prSet>
      <dgm:spPr/>
    </dgm:pt>
    <dgm:pt modelId="{85C2FCBE-6B04-4395-8AE3-3DD73DC0A03C}" type="pres">
      <dgm:prSet presAssocID="{B9E96329-2344-4A1A-9852-3FDD238AA638}" presName="sibTrans" presStyleCnt="0"/>
      <dgm:spPr/>
    </dgm:pt>
    <dgm:pt modelId="{36710256-66BA-4DAF-9218-2040BAA32D1A}" type="pres">
      <dgm:prSet presAssocID="{5F0BF3B1-A08C-416C-B357-F304294E6EFE}" presName="compNode" presStyleCnt="0"/>
      <dgm:spPr/>
    </dgm:pt>
    <dgm:pt modelId="{6360B161-3EDC-49E1-AFAC-0AE853C6FB79}" type="pres">
      <dgm:prSet presAssocID="{5F0BF3B1-A08C-416C-B357-F304294E6EFE}" presName="bgRect" presStyleLbl="bgShp" presStyleIdx="2" presStyleCnt="4"/>
      <dgm:spPr/>
    </dgm:pt>
    <dgm:pt modelId="{4346993D-1336-4832-96B8-74413CC88954}" type="pres">
      <dgm:prSet presAssocID="{5F0BF3B1-A08C-416C-B357-F304294E6EF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6447828E-8CA1-45A6-95A5-23813ECEE1AD}" type="pres">
      <dgm:prSet presAssocID="{5F0BF3B1-A08C-416C-B357-F304294E6EFE}" presName="spaceRect" presStyleCnt="0"/>
      <dgm:spPr/>
    </dgm:pt>
    <dgm:pt modelId="{212D8B2E-6799-478B-BBC9-8CCBDC4B561C}" type="pres">
      <dgm:prSet presAssocID="{5F0BF3B1-A08C-416C-B357-F304294E6EFE}" presName="parTx" presStyleLbl="revTx" presStyleIdx="2" presStyleCnt="4">
        <dgm:presLayoutVars>
          <dgm:chMax val="0"/>
          <dgm:chPref val="0"/>
        </dgm:presLayoutVars>
      </dgm:prSet>
      <dgm:spPr/>
    </dgm:pt>
    <dgm:pt modelId="{17BB059A-8D06-4767-ABF5-663F49EEFA51}" type="pres">
      <dgm:prSet presAssocID="{E91CB446-B763-4684-BDD8-38157FEE15F0}" presName="sibTrans" presStyleCnt="0"/>
      <dgm:spPr/>
    </dgm:pt>
    <dgm:pt modelId="{ABBB54D0-AF64-4D76-9280-BCDC59FAC269}" type="pres">
      <dgm:prSet presAssocID="{7ABA3FDB-F9B5-4F6F-B380-D35651171076}" presName="compNode" presStyleCnt="0"/>
      <dgm:spPr/>
    </dgm:pt>
    <dgm:pt modelId="{FD01D414-BE10-4DEF-8FC2-F427E06607F4}" type="pres">
      <dgm:prSet presAssocID="{7ABA3FDB-F9B5-4F6F-B380-D35651171076}" presName="bgRect" presStyleLbl="bgShp" presStyleIdx="3" presStyleCnt="4"/>
      <dgm:spPr/>
    </dgm:pt>
    <dgm:pt modelId="{CD5F92CF-E76D-4F08-AA44-C6CA01DAE1FE}" type="pres">
      <dgm:prSet presAssocID="{7ABA3FDB-F9B5-4F6F-B380-D3565117107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eiver"/>
        </a:ext>
      </dgm:extLst>
    </dgm:pt>
    <dgm:pt modelId="{6779B435-B023-40C0-834E-6DC3DCF0B154}" type="pres">
      <dgm:prSet presAssocID="{7ABA3FDB-F9B5-4F6F-B380-D35651171076}" presName="spaceRect" presStyleCnt="0"/>
      <dgm:spPr/>
    </dgm:pt>
    <dgm:pt modelId="{2F5C5653-8DB5-4B4A-9876-6A13865E53FA}" type="pres">
      <dgm:prSet presAssocID="{7ABA3FDB-F9B5-4F6F-B380-D35651171076}" presName="parTx" presStyleLbl="revTx" presStyleIdx="3" presStyleCnt="4">
        <dgm:presLayoutVars>
          <dgm:chMax val="0"/>
          <dgm:chPref val="0"/>
        </dgm:presLayoutVars>
      </dgm:prSet>
      <dgm:spPr/>
    </dgm:pt>
  </dgm:ptLst>
  <dgm:cxnLst>
    <dgm:cxn modelId="{8951682A-E9C9-4EB6-B967-F33118FC961F}" type="presOf" srcId="{C36FA088-00BA-42C1-A1BD-4B8C2E5827D0}" destId="{8420F5D0-2A0F-4D43-A639-2F3B8FF27873}" srcOrd="0" destOrd="0" presId="urn:microsoft.com/office/officeart/2018/2/layout/IconVerticalSolidList"/>
    <dgm:cxn modelId="{8CEA1C3C-99F6-4485-8FD6-9BC248442714}" srcId="{D8BF6E3E-CB14-4A96-B209-F3EBEE7CE21F}" destId="{7ABA3FDB-F9B5-4F6F-B380-D35651171076}" srcOrd="3" destOrd="0" parTransId="{7A80140C-DAB5-4D9F-8B26-031B5259770D}" sibTransId="{D325886D-51F9-4CA8-90D9-FAE00B211AA1}"/>
    <dgm:cxn modelId="{F76B1868-449E-475A-BB9D-E61EF98F8CAA}" srcId="{D8BF6E3E-CB14-4A96-B209-F3EBEE7CE21F}" destId="{E1303407-1415-40E3-B665-9205C25158AB}" srcOrd="1" destOrd="0" parTransId="{1E0AFA7D-B77A-43A6-8A56-1F93481CD16B}" sibTransId="{B9E96329-2344-4A1A-9852-3FDD238AA638}"/>
    <dgm:cxn modelId="{B189D151-DF34-46ED-9909-0BD21E22DD29}" type="presOf" srcId="{7ABA3FDB-F9B5-4F6F-B380-D35651171076}" destId="{2F5C5653-8DB5-4B4A-9876-6A13865E53FA}" srcOrd="0" destOrd="0" presId="urn:microsoft.com/office/officeart/2018/2/layout/IconVerticalSolidList"/>
    <dgm:cxn modelId="{E95F645A-D5F8-4BAC-B5B1-051C9F64225D}" srcId="{D8BF6E3E-CB14-4A96-B209-F3EBEE7CE21F}" destId="{C36FA088-00BA-42C1-A1BD-4B8C2E5827D0}" srcOrd="0" destOrd="0" parTransId="{75E5EC2C-FAFD-48E6-A075-EC971229B2C3}" sibTransId="{3165CF3D-2DAB-48BA-94C9-48B3E251FACD}"/>
    <dgm:cxn modelId="{6C851A9D-09EB-4E42-ACA1-2C97905DFD0A}" type="presOf" srcId="{D8BF6E3E-CB14-4A96-B209-F3EBEE7CE21F}" destId="{07AA85C0-5E4A-4555-AA9B-172D77ED4CE4}" srcOrd="0" destOrd="0" presId="urn:microsoft.com/office/officeart/2018/2/layout/IconVerticalSolidList"/>
    <dgm:cxn modelId="{D9AAA3E1-413A-4B03-BF48-456C5D73641B}" srcId="{D8BF6E3E-CB14-4A96-B209-F3EBEE7CE21F}" destId="{5F0BF3B1-A08C-416C-B357-F304294E6EFE}" srcOrd="2" destOrd="0" parTransId="{6E6D9E00-F1FC-4A63-872B-7A33B79F7303}" sibTransId="{E91CB446-B763-4684-BDD8-38157FEE15F0}"/>
    <dgm:cxn modelId="{297ABAFC-E643-4E25-BDF9-2FF2E65E3828}" type="presOf" srcId="{5F0BF3B1-A08C-416C-B357-F304294E6EFE}" destId="{212D8B2E-6799-478B-BBC9-8CCBDC4B561C}" srcOrd="0" destOrd="0" presId="urn:microsoft.com/office/officeart/2018/2/layout/IconVerticalSolidList"/>
    <dgm:cxn modelId="{D453E5FF-287D-484D-A9C9-746E3574EF95}" type="presOf" srcId="{E1303407-1415-40E3-B665-9205C25158AB}" destId="{8AB0F6FD-9264-46DE-B46F-AA1C1D1648C9}" srcOrd="0" destOrd="0" presId="urn:microsoft.com/office/officeart/2018/2/layout/IconVerticalSolidList"/>
    <dgm:cxn modelId="{7D745838-855E-475B-9BF7-B9C7CF1806F1}" type="presParOf" srcId="{07AA85C0-5E4A-4555-AA9B-172D77ED4CE4}" destId="{B6B2D62C-5597-4BBC-96ED-9A65679765BD}" srcOrd="0" destOrd="0" presId="urn:microsoft.com/office/officeart/2018/2/layout/IconVerticalSolidList"/>
    <dgm:cxn modelId="{A5AA2217-33CB-4E16-A9D4-1D64E814501C}" type="presParOf" srcId="{B6B2D62C-5597-4BBC-96ED-9A65679765BD}" destId="{355D5015-8D7B-4FCE-BC73-610F2D260FC6}" srcOrd="0" destOrd="0" presId="urn:microsoft.com/office/officeart/2018/2/layout/IconVerticalSolidList"/>
    <dgm:cxn modelId="{5138A80E-47B9-44CA-97EB-763D191D9DE3}" type="presParOf" srcId="{B6B2D62C-5597-4BBC-96ED-9A65679765BD}" destId="{1AEA216D-570F-433E-AB5B-2BF21F7AAF33}" srcOrd="1" destOrd="0" presId="urn:microsoft.com/office/officeart/2018/2/layout/IconVerticalSolidList"/>
    <dgm:cxn modelId="{54ECF08A-9A8B-41CE-B6D5-82DEE6FFAB0E}" type="presParOf" srcId="{B6B2D62C-5597-4BBC-96ED-9A65679765BD}" destId="{4AF93872-6763-4731-8E5F-59657EA8AD2F}" srcOrd="2" destOrd="0" presId="urn:microsoft.com/office/officeart/2018/2/layout/IconVerticalSolidList"/>
    <dgm:cxn modelId="{83C0B538-FA0A-4723-B723-E956F30301C5}" type="presParOf" srcId="{B6B2D62C-5597-4BBC-96ED-9A65679765BD}" destId="{8420F5D0-2A0F-4D43-A639-2F3B8FF27873}" srcOrd="3" destOrd="0" presId="urn:microsoft.com/office/officeart/2018/2/layout/IconVerticalSolidList"/>
    <dgm:cxn modelId="{F104BB87-6CAB-4435-87F7-5649929E106D}" type="presParOf" srcId="{07AA85C0-5E4A-4555-AA9B-172D77ED4CE4}" destId="{A9878403-A4E5-4C0B-83E4-BC1CED3FC657}" srcOrd="1" destOrd="0" presId="urn:microsoft.com/office/officeart/2018/2/layout/IconVerticalSolidList"/>
    <dgm:cxn modelId="{A3D73185-A154-40E5-BE31-87B156E4E721}" type="presParOf" srcId="{07AA85C0-5E4A-4555-AA9B-172D77ED4CE4}" destId="{19573726-BD75-42F7-96D2-05B14F794EC6}" srcOrd="2" destOrd="0" presId="urn:microsoft.com/office/officeart/2018/2/layout/IconVerticalSolidList"/>
    <dgm:cxn modelId="{706AED0D-F6EB-49B0-AD82-7D9F45CEDF3C}" type="presParOf" srcId="{19573726-BD75-42F7-96D2-05B14F794EC6}" destId="{0DA60E93-AB10-4405-A097-4EF8751DD846}" srcOrd="0" destOrd="0" presId="urn:microsoft.com/office/officeart/2018/2/layout/IconVerticalSolidList"/>
    <dgm:cxn modelId="{C332793D-82C4-40C1-A9F1-D75172D4256B}" type="presParOf" srcId="{19573726-BD75-42F7-96D2-05B14F794EC6}" destId="{FE641240-C691-43CA-B4FF-F4228B94627E}" srcOrd="1" destOrd="0" presId="urn:microsoft.com/office/officeart/2018/2/layout/IconVerticalSolidList"/>
    <dgm:cxn modelId="{197A7548-28F8-49F6-AED9-F38025329FD1}" type="presParOf" srcId="{19573726-BD75-42F7-96D2-05B14F794EC6}" destId="{EE9DF857-CB13-4A4D-8605-2615B0585DAA}" srcOrd="2" destOrd="0" presId="urn:microsoft.com/office/officeart/2018/2/layout/IconVerticalSolidList"/>
    <dgm:cxn modelId="{96CFC112-BECA-4894-970F-2DB194ED3530}" type="presParOf" srcId="{19573726-BD75-42F7-96D2-05B14F794EC6}" destId="{8AB0F6FD-9264-46DE-B46F-AA1C1D1648C9}" srcOrd="3" destOrd="0" presId="urn:microsoft.com/office/officeart/2018/2/layout/IconVerticalSolidList"/>
    <dgm:cxn modelId="{A8061B37-BB07-4B24-8CB0-5B7E2F208102}" type="presParOf" srcId="{07AA85C0-5E4A-4555-AA9B-172D77ED4CE4}" destId="{85C2FCBE-6B04-4395-8AE3-3DD73DC0A03C}" srcOrd="3" destOrd="0" presId="urn:microsoft.com/office/officeart/2018/2/layout/IconVerticalSolidList"/>
    <dgm:cxn modelId="{70DAB6D0-0020-4BF5-BE13-855039BBB97E}" type="presParOf" srcId="{07AA85C0-5E4A-4555-AA9B-172D77ED4CE4}" destId="{36710256-66BA-4DAF-9218-2040BAA32D1A}" srcOrd="4" destOrd="0" presId="urn:microsoft.com/office/officeart/2018/2/layout/IconVerticalSolidList"/>
    <dgm:cxn modelId="{64A29147-30AA-4895-B135-3706743B89F1}" type="presParOf" srcId="{36710256-66BA-4DAF-9218-2040BAA32D1A}" destId="{6360B161-3EDC-49E1-AFAC-0AE853C6FB79}" srcOrd="0" destOrd="0" presId="urn:microsoft.com/office/officeart/2018/2/layout/IconVerticalSolidList"/>
    <dgm:cxn modelId="{E25049D5-B935-4B5C-8FF9-F6AE7D26E891}" type="presParOf" srcId="{36710256-66BA-4DAF-9218-2040BAA32D1A}" destId="{4346993D-1336-4832-96B8-74413CC88954}" srcOrd="1" destOrd="0" presId="urn:microsoft.com/office/officeart/2018/2/layout/IconVerticalSolidList"/>
    <dgm:cxn modelId="{42692E60-5495-4763-A2BE-BBC82BF378F5}" type="presParOf" srcId="{36710256-66BA-4DAF-9218-2040BAA32D1A}" destId="{6447828E-8CA1-45A6-95A5-23813ECEE1AD}" srcOrd="2" destOrd="0" presId="urn:microsoft.com/office/officeart/2018/2/layout/IconVerticalSolidList"/>
    <dgm:cxn modelId="{B74D10C1-F9EB-4762-8A69-CC7990D77F3C}" type="presParOf" srcId="{36710256-66BA-4DAF-9218-2040BAA32D1A}" destId="{212D8B2E-6799-478B-BBC9-8CCBDC4B561C}" srcOrd="3" destOrd="0" presId="urn:microsoft.com/office/officeart/2018/2/layout/IconVerticalSolidList"/>
    <dgm:cxn modelId="{D47136C5-11EF-47E2-AA19-9B3216FF7C86}" type="presParOf" srcId="{07AA85C0-5E4A-4555-AA9B-172D77ED4CE4}" destId="{17BB059A-8D06-4767-ABF5-663F49EEFA51}" srcOrd="5" destOrd="0" presId="urn:microsoft.com/office/officeart/2018/2/layout/IconVerticalSolidList"/>
    <dgm:cxn modelId="{B42DB737-0E74-4F94-BA74-D3F510C55C86}" type="presParOf" srcId="{07AA85C0-5E4A-4555-AA9B-172D77ED4CE4}" destId="{ABBB54D0-AF64-4D76-9280-BCDC59FAC269}" srcOrd="6" destOrd="0" presId="urn:microsoft.com/office/officeart/2018/2/layout/IconVerticalSolidList"/>
    <dgm:cxn modelId="{91945868-6894-4909-90C6-E497DAAD9917}" type="presParOf" srcId="{ABBB54D0-AF64-4D76-9280-BCDC59FAC269}" destId="{FD01D414-BE10-4DEF-8FC2-F427E06607F4}" srcOrd="0" destOrd="0" presId="urn:microsoft.com/office/officeart/2018/2/layout/IconVerticalSolidList"/>
    <dgm:cxn modelId="{682E48D4-F8CA-44B6-88AE-1F3155B94350}" type="presParOf" srcId="{ABBB54D0-AF64-4D76-9280-BCDC59FAC269}" destId="{CD5F92CF-E76D-4F08-AA44-C6CA01DAE1FE}" srcOrd="1" destOrd="0" presId="urn:microsoft.com/office/officeart/2018/2/layout/IconVerticalSolidList"/>
    <dgm:cxn modelId="{A9C9F056-2BA0-43C3-9B5C-41D693FF3717}" type="presParOf" srcId="{ABBB54D0-AF64-4D76-9280-BCDC59FAC269}" destId="{6779B435-B023-40C0-834E-6DC3DCF0B154}" srcOrd="2" destOrd="0" presId="urn:microsoft.com/office/officeart/2018/2/layout/IconVerticalSolidList"/>
    <dgm:cxn modelId="{1D04EAF9-959F-4494-975C-843A23012FD0}" type="presParOf" srcId="{ABBB54D0-AF64-4D76-9280-BCDC59FAC269}" destId="{2F5C5653-8DB5-4B4A-9876-6A13865E53F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5CCC65-7576-4BCB-89DF-ED0E0DC390A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3DCBA80-75CE-43D1-82BD-8063DD194CFB}">
      <dgm:prSet/>
      <dgm:spPr/>
      <dgm:t>
        <a:bodyPr/>
        <a:lstStyle/>
        <a:p>
          <a:r>
            <a:rPr lang="en-US" dirty="0"/>
            <a:t>In December 2019,  a novel coronavirus (COVID-19) started an outbreak of pneumonia in Wuhan, China</a:t>
          </a:r>
        </a:p>
      </dgm:t>
    </dgm:pt>
    <dgm:pt modelId="{0C5392D5-0728-49BC-8BD9-77F2497ED0CF}" type="parTrans" cxnId="{945F0710-7E74-4173-9023-9AA7E36B94D1}">
      <dgm:prSet/>
      <dgm:spPr/>
      <dgm:t>
        <a:bodyPr/>
        <a:lstStyle/>
        <a:p>
          <a:endParaRPr lang="en-US"/>
        </a:p>
      </dgm:t>
    </dgm:pt>
    <dgm:pt modelId="{195B7272-C3AA-4C44-B2E2-A91CC0C9515E}" type="sibTrans" cxnId="{945F0710-7E74-4173-9023-9AA7E36B94D1}">
      <dgm:prSet/>
      <dgm:spPr/>
      <dgm:t>
        <a:bodyPr/>
        <a:lstStyle/>
        <a:p>
          <a:endParaRPr lang="en-US"/>
        </a:p>
      </dgm:t>
    </dgm:pt>
    <dgm:pt modelId="{50AA0526-9F64-4677-A7E2-74A0F56028FB}">
      <dgm:prSet/>
      <dgm:spPr/>
      <dgm:t>
        <a:bodyPr/>
        <a:lstStyle/>
        <a:p>
          <a:r>
            <a:rPr lang="en-US"/>
            <a:t>COVID-19 is related to SARS-CoV and MERS-CoV. </a:t>
          </a:r>
        </a:p>
      </dgm:t>
    </dgm:pt>
    <dgm:pt modelId="{F459552C-AA70-4950-83C1-F787FC4B900D}" type="parTrans" cxnId="{3A47F8F0-6BD3-4AE1-8D35-1CDD76FCBC9D}">
      <dgm:prSet/>
      <dgm:spPr/>
      <dgm:t>
        <a:bodyPr/>
        <a:lstStyle/>
        <a:p>
          <a:endParaRPr lang="en-US"/>
        </a:p>
      </dgm:t>
    </dgm:pt>
    <dgm:pt modelId="{31160D23-ADE2-404C-9776-9084A891261A}" type="sibTrans" cxnId="{3A47F8F0-6BD3-4AE1-8D35-1CDD76FCBC9D}">
      <dgm:prSet/>
      <dgm:spPr/>
      <dgm:t>
        <a:bodyPr/>
        <a:lstStyle/>
        <a:p>
          <a:endParaRPr lang="en-US"/>
        </a:p>
      </dgm:t>
    </dgm:pt>
    <dgm:pt modelId="{F9FD7B04-E07A-460E-98D6-84A7E64B41FF}">
      <dgm:prSet/>
      <dgm:spPr/>
      <dgm:t>
        <a:bodyPr/>
        <a:lstStyle/>
        <a:p>
          <a:r>
            <a:rPr lang="en-US"/>
            <a:t>Initial origin was probably zoonotic but human-human transmission is highly likely.</a:t>
          </a:r>
        </a:p>
      </dgm:t>
    </dgm:pt>
    <dgm:pt modelId="{3E39148A-D443-48E0-A65F-C8DCC66EAFAA}" type="parTrans" cxnId="{95D563DE-DD63-487D-8B6E-137538DCA4FA}">
      <dgm:prSet/>
      <dgm:spPr/>
      <dgm:t>
        <a:bodyPr/>
        <a:lstStyle/>
        <a:p>
          <a:endParaRPr lang="en-US"/>
        </a:p>
      </dgm:t>
    </dgm:pt>
    <dgm:pt modelId="{086D2017-9493-477A-9014-E1C9446E366A}" type="sibTrans" cxnId="{95D563DE-DD63-487D-8B6E-137538DCA4FA}">
      <dgm:prSet/>
      <dgm:spPr/>
      <dgm:t>
        <a:bodyPr/>
        <a:lstStyle/>
        <a:p>
          <a:endParaRPr lang="en-US"/>
        </a:p>
      </dgm:t>
    </dgm:pt>
    <dgm:pt modelId="{4A05D590-D218-4212-909E-C583E802A6D9}">
      <dgm:prSet/>
      <dgm:spPr/>
      <dgm:t>
        <a:bodyPr/>
        <a:lstStyle/>
        <a:p>
          <a:r>
            <a:rPr lang="en-US"/>
            <a:t>Number of cases is increasing rapidly, most patients have mild illness, presenting with fever, cough, fatigue &amp; myalgia.</a:t>
          </a:r>
        </a:p>
      </dgm:t>
    </dgm:pt>
    <dgm:pt modelId="{EA40846D-187E-4DDF-A6BF-0205868A7312}" type="parTrans" cxnId="{95E1332B-EE56-4D46-A736-3B38F6784BC0}">
      <dgm:prSet/>
      <dgm:spPr/>
      <dgm:t>
        <a:bodyPr/>
        <a:lstStyle/>
        <a:p>
          <a:endParaRPr lang="en-US"/>
        </a:p>
      </dgm:t>
    </dgm:pt>
    <dgm:pt modelId="{929D90CD-44D0-494C-A2A0-674AC82DFB6C}" type="sibTrans" cxnId="{95E1332B-EE56-4D46-A736-3B38F6784BC0}">
      <dgm:prSet/>
      <dgm:spPr/>
      <dgm:t>
        <a:bodyPr/>
        <a:lstStyle/>
        <a:p>
          <a:endParaRPr lang="en-US"/>
        </a:p>
      </dgm:t>
    </dgm:pt>
    <dgm:pt modelId="{2AB4D404-3157-47A8-ADE0-52AA2FC2D6AD}">
      <dgm:prSet/>
      <dgm:spPr/>
      <dgm:t>
        <a:bodyPr/>
        <a:lstStyle/>
        <a:p>
          <a:r>
            <a:rPr lang="en-US"/>
            <a:t>Management involves early recognition, strict IPC and supportive care, oxygen for severe cases.</a:t>
          </a:r>
        </a:p>
      </dgm:t>
    </dgm:pt>
    <dgm:pt modelId="{D53754C6-799E-42AD-A6B3-65F8512BEE14}" type="parTrans" cxnId="{E88C6391-D468-4031-AA69-E90F1481B7A3}">
      <dgm:prSet/>
      <dgm:spPr/>
      <dgm:t>
        <a:bodyPr/>
        <a:lstStyle/>
        <a:p>
          <a:endParaRPr lang="en-US"/>
        </a:p>
      </dgm:t>
    </dgm:pt>
    <dgm:pt modelId="{D272CE09-ADB3-49E5-B633-D3864816F3C2}" type="sibTrans" cxnId="{E88C6391-D468-4031-AA69-E90F1481B7A3}">
      <dgm:prSet/>
      <dgm:spPr/>
      <dgm:t>
        <a:bodyPr/>
        <a:lstStyle/>
        <a:p>
          <a:endParaRPr lang="en-US"/>
        </a:p>
      </dgm:t>
    </dgm:pt>
    <dgm:pt modelId="{D8A08CC7-71E1-49C6-8ABB-54281A2FE31D}" type="pres">
      <dgm:prSet presAssocID="{DC5CCC65-7576-4BCB-89DF-ED0E0DC390AF}" presName="root" presStyleCnt="0">
        <dgm:presLayoutVars>
          <dgm:dir/>
          <dgm:resizeHandles val="exact"/>
        </dgm:presLayoutVars>
      </dgm:prSet>
      <dgm:spPr/>
    </dgm:pt>
    <dgm:pt modelId="{F6411409-26EB-490F-9D80-4FDC582D3FF1}" type="pres">
      <dgm:prSet presAssocID="{C3DCBA80-75CE-43D1-82BD-8063DD194CFB}" presName="compNode" presStyleCnt="0"/>
      <dgm:spPr/>
    </dgm:pt>
    <dgm:pt modelId="{EF1AEB3C-0317-4782-8829-83DCAF99622F}" type="pres">
      <dgm:prSet presAssocID="{C3DCBA80-75CE-43D1-82BD-8063DD194CFB}" presName="bgRect" presStyleLbl="bgShp" presStyleIdx="0" presStyleCnt="5" custScaleY="147550"/>
      <dgm:spPr/>
    </dgm:pt>
    <dgm:pt modelId="{894A7455-15A6-4CA1-A844-1B058D3C66CB}" type="pres">
      <dgm:prSet presAssocID="{C3DCBA80-75CE-43D1-82BD-8063DD194CF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terpillar"/>
        </a:ext>
      </dgm:extLst>
    </dgm:pt>
    <dgm:pt modelId="{BAA27ABD-4A46-4126-ADC4-CE92BCF204FF}" type="pres">
      <dgm:prSet presAssocID="{C3DCBA80-75CE-43D1-82BD-8063DD194CFB}" presName="spaceRect" presStyleCnt="0"/>
      <dgm:spPr/>
    </dgm:pt>
    <dgm:pt modelId="{4EAFBCDC-26DF-4AE3-86A9-2FF926B89327}" type="pres">
      <dgm:prSet presAssocID="{C3DCBA80-75CE-43D1-82BD-8063DD194CFB}" presName="parTx" presStyleLbl="revTx" presStyleIdx="0" presStyleCnt="5">
        <dgm:presLayoutVars>
          <dgm:chMax val="0"/>
          <dgm:chPref val="0"/>
        </dgm:presLayoutVars>
      </dgm:prSet>
      <dgm:spPr/>
    </dgm:pt>
    <dgm:pt modelId="{BBB816EE-3C77-44DC-92C5-6F7A2DA96570}" type="pres">
      <dgm:prSet presAssocID="{195B7272-C3AA-4C44-B2E2-A91CC0C9515E}" presName="sibTrans" presStyleCnt="0"/>
      <dgm:spPr/>
    </dgm:pt>
    <dgm:pt modelId="{687FF259-18A0-4A33-8F8F-E68A6FBE50CE}" type="pres">
      <dgm:prSet presAssocID="{50AA0526-9F64-4677-A7E2-74A0F56028FB}" presName="compNode" presStyleCnt="0"/>
      <dgm:spPr/>
    </dgm:pt>
    <dgm:pt modelId="{A452628B-645A-4CDA-9B97-C17A5D6B715D}" type="pres">
      <dgm:prSet presAssocID="{50AA0526-9F64-4677-A7E2-74A0F56028FB}" presName="bgRect" presStyleLbl="bgShp" presStyleIdx="1" presStyleCnt="5"/>
      <dgm:spPr/>
    </dgm:pt>
    <dgm:pt modelId="{AFAF80BF-4F3A-4754-8F54-D5638444BB15}" type="pres">
      <dgm:prSet presAssocID="{50AA0526-9F64-4677-A7E2-74A0F56028F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A5A14CA7-6EE2-4CA0-A6B3-9097F105F1FA}" type="pres">
      <dgm:prSet presAssocID="{50AA0526-9F64-4677-A7E2-74A0F56028FB}" presName="spaceRect" presStyleCnt="0"/>
      <dgm:spPr/>
    </dgm:pt>
    <dgm:pt modelId="{CE76464D-166E-4829-A17C-11311FFF7E2D}" type="pres">
      <dgm:prSet presAssocID="{50AA0526-9F64-4677-A7E2-74A0F56028FB}" presName="parTx" presStyleLbl="revTx" presStyleIdx="1" presStyleCnt="5">
        <dgm:presLayoutVars>
          <dgm:chMax val="0"/>
          <dgm:chPref val="0"/>
        </dgm:presLayoutVars>
      </dgm:prSet>
      <dgm:spPr/>
    </dgm:pt>
    <dgm:pt modelId="{D1F9992B-18D1-446A-8634-6A589C4B169F}" type="pres">
      <dgm:prSet presAssocID="{31160D23-ADE2-404C-9776-9084A891261A}" presName="sibTrans" presStyleCnt="0"/>
      <dgm:spPr/>
    </dgm:pt>
    <dgm:pt modelId="{296E74AF-A29C-43AD-98FA-03D78DD3E697}" type="pres">
      <dgm:prSet presAssocID="{F9FD7B04-E07A-460E-98D6-84A7E64B41FF}" presName="compNode" presStyleCnt="0"/>
      <dgm:spPr/>
    </dgm:pt>
    <dgm:pt modelId="{C49355C9-11A7-4FE4-8FB7-D64C181DB400}" type="pres">
      <dgm:prSet presAssocID="{F9FD7B04-E07A-460E-98D6-84A7E64B41FF}" presName="bgRect" presStyleLbl="bgShp" presStyleIdx="2" presStyleCnt="5"/>
      <dgm:spPr/>
    </dgm:pt>
    <dgm:pt modelId="{DD7A51E6-125B-45DB-BC64-4554A8DCD771}" type="pres">
      <dgm:prSet presAssocID="{F9FD7B04-E07A-460E-98D6-84A7E64B41F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NA"/>
        </a:ext>
      </dgm:extLst>
    </dgm:pt>
    <dgm:pt modelId="{9E143658-70FF-41C2-8810-00C7F4D6A4CB}" type="pres">
      <dgm:prSet presAssocID="{F9FD7B04-E07A-460E-98D6-84A7E64B41FF}" presName="spaceRect" presStyleCnt="0"/>
      <dgm:spPr/>
    </dgm:pt>
    <dgm:pt modelId="{21D29D33-2EFB-40CE-AD47-18B6FDE9EC6F}" type="pres">
      <dgm:prSet presAssocID="{F9FD7B04-E07A-460E-98D6-84A7E64B41FF}" presName="parTx" presStyleLbl="revTx" presStyleIdx="2" presStyleCnt="5">
        <dgm:presLayoutVars>
          <dgm:chMax val="0"/>
          <dgm:chPref val="0"/>
        </dgm:presLayoutVars>
      </dgm:prSet>
      <dgm:spPr/>
    </dgm:pt>
    <dgm:pt modelId="{5CBEA7C6-C121-4108-8FAB-E571EE42E724}" type="pres">
      <dgm:prSet presAssocID="{086D2017-9493-477A-9014-E1C9446E366A}" presName="sibTrans" presStyleCnt="0"/>
      <dgm:spPr/>
    </dgm:pt>
    <dgm:pt modelId="{0388D27A-7077-47ED-A918-CF6648012769}" type="pres">
      <dgm:prSet presAssocID="{4A05D590-D218-4212-909E-C583E802A6D9}" presName="compNode" presStyleCnt="0"/>
      <dgm:spPr/>
    </dgm:pt>
    <dgm:pt modelId="{2300A50A-06AB-498F-9104-1CB3F9D35CD6}" type="pres">
      <dgm:prSet presAssocID="{4A05D590-D218-4212-909E-C583E802A6D9}" presName="bgRect" presStyleLbl="bgShp" presStyleIdx="3" presStyleCnt="5"/>
      <dgm:spPr/>
    </dgm:pt>
    <dgm:pt modelId="{D7302788-62C2-4167-92FF-D4107B2B8898}" type="pres">
      <dgm:prSet presAssocID="{4A05D590-D218-4212-909E-C583E802A6D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F7E11589-9A31-41F5-A411-63EF01D900E8}" type="pres">
      <dgm:prSet presAssocID="{4A05D590-D218-4212-909E-C583E802A6D9}" presName="spaceRect" presStyleCnt="0"/>
      <dgm:spPr/>
    </dgm:pt>
    <dgm:pt modelId="{2BA2EB22-BB20-4207-AE0A-35BCEF215EB9}" type="pres">
      <dgm:prSet presAssocID="{4A05D590-D218-4212-909E-C583E802A6D9}" presName="parTx" presStyleLbl="revTx" presStyleIdx="3" presStyleCnt="5">
        <dgm:presLayoutVars>
          <dgm:chMax val="0"/>
          <dgm:chPref val="0"/>
        </dgm:presLayoutVars>
      </dgm:prSet>
      <dgm:spPr/>
    </dgm:pt>
    <dgm:pt modelId="{82DD98AB-1E30-4F90-AA8D-2A812EB5E9C2}" type="pres">
      <dgm:prSet presAssocID="{929D90CD-44D0-494C-A2A0-674AC82DFB6C}" presName="sibTrans" presStyleCnt="0"/>
      <dgm:spPr/>
    </dgm:pt>
    <dgm:pt modelId="{CCEFD762-9ADE-4912-AC79-DEA332FB52D7}" type="pres">
      <dgm:prSet presAssocID="{2AB4D404-3157-47A8-ADE0-52AA2FC2D6AD}" presName="compNode" presStyleCnt="0"/>
      <dgm:spPr/>
    </dgm:pt>
    <dgm:pt modelId="{D80B2DC3-17F8-4492-B9C6-6F6AED459B74}" type="pres">
      <dgm:prSet presAssocID="{2AB4D404-3157-47A8-ADE0-52AA2FC2D6AD}" presName="bgRect" presStyleLbl="bgShp" presStyleIdx="4" presStyleCnt="5"/>
      <dgm:spPr/>
    </dgm:pt>
    <dgm:pt modelId="{0547CC4B-3C9B-457B-B3C7-C46D769B046A}" type="pres">
      <dgm:prSet presAssocID="{2AB4D404-3157-47A8-ADE0-52AA2FC2D6A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mbulance"/>
        </a:ext>
      </dgm:extLst>
    </dgm:pt>
    <dgm:pt modelId="{DF797659-392F-48C1-94C4-9B428B7FE9DD}" type="pres">
      <dgm:prSet presAssocID="{2AB4D404-3157-47A8-ADE0-52AA2FC2D6AD}" presName="spaceRect" presStyleCnt="0"/>
      <dgm:spPr/>
    </dgm:pt>
    <dgm:pt modelId="{DDC269F3-02C0-4523-A821-70DB42CCC32C}" type="pres">
      <dgm:prSet presAssocID="{2AB4D404-3157-47A8-ADE0-52AA2FC2D6AD}" presName="parTx" presStyleLbl="revTx" presStyleIdx="4" presStyleCnt="5">
        <dgm:presLayoutVars>
          <dgm:chMax val="0"/>
          <dgm:chPref val="0"/>
        </dgm:presLayoutVars>
      </dgm:prSet>
      <dgm:spPr/>
    </dgm:pt>
  </dgm:ptLst>
  <dgm:cxnLst>
    <dgm:cxn modelId="{2CCE6B08-A805-4FBE-B71F-4C141064CA42}" type="presOf" srcId="{C3DCBA80-75CE-43D1-82BD-8063DD194CFB}" destId="{4EAFBCDC-26DF-4AE3-86A9-2FF926B89327}" srcOrd="0" destOrd="0" presId="urn:microsoft.com/office/officeart/2018/2/layout/IconVerticalSolidList"/>
    <dgm:cxn modelId="{945F0710-7E74-4173-9023-9AA7E36B94D1}" srcId="{DC5CCC65-7576-4BCB-89DF-ED0E0DC390AF}" destId="{C3DCBA80-75CE-43D1-82BD-8063DD194CFB}" srcOrd="0" destOrd="0" parTransId="{0C5392D5-0728-49BC-8BD9-77F2497ED0CF}" sibTransId="{195B7272-C3AA-4C44-B2E2-A91CC0C9515E}"/>
    <dgm:cxn modelId="{95E1332B-EE56-4D46-A736-3B38F6784BC0}" srcId="{DC5CCC65-7576-4BCB-89DF-ED0E0DC390AF}" destId="{4A05D590-D218-4212-909E-C583E802A6D9}" srcOrd="3" destOrd="0" parTransId="{EA40846D-187E-4DDF-A6BF-0205868A7312}" sibTransId="{929D90CD-44D0-494C-A2A0-674AC82DFB6C}"/>
    <dgm:cxn modelId="{11D5003C-2FB8-46A0-8BF4-56DAAF695979}" type="presOf" srcId="{50AA0526-9F64-4677-A7E2-74A0F56028FB}" destId="{CE76464D-166E-4829-A17C-11311FFF7E2D}" srcOrd="0" destOrd="0" presId="urn:microsoft.com/office/officeart/2018/2/layout/IconVerticalSolidList"/>
    <dgm:cxn modelId="{E88C6391-D468-4031-AA69-E90F1481B7A3}" srcId="{DC5CCC65-7576-4BCB-89DF-ED0E0DC390AF}" destId="{2AB4D404-3157-47A8-ADE0-52AA2FC2D6AD}" srcOrd="4" destOrd="0" parTransId="{D53754C6-799E-42AD-A6B3-65F8512BEE14}" sibTransId="{D272CE09-ADB3-49E5-B633-D3864816F3C2}"/>
    <dgm:cxn modelId="{30DA1998-0B8A-4CD8-8C1D-ABA9C60AB4F2}" type="presOf" srcId="{F9FD7B04-E07A-460E-98D6-84A7E64B41FF}" destId="{21D29D33-2EFB-40CE-AD47-18B6FDE9EC6F}" srcOrd="0" destOrd="0" presId="urn:microsoft.com/office/officeart/2018/2/layout/IconVerticalSolidList"/>
    <dgm:cxn modelId="{C882F8B2-BA92-4E23-A31C-DA76F2CE2EEB}" type="presOf" srcId="{4A05D590-D218-4212-909E-C583E802A6D9}" destId="{2BA2EB22-BB20-4207-AE0A-35BCEF215EB9}" srcOrd="0" destOrd="0" presId="urn:microsoft.com/office/officeart/2018/2/layout/IconVerticalSolidList"/>
    <dgm:cxn modelId="{0AFA68C8-DB2A-4369-8063-994B4F12E9B7}" type="presOf" srcId="{2AB4D404-3157-47A8-ADE0-52AA2FC2D6AD}" destId="{DDC269F3-02C0-4523-A821-70DB42CCC32C}" srcOrd="0" destOrd="0" presId="urn:microsoft.com/office/officeart/2018/2/layout/IconVerticalSolidList"/>
    <dgm:cxn modelId="{B3EC27D1-AD54-49FF-9C8F-EB6E574E400F}" type="presOf" srcId="{DC5CCC65-7576-4BCB-89DF-ED0E0DC390AF}" destId="{D8A08CC7-71E1-49C6-8ABB-54281A2FE31D}" srcOrd="0" destOrd="0" presId="urn:microsoft.com/office/officeart/2018/2/layout/IconVerticalSolidList"/>
    <dgm:cxn modelId="{95D563DE-DD63-487D-8B6E-137538DCA4FA}" srcId="{DC5CCC65-7576-4BCB-89DF-ED0E0DC390AF}" destId="{F9FD7B04-E07A-460E-98D6-84A7E64B41FF}" srcOrd="2" destOrd="0" parTransId="{3E39148A-D443-48E0-A65F-C8DCC66EAFAA}" sibTransId="{086D2017-9493-477A-9014-E1C9446E366A}"/>
    <dgm:cxn modelId="{3A47F8F0-6BD3-4AE1-8D35-1CDD76FCBC9D}" srcId="{DC5CCC65-7576-4BCB-89DF-ED0E0DC390AF}" destId="{50AA0526-9F64-4677-A7E2-74A0F56028FB}" srcOrd="1" destOrd="0" parTransId="{F459552C-AA70-4950-83C1-F787FC4B900D}" sibTransId="{31160D23-ADE2-404C-9776-9084A891261A}"/>
    <dgm:cxn modelId="{BC0D16CE-CDB8-47A3-B65C-363D3480941A}" type="presParOf" srcId="{D8A08CC7-71E1-49C6-8ABB-54281A2FE31D}" destId="{F6411409-26EB-490F-9D80-4FDC582D3FF1}" srcOrd="0" destOrd="0" presId="urn:microsoft.com/office/officeart/2018/2/layout/IconVerticalSolidList"/>
    <dgm:cxn modelId="{60CC76A9-730D-45B1-86B1-FD914AD42156}" type="presParOf" srcId="{F6411409-26EB-490F-9D80-4FDC582D3FF1}" destId="{EF1AEB3C-0317-4782-8829-83DCAF99622F}" srcOrd="0" destOrd="0" presId="urn:microsoft.com/office/officeart/2018/2/layout/IconVerticalSolidList"/>
    <dgm:cxn modelId="{7E924A8B-3FAD-4E1E-BA5E-1C07269B3340}" type="presParOf" srcId="{F6411409-26EB-490F-9D80-4FDC582D3FF1}" destId="{894A7455-15A6-4CA1-A844-1B058D3C66CB}" srcOrd="1" destOrd="0" presId="urn:microsoft.com/office/officeart/2018/2/layout/IconVerticalSolidList"/>
    <dgm:cxn modelId="{F001DE57-66E1-4FF6-B64F-93E02CE236CA}" type="presParOf" srcId="{F6411409-26EB-490F-9D80-4FDC582D3FF1}" destId="{BAA27ABD-4A46-4126-ADC4-CE92BCF204FF}" srcOrd="2" destOrd="0" presId="urn:microsoft.com/office/officeart/2018/2/layout/IconVerticalSolidList"/>
    <dgm:cxn modelId="{2F477B45-EF96-430B-90A2-09B708214C18}" type="presParOf" srcId="{F6411409-26EB-490F-9D80-4FDC582D3FF1}" destId="{4EAFBCDC-26DF-4AE3-86A9-2FF926B89327}" srcOrd="3" destOrd="0" presId="urn:microsoft.com/office/officeart/2018/2/layout/IconVerticalSolidList"/>
    <dgm:cxn modelId="{B483CB08-C7B9-4A60-AA51-09A4A4E14B24}" type="presParOf" srcId="{D8A08CC7-71E1-49C6-8ABB-54281A2FE31D}" destId="{BBB816EE-3C77-44DC-92C5-6F7A2DA96570}" srcOrd="1" destOrd="0" presId="urn:microsoft.com/office/officeart/2018/2/layout/IconVerticalSolidList"/>
    <dgm:cxn modelId="{78C63B00-E103-4A91-9C1C-A4F982F0D83B}" type="presParOf" srcId="{D8A08CC7-71E1-49C6-8ABB-54281A2FE31D}" destId="{687FF259-18A0-4A33-8F8F-E68A6FBE50CE}" srcOrd="2" destOrd="0" presId="urn:microsoft.com/office/officeart/2018/2/layout/IconVerticalSolidList"/>
    <dgm:cxn modelId="{18804A80-CA7D-4E18-B4DD-F86B330241EA}" type="presParOf" srcId="{687FF259-18A0-4A33-8F8F-E68A6FBE50CE}" destId="{A452628B-645A-4CDA-9B97-C17A5D6B715D}" srcOrd="0" destOrd="0" presId="urn:microsoft.com/office/officeart/2018/2/layout/IconVerticalSolidList"/>
    <dgm:cxn modelId="{A4629F8F-64EC-4B42-B5BB-626D8A9AF79A}" type="presParOf" srcId="{687FF259-18A0-4A33-8F8F-E68A6FBE50CE}" destId="{AFAF80BF-4F3A-4754-8F54-D5638444BB15}" srcOrd="1" destOrd="0" presId="urn:microsoft.com/office/officeart/2018/2/layout/IconVerticalSolidList"/>
    <dgm:cxn modelId="{317D2789-9F33-456E-ADD8-1D2A5848F4A8}" type="presParOf" srcId="{687FF259-18A0-4A33-8F8F-E68A6FBE50CE}" destId="{A5A14CA7-6EE2-4CA0-A6B3-9097F105F1FA}" srcOrd="2" destOrd="0" presId="urn:microsoft.com/office/officeart/2018/2/layout/IconVerticalSolidList"/>
    <dgm:cxn modelId="{AE2E9D75-BC82-49E7-B9C8-A20AE1D782DE}" type="presParOf" srcId="{687FF259-18A0-4A33-8F8F-E68A6FBE50CE}" destId="{CE76464D-166E-4829-A17C-11311FFF7E2D}" srcOrd="3" destOrd="0" presId="urn:microsoft.com/office/officeart/2018/2/layout/IconVerticalSolidList"/>
    <dgm:cxn modelId="{422DC946-2CA1-4388-85B3-722D2567226E}" type="presParOf" srcId="{D8A08CC7-71E1-49C6-8ABB-54281A2FE31D}" destId="{D1F9992B-18D1-446A-8634-6A589C4B169F}" srcOrd="3" destOrd="0" presId="urn:microsoft.com/office/officeart/2018/2/layout/IconVerticalSolidList"/>
    <dgm:cxn modelId="{81665113-C0C7-4C30-A504-F4408C53722E}" type="presParOf" srcId="{D8A08CC7-71E1-49C6-8ABB-54281A2FE31D}" destId="{296E74AF-A29C-43AD-98FA-03D78DD3E697}" srcOrd="4" destOrd="0" presId="urn:microsoft.com/office/officeart/2018/2/layout/IconVerticalSolidList"/>
    <dgm:cxn modelId="{56C0534A-6CD0-44FF-BE18-D1246BBE8171}" type="presParOf" srcId="{296E74AF-A29C-43AD-98FA-03D78DD3E697}" destId="{C49355C9-11A7-4FE4-8FB7-D64C181DB400}" srcOrd="0" destOrd="0" presId="urn:microsoft.com/office/officeart/2018/2/layout/IconVerticalSolidList"/>
    <dgm:cxn modelId="{BC11FE64-E555-48CB-A21A-9910E8EA7402}" type="presParOf" srcId="{296E74AF-A29C-43AD-98FA-03D78DD3E697}" destId="{DD7A51E6-125B-45DB-BC64-4554A8DCD771}" srcOrd="1" destOrd="0" presId="urn:microsoft.com/office/officeart/2018/2/layout/IconVerticalSolidList"/>
    <dgm:cxn modelId="{90B6B952-AE3C-4038-9809-B57AEE470FBA}" type="presParOf" srcId="{296E74AF-A29C-43AD-98FA-03D78DD3E697}" destId="{9E143658-70FF-41C2-8810-00C7F4D6A4CB}" srcOrd="2" destOrd="0" presId="urn:microsoft.com/office/officeart/2018/2/layout/IconVerticalSolidList"/>
    <dgm:cxn modelId="{C1997030-8791-4789-B9EF-DFA6DAB9434B}" type="presParOf" srcId="{296E74AF-A29C-43AD-98FA-03D78DD3E697}" destId="{21D29D33-2EFB-40CE-AD47-18B6FDE9EC6F}" srcOrd="3" destOrd="0" presId="urn:microsoft.com/office/officeart/2018/2/layout/IconVerticalSolidList"/>
    <dgm:cxn modelId="{BA817272-DDA1-4453-912A-0D95BA31B4E9}" type="presParOf" srcId="{D8A08CC7-71E1-49C6-8ABB-54281A2FE31D}" destId="{5CBEA7C6-C121-4108-8FAB-E571EE42E724}" srcOrd="5" destOrd="0" presId="urn:microsoft.com/office/officeart/2018/2/layout/IconVerticalSolidList"/>
    <dgm:cxn modelId="{2368C203-6A76-4CD6-8737-88E370A4F829}" type="presParOf" srcId="{D8A08CC7-71E1-49C6-8ABB-54281A2FE31D}" destId="{0388D27A-7077-47ED-A918-CF6648012769}" srcOrd="6" destOrd="0" presId="urn:microsoft.com/office/officeart/2018/2/layout/IconVerticalSolidList"/>
    <dgm:cxn modelId="{9BB0E6E9-064B-45A6-B20C-D45DB0FBCE70}" type="presParOf" srcId="{0388D27A-7077-47ED-A918-CF6648012769}" destId="{2300A50A-06AB-498F-9104-1CB3F9D35CD6}" srcOrd="0" destOrd="0" presId="urn:microsoft.com/office/officeart/2018/2/layout/IconVerticalSolidList"/>
    <dgm:cxn modelId="{40E62296-5071-441C-A693-E9A81D3525B2}" type="presParOf" srcId="{0388D27A-7077-47ED-A918-CF6648012769}" destId="{D7302788-62C2-4167-92FF-D4107B2B8898}" srcOrd="1" destOrd="0" presId="urn:microsoft.com/office/officeart/2018/2/layout/IconVerticalSolidList"/>
    <dgm:cxn modelId="{7DF555D1-016B-48DB-A29F-0E67B2EC20BB}" type="presParOf" srcId="{0388D27A-7077-47ED-A918-CF6648012769}" destId="{F7E11589-9A31-41F5-A411-63EF01D900E8}" srcOrd="2" destOrd="0" presId="urn:microsoft.com/office/officeart/2018/2/layout/IconVerticalSolidList"/>
    <dgm:cxn modelId="{DE7EF7FD-62F4-4CD8-BEE0-523FF2287E8E}" type="presParOf" srcId="{0388D27A-7077-47ED-A918-CF6648012769}" destId="{2BA2EB22-BB20-4207-AE0A-35BCEF215EB9}" srcOrd="3" destOrd="0" presId="urn:microsoft.com/office/officeart/2018/2/layout/IconVerticalSolidList"/>
    <dgm:cxn modelId="{39DA3E5B-6318-4A33-BD6B-75ADE39CFF72}" type="presParOf" srcId="{D8A08CC7-71E1-49C6-8ABB-54281A2FE31D}" destId="{82DD98AB-1E30-4F90-AA8D-2A812EB5E9C2}" srcOrd="7" destOrd="0" presId="urn:microsoft.com/office/officeart/2018/2/layout/IconVerticalSolidList"/>
    <dgm:cxn modelId="{D972EAF4-EE90-4B22-BDD0-8DFF7CC3EBF8}" type="presParOf" srcId="{D8A08CC7-71E1-49C6-8ABB-54281A2FE31D}" destId="{CCEFD762-9ADE-4912-AC79-DEA332FB52D7}" srcOrd="8" destOrd="0" presId="urn:microsoft.com/office/officeart/2018/2/layout/IconVerticalSolidList"/>
    <dgm:cxn modelId="{134F5EEA-14B2-4C99-ABCB-F97B28B94450}" type="presParOf" srcId="{CCEFD762-9ADE-4912-AC79-DEA332FB52D7}" destId="{D80B2DC3-17F8-4492-B9C6-6F6AED459B74}" srcOrd="0" destOrd="0" presId="urn:microsoft.com/office/officeart/2018/2/layout/IconVerticalSolidList"/>
    <dgm:cxn modelId="{6977869E-00FC-42DD-A01F-D1506D6836F0}" type="presParOf" srcId="{CCEFD762-9ADE-4912-AC79-DEA332FB52D7}" destId="{0547CC4B-3C9B-457B-B3C7-C46D769B046A}" srcOrd="1" destOrd="0" presId="urn:microsoft.com/office/officeart/2018/2/layout/IconVerticalSolidList"/>
    <dgm:cxn modelId="{FFC004E3-2E92-4954-A201-CBD7E60BDF29}" type="presParOf" srcId="{CCEFD762-9ADE-4912-AC79-DEA332FB52D7}" destId="{DF797659-392F-48C1-94C4-9B428B7FE9DD}" srcOrd="2" destOrd="0" presId="urn:microsoft.com/office/officeart/2018/2/layout/IconVerticalSolidList"/>
    <dgm:cxn modelId="{87EAE728-41DE-47CA-BDF5-74959FF7891C}" type="presParOf" srcId="{CCEFD762-9ADE-4912-AC79-DEA332FB52D7}" destId="{DDC269F3-02C0-4523-A821-70DB42CCC32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5CCC65-7576-4BCB-89DF-ED0E0DC390A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3DCBA80-75CE-43D1-82BD-8063DD194CFB}">
      <dgm:prSet/>
      <dgm:spPr/>
      <dgm:t>
        <a:bodyPr/>
        <a:lstStyle/>
        <a:p>
          <a:pPr>
            <a:lnSpc>
              <a:spcPct val="100000"/>
            </a:lnSpc>
          </a:pPr>
          <a:r>
            <a:rPr lang="en-US" dirty="0"/>
            <a:t>Large, enveloped, positive-strand RNA viruses </a:t>
          </a:r>
        </a:p>
      </dgm:t>
    </dgm:pt>
    <dgm:pt modelId="{0C5392D5-0728-49BC-8BD9-77F2497ED0CF}" type="parTrans" cxnId="{945F0710-7E74-4173-9023-9AA7E36B94D1}">
      <dgm:prSet/>
      <dgm:spPr/>
      <dgm:t>
        <a:bodyPr/>
        <a:lstStyle/>
        <a:p>
          <a:endParaRPr lang="en-US"/>
        </a:p>
      </dgm:t>
    </dgm:pt>
    <dgm:pt modelId="{195B7272-C3AA-4C44-B2E2-A91CC0C9515E}" type="sibTrans" cxnId="{945F0710-7E74-4173-9023-9AA7E36B94D1}">
      <dgm:prSet/>
      <dgm:spPr/>
      <dgm:t>
        <a:bodyPr/>
        <a:lstStyle/>
        <a:p>
          <a:endParaRPr lang="en-US"/>
        </a:p>
      </dgm:t>
    </dgm:pt>
    <dgm:pt modelId="{50AA0526-9F64-4677-A7E2-74A0F56028FB}">
      <dgm:prSet/>
      <dgm:spPr/>
      <dgm:t>
        <a:bodyPr/>
        <a:lstStyle/>
        <a:p>
          <a:pPr>
            <a:lnSpc>
              <a:spcPct val="100000"/>
            </a:lnSpc>
          </a:pPr>
          <a:r>
            <a:rPr lang="en-US" dirty="0"/>
            <a:t>4 human (H) </a:t>
          </a:r>
          <a:r>
            <a:rPr lang="en-US" dirty="0" err="1"/>
            <a:t>CoVs</a:t>
          </a:r>
          <a:r>
            <a:rPr lang="en-US" dirty="0"/>
            <a:t> cause 10-30% of URTIs in adults </a:t>
          </a:r>
        </a:p>
      </dgm:t>
    </dgm:pt>
    <dgm:pt modelId="{F459552C-AA70-4950-83C1-F787FC4B900D}" type="parTrans" cxnId="{3A47F8F0-6BD3-4AE1-8D35-1CDD76FCBC9D}">
      <dgm:prSet/>
      <dgm:spPr/>
      <dgm:t>
        <a:bodyPr/>
        <a:lstStyle/>
        <a:p>
          <a:endParaRPr lang="en-US"/>
        </a:p>
      </dgm:t>
    </dgm:pt>
    <dgm:pt modelId="{31160D23-ADE2-404C-9776-9084A891261A}" type="sibTrans" cxnId="{3A47F8F0-6BD3-4AE1-8D35-1CDD76FCBC9D}">
      <dgm:prSet/>
      <dgm:spPr/>
      <dgm:t>
        <a:bodyPr/>
        <a:lstStyle/>
        <a:p>
          <a:endParaRPr lang="en-US"/>
        </a:p>
      </dgm:t>
    </dgm:pt>
    <dgm:pt modelId="{F9FD7B04-E07A-460E-98D6-84A7E64B41FF}">
      <dgm:prSet/>
      <dgm:spPr/>
      <dgm:t>
        <a:bodyPr/>
        <a:lstStyle/>
        <a:p>
          <a:pPr>
            <a:lnSpc>
              <a:spcPct val="100000"/>
            </a:lnSpc>
          </a:pPr>
          <a:r>
            <a:rPr lang="en-US" dirty="0"/>
            <a:t>SARS-</a:t>
          </a:r>
          <a:r>
            <a:rPr lang="en-US" dirty="0" err="1"/>
            <a:t>CoV</a:t>
          </a:r>
          <a:r>
            <a:rPr lang="en-US" dirty="0"/>
            <a:t>, MERS-</a:t>
          </a:r>
          <a:r>
            <a:rPr lang="en-US" dirty="0" err="1"/>
            <a:t>CoV</a:t>
          </a:r>
          <a:r>
            <a:rPr lang="en-US" dirty="0"/>
            <a:t> &amp; COVID-19 can </a:t>
          </a:r>
          <a:r>
            <a:rPr lang="en-US" b="1" dirty="0"/>
            <a:t>cause</a:t>
          </a:r>
          <a:r>
            <a:rPr lang="en-US" dirty="0"/>
            <a:t> </a:t>
          </a:r>
          <a:r>
            <a:rPr lang="en-US" b="1" dirty="0"/>
            <a:t>severe human infections</a:t>
          </a:r>
          <a:endParaRPr lang="en-US" dirty="0"/>
        </a:p>
      </dgm:t>
    </dgm:pt>
    <dgm:pt modelId="{3E39148A-D443-48E0-A65F-C8DCC66EAFAA}" type="parTrans" cxnId="{95D563DE-DD63-487D-8B6E-137538DCA4FA}">
      <dgm:prSet/>
      <dgm:spPr/>
      <dgm:t>
        <a:bodyPr/>
        <a:lstStyle/>
        <a:p>
          <a:endParaRPr lang="en-US"/>
        </a:p>
      </dgm:t>
    </dgm:pt>
    <dgm:pt modelId="{086D2017-9493-477A-9014-E1C9446E366A}" type="sibTrans" cxnId="{95D563DE-DD63-487D-8B6E-137538DCA4FA}">
      <dgm:prSet/>
      <dgm:spPr/>
      <dgm:t>
        <a:bodyPr/>
        <a:lstStyle/>
        <a:p>
          <a:endParaRPr lang="en-US"/>
        </a:p>
      </dgm:t>
    </dgm:pt>
    <dgm:pt modelId="{D8A08CC7-71E1-49C6-8ABB-54281A2FE31D}" type="pres">
      <dgm:prSet presAssocID="{DC5CCC65-7576-4BCB-89DF-ED0E0DC390AF}" presName="root" presStyleCnt="0">
        <dgm:presLayoutVars>
          <dgm:dir/>
          <dgm:resizeHandles val="exact"/>
        </dgm:presLayoutVars>
      </dgm:prSet>
      <dgm:spPr/>
    </dgm:pt>
    <dgm:pt modelId="{F6411409-26EB-490F-9D80-4FDC582D3FF1}" type="pres">
      <dgm:prSet presAssocID="{C3DCBA80-75CE-43D1-82BD-8063DD194CFB}" presName="compNode" presStyleCnt="0"/>
      <dgm:spPr/>
    </dgm:pt>
    <dgm:pt modelId="{EF1AEB3C-0317-4782-8829-83DCAF99622F}" type="pres">
      <dgm:prSet presAssocID="{C3DCBA80-75CE-43D1-82BD-8063DD194CFB}" presName="bgRect" presStyleLbl="bgShp" presStyleIdx="0" presStyleCnt="3" custScaleY="147550"/>
      <dgm:spPr/>
    </dgm:pt>
    <dgm:pt modelId="{894A7455-15A6-4CA1-A844-1B058D3C66CB}" type="pres">
      <dgm:prSet presAssocID="{C3DCBA80-75CE-43D1-82BD-8063DD194CFB}" presName="iconRect" presStyleLbl="node1" presStyleIdx="0" presStyleCnt="3" custLinFactY="207232" custLinFactNeighborX="25759" custLinFactNeighborY="3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terpillar"/>
        </a:ext>
      </dgm:extLst>
    </dgm:pt>
    <dgm:pt modelId="{BAA27ABD-4A46-4126-ADC4-CE92BCF204FF}" type="pres">
      <dgm:prSet presAssocID="{C3DCBA80-75CE-43D1-82BD-8063DD194CFB}" presName="spaceRect" presStyleCnt="0"/>
      <dgm:spPr/>
    </dgm:pt>
    <dgm:pt modelId="{4EAFBCDC-26DF-4AE3-86A9-2FF926B89327}" type="pres">
      <dgm:prSet presAssocID="{C3DCBA80-75CE-43D1-82BD-8063DD194CFB}" presName="parTx" presStyleLbl="revTx" presStyleIdx="0" presStyleCnt="3">
        <dgm:presLayoutVars>
          <dgm:chMax val="0"/>
          <dgm:chPref val="0"/>
        </dgm:presLayoutVars>
      </dgm:prSet>
      <dgm:spPr/>
    </dgm:pt>
    <dgm:pt modelId="{BBB816EE-3C77-44DC-92C5-6F7A2DA96570}" type="pres">
      <dgm:prSet presAssocID="{195B7272-C3AA-4C44-B2E2-A91CC0C9515E}" presName="sibTrans" presStyleCnt="0"/>
      <dgm:spPr/>
    </dgm:pt>
    <dgm:pt modelId="{687FF259-18A0-4A33-8F8F-E68A6FBE50CE}" type="pres">
      <dgm:prSet presAssocID="{50AA0526-9F64-4677-A7E2-74A0F56028FB}" presName="compNode" presStyleCnt="0"/>
      <dgm:spPr/>
    </dgm:pt>
    <dgm:pt modelId="{A452628B-645A-4CDA-9B97-C17A5D6B715D}" type="pres">
      <dgm:prSet presAssocID="{50AA0526-9F64-4677-A7E2-74A0F56028FB}" presName="bgRect" presStyleLbl="bgShp" presStyleIdx="1" presStyleCnt="3" custLinFactNeighborX="2457" custLinFactNeighborY="8872"/>
      <dgm:spPr/>
    </dgm:pt>
    <dgm:pt modelId="{AFAF80BF-4F3A-4754-8F54-D5638444BB15}" type="pres">
      <dgm:prSet presAssocID="{50AA0526-9F64-4677-A7E2-74A0F56028F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A5A14CA7-6EE2-4CA0-A6B3-9097F105F1FA}" type="pres">
      <dgm:prSet presAssocID="{50AA0526-9F64-4677-A7E2-74A0F56028FB}" presName="spaceRect" presStyleCnt="0"/>
      <dgm:spPr/>
    </dgm:pt>
    <dgm:pt modelId="{CE76464D-166E-4829-A17C-11311FFF7E2D}" type="pres">
      <dgm:prSet presAssocID="{50AA0526-9F64-4677-A7E2-74A0F56028FB}" presName="parTx" presStyleLbl="revTx" presStyleIdx="1" presStyleCnt="3">
        <dgm:presLayoutVars>
          <dgm:chMax val="0"/>
          <dgm:chPref val="0"/>
        </dgm:presLayoutVars>
      </dgm:prSet>
      <dgm:spPr/>
    </dgm:pt>
    <dgm:pt modelId="{D1F9992B-18D1-446A-8634-6A589C4B169F}" type="pres">
      <dgm:prSet presAssocID="{31160D23-ADE2-404C-9776-9084A891261A}" presName="sibTrans" presStyleCnt="0"/>
      <dgm:spPr/>
    </dgm:pt>
    <dgm:pt modelId="{296E74AF-A29C-43AD-98FA-03D78DD3E697}" type="pres">
      <dgm:prSet presAssocID="{F9FD7B04-E07A-460E-98D6-84A7E64B41FF}" presName="compNode" presStyleCnt="0"/>
      <dgm:spPr/>
    </dgm:pt>
    <dgm:pt modelId="{C49355C9-11A7-4FE4-8FB7-D64C181DB400}" type="pres">
      <dgm:prSet presAssocID="{F9FD7B04-E07A-460E-98D6-84A7E64B41FF}" presName="bgRect" presStyleLbl="bgShp" presStyleIdx="2" presStyleCnt="3"/>
      <dgm:spPr/>
    </dgm:pt>
    <dgm:pt modelId="{DD7A51E6-125B-45DB-BC64-4554A8DCD771}" type="pres">
      <dgm:prSet presAssocID="{F9FD7B04-E07A-460E-98D6-84A7E64B41FF}" presName="iconRect" presStyleLbl="node1" presStyleIdx="2" presStyleCnt="3" custLinFactY="-200000" custLinFactNeighborX="10808" custLinFactNeighborY="-28612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NA"/>
        </a:ext>
      </dgm:extLst>
    </dgm:pt>
    <dgm:pt modelId="{9E143658-70FF-41C2-8810-00C7F4D6A4CB}" type="pres">
      <dgm:prSet presAssocID="{F9FD7B04-E07A-460E-98D6-84A7E64B41FF}" presName="spaceRect" presStyleCnt="0"/>
      <dgm:spPr/>
    </dgm:pt>
    <dgm:pt modelId="{21D29D33-2EFB-40CE-AD47-18B6FDE9EC6F}" type="pres">
      <dgm:prSet presAssocID="{F9FD7B04-E07A-460E-98D6-84A7E64B41FF}" presName="parTx" presStyleLbl="revTx" presStyleIdx="2" presStyleCnt="3">
        <dgm:presLayoutVars>
          <dgm:chMax val="0"/>
          <dgm:chPref val="0"/>
        </dgm:presLayoutVars>
      </dgm:prSet>
      <dgm:spPr/>
    </dgm:pt>
  </dgm:ptLst>
  <dgm:cxnLst>
    <dgm:cxn modelId="{2CCE6B08-A805-4FBE-B71F-4C141064CA42}" type="presOf" srcId="{C3DCBA80-75CE-43D1-82BD-8063DD194CFB}" destId="{4EAFBCDC-26DF-4AE3-86A9-2FF926B89327}" srcOrd="0" destOrd="0" presId="urn:microsoft.com/office/officeart/2018/2/layout/IconVerticalSolidList"/>
    <dgm:cxn modelId="{945F0710-7E74-4173-9023-9AA7E36B94D1}" srcId="{DC5CCC65-7576-4BCB-89DF-ED0E0DC390AF}" destId="{C3DCBA80-75CE-43D1-82BD-8063DD194CFB}" srcOrd="0" destOrd="0" parTransId="{0C5392D5-0728-49BC-8BD9-77F2497ED0CF}" sibTransId="{195B7272-C3AA-4C44-B2E2-A91CC0C9515E}"/>
    <dgm:cxn modelId="{11D5003C-2FB8-46A0-8BF4-56DAAF695979}" type="presOf" srcId="{50AA0526-9F64-4677-A7E2-74A0F56028FB}" destId="{CE76464D-166E-4829-A17C-11311FFF7E2D}" srcOrd="0" destOrd="0" presId="urn:microsoft.com/office/officeart/2018/2/layout/IconVerticalSolidList"/>
    <dgm:cxn modelId="{30DA1998-0B8A-4CD8-8C1D-ABA9C60AB4F2}" type="presOf" srcId="{F9FD7B04-E07A-460E-98D6-84A7E64B41FF}" destId="{21D29D33-2EFB-40CE-AD47-18B6FDE9EC6F}" srcOrd="0" destOrd="0" presId="urn:microsoft.com/office/officeart/2018/2/layout/IconVerticalSolidList"/>
    <dgm:cxn modelId="{B3EC27D1-AD54-49FF-9C8F-EB6E574E400F}" type="presOf" srcId="{DC5CCC65-7576-4BCB-89DF-ED0E0DC390AF}" destId="{D8A08CC7-71E1-49C6-8ABB-54281A2FE31D}" srcOrd="0" destOrd="0" presId="urn:microsoft.com/office/officeart/2018/2/layout/IconVerticalSolidList"/>
    <dgm:cxn modelId="{95D563DE-DD63-487D-8B6E-137538DCA4FA}" srcId="{DC5CCC65-7576-4BCB-89DF-ED0E0DC390AF}" destId="{F9FD7B04-E07A-460E-98D6-84A7E64B41FF}" srcOrd="2" destOrd="0" parTransId="{3E39148A-D443-48E0-A65F-C8DCC66EAFAA}" sibTransId="{086D2017-9493-477A-9014-E1C9446E366A}"/>
    <dgm:cxn modelId="{3A47F8F0-6BD3-4AE1-8D35-1CDD76FCBC9D}" srcId="{DC5CCC65-7576-4BCB-89DF-ED0E0DC390AF}" destId="{50AA0526-9F64-4677-A7E2-74A0F56028FB}" srcOrd="1" destOrd="0" parTransId="{F459552C-AA70-4950-83C1-F787FC4B900D}" sibTransId="{31160D23-ADE2-404C-9776-9084A891261A}"/>
    <dgm:cxn modelId="{BC0D16CE-CDB8-47A3-B65C-363D3480941A}" type="presParOf" srcId="{D8A08CC7-71E1-49C6-8ABB-54281A2FE31D}" destId="{F6411409-26EB-490F-9D80-4FDC582D3FF1}" srcOrd="0" destOrd="0" presId="urn:microsoft.com/office/officeart/2018/2/layout/IconVerticalSolidList"/>
    <dgm:cxn modelId="{60CC76A9-730D-45B1-86B1-FD914AD42156}" type="presParOf" srcId="{F6411409-26EB-490F-9D80-4FDC582D3FF1}" destId="{EF1AEB3C-0317-4782-8829-83DCAF99622F}" srcOrd="0" destOrd="0" presId="urn:microsoft.com/office/officeart/2018/2/layout/IconVerticalSolidList"/>
    <dgm:cxn modelId="{7E924A8B-3FAD-4E1E-BA5E-1C07269B3340}" type="presParOf" srcId="{F6411409-26EB-490F-9D80-4FDC582D3FF1}" destId="{894A7455-15A6-4CA1-A844-1B058D3C66CB}" srcOrd="1" destOrd="0" presId="urn:microsoft.com/office/officeart/2018/2/layout/IconVerticalSolidList"/>
    <dgm:cxn modelId="{F001DE57-66E1-4FF6-B64F-93E02CE236CA}" type="presParOf" srcId="{F6411409-26EB-490F-9D80-4FDC582D3FF1}" destId="{BAA27ABD-4A46-4126-ADC4-CE92BCF204FF}" srcOrd="2" destOrd="0" presId="urn:microsoft.com/office/officeart/2018/2/layout/IconVerticalSolidList"/>
    <dgm:cxn modelId="{2F477B45-EF96-430B-90A2-09B708214C18}" type="presParOf" srcId="{F6411409-26EB-490F-9D80-4FDC582D3FF1}" destId="{4EAFBCDC-26DF-4AE3-86A9-2FF926B89327}" srcOrd="3" destOrd="0" presId="urn:microsoft.com/office/officeart/2018/2/layout/IconVerticalSolidList"/>
    <dgm:cxn modelId="{B483CB08-C7B9-4A60-AA51-09A4A4E14B24}" type="presParOf" srcId="{D8A08CC7-71E1-49C6-8ABB-54281A2FE31D}" destId="{BBB816EE-3C77-44DC-92C5-6F7A2DA96570}" srcOrd="1" destOrd="0" presId="urn:microsoft.com/office/officeart/2018/2/layout/IconVerticalSolidList"/>
    <dgm:cxn modelId="{78C63B00-E103-4A91-9C1C-A4F982F0D83B}" type="presParOf" srcId="{D8A08CC7-71E1-49C6-8ABB-54281A2FE31D}" destId="{687FF259-18A0-4A33-8F8F-E68A6FBE50CE}" srcOrd="2" destOrd="0" presId="urn:microsoft.com/office/officeart/2018/2/layout/IconVerticalSolidList"/>
    <dgm:cxn modelId="{18804A80-CA7D-4E18-B4DD-F86B330241EA}" type="presParOf" srcId="{687FF259-18A0-4A33-8F8F-E68A6FBE50CE}" destId="{A452628B-645A-4CDA-9B97-C17A5D6B715D}" srcOrd="0" destOrd="0" presId="urn:microsoft.com/office/officeart/2018/2/layout/IconVerticalSolidList"/>
    <dgm:cxn modelId="{A4629F8F-64EC-4B42-B5BB-626D8A9AF79A}" type="presParOf" srcId="{687FF259-18A0-4A33-8F8F-E68A6FBE50CE}" destId="{AFAF80BF-4F3A-4754-8F54-D5638444BB15}" srcOrd="1" destOrd="0" presId="urn:microsoft.com/office/officeart/2018/2/layout/IconVerticalSolidList"/>
    <dgm:cxn modelId="{317D2789-9F33-456E-ADD8-1D2A5848F4A8}" type="presParOf" srcId="{687FF259-18A0-4A33-8F8F-E68A6FBE50CE}" destId="{A5A14CA7-6EE2-4CA0-A6B3-9097F105F1FA}" srcOrd="2" destOrd="0" presId="urn:microsoft.com/office/officeart/2018/2/layout/IconVerticalSolidList"/>
    <dgm:cxn modelId="{AE2E9D75-BC82-49E7-B9C8-A20AE1D782DE}" type="presParOf" srcId="{687FF259-18A0-4A33-8F8F-E68A6FBE50CE}" destId="{CE76464D-166E-4829-A17C-11311FFF7E2D}" srcOrd="3" destOrd="0" presId="urn:microsoft.com/office/officeart/2018/2/layout/IconVerticalSolidList"/>
    <dgm:cxn modelId="{422DC946-2CA1-4388-85B3-722D2567226E}" type="presParOf" srcId="{D8A08CC7-71E1-49C6-8ABB-54281A2FE31D}" destId="{D1F9992B-18D1-446A-8634-6A589C4B169F}" srcOrd="3" destOrd="0" presId="urn:microsoft.com/office/officeart/2018/2/layout/IconVerticalSolidList"/>
    <dgm:cxn modelId="{81665113-C0C7-4C30-A504-F4408C53722E}" type="presParOf" srcId="{D8A08CC7-71E1-49C6-8ABB-54281A2FE31D}" destId="{296E74AF-A29C-43AD-98FA-03D78DD3E697}" srcOrd="4" destOrd="0" presId="urn:microsoft.com/office/officeart/2018/2/layout/IconVerticalSolidList"/>
    <dgm:cxn modelId="{56C0534A-6CD0-44FF-BE18-D1246BBE8171}" type="presParOf" srcId="{296E74AF-A29C-43AD-98FA-03D78DD3E697}" destId="{C49355C9-11A7-4FE4-8FB7-D64C181DB400}" srcOrd="0" destOrd="0" presId="urn:microsoft.com/office/officeart/2018/2/layout/IconVerticalSolidList"/>
    <dgm:cxn modelId="{BC11FE64-E555-48CB-A21A-9910E8EA7402}" type="presParOf" srcId="{296E74AF-A29C-43AD-98FA-03D78DD3E697}" destId="{DD7A51E6-125B-45DB-BC64-4554A8DCD771}" srcOrd="1" destOrd="0" presId="urn:microsoft.com/office/officeart/2018/2/layout/IconVerticalSolidList"/>
    <dgm:cxn modelId="{90B6B952-AE3C-4038-9809-B57AEE470FBA}" type="presParOf" srcId="{296E74AF-A29C-43AD-98FA-03D78DD3E697}" destId="{9E143658-70FF-41C2-8810-00C7F4D6A4CB}" srcOrd="2" destOrd="0" presId="urn:microsoft.com/office/officeart/2018/2/layout/IconVerticalSolidList"/>
    <dgm:cxn modelId="{C1997030-8791-4789-B9EF-DFA6DAB9434B}" type="presParOf" srcId="{296E74AF-A29C-43AD-98FA-03D78DD3E697}" destId="{21D29D33-2EFB-40CE-AD47-18B6FDE9EC6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001524-4D6F-46E0-86C4-71F301591B06}" type="doc">
      <dgm:prSet loTypeId="urn:microsoft.com/office/officeart/2005/8/layout/vList5" loCatId="list" qsTypeId="urn:microsoft.com/office/officeart/2005/8/quickstyle/simple5" qsCatId="simple" csTypeId="urn:microsoft.com/office/officeart/2005/8/colors/accent1_2" csCatId="accent1"/>
      <dgm:spPr/>
      <dgm:t>
        <a:bodyPr/>
        <a:lstStyle/>
        <a:p>
          <a:endParaRPr lang="en-US"/>
        </a:p>
      </dgm:t>
    </dgm:pt>
    <dgm:pt modelId="{D6E13520-B213-4993-8D0A-B844DD18A901}">
      <dgm:prSet/>
      <dgm:spPr/>
      <dgm:t>
        <a:bodyPr/>
        <a:lstStyle/>
        <a:p>
          <a:r>
            <a:rPr lang="en-US" b="1"/>
            <a:t>Key feature of coronaviruses which cause SARI:</a:t>
          </a:r>
          <a:endParaRPr lang="en-US"/>
        </a:p>
      </dgm:t>
    </dgm:pt>
    <dgm:pt modelId="{FBACCFCA-DA20-47D7-B8ED-603D31010500}" type="parTrans" cxnId="{5458193F-FCF0-4E66-8013-06DE1AB105F4}">
      <dgm:prSet/>
      <dgm:spPr/>
      <dgm:t>
        <a:bodyPr/>
        <a:lstStyle/>
        <a:p>
          <a:endParaRPr lang="en-US"/>
        </a:p>
      </dgm:t>
    </dgm:pt>
    <dgm:pt modelId="{6EBFD09B-179F-44F3-87CD-B0F77549A4A3}" type="sibTrans" cxnId="{5458193F-FCF0-4E66-8013-06DE1AB105F4}">
      <dgm:prSet/>
      <dgm:spPr/>
      <dgm:t>
        <a:bodyPr/>
        <a:lstStyle/>
        <a:p>
          <a:endParaRPr lang="en-US"/>
        </a:p>
      </dgm:t>
    </dgm:pt>
    <dgm:pt modelId="{94306971-31C9-45D6-9208-6DC12C261D37}">
      <dgm:prSet/>
      <dgm:spPr/>
      <dgm:t>
        <a:bodyPr/>
        <a:lstStyle/>
        <a:p>
          <a:r>
            <a:rPr lang="en-US"/>
            <a:t>Limited human-human transmission, predominantly nosocomial</a:t>
          </a:r>
        </a:p>
      </dgm:t>
    </dgm:pt>
    <dgm:pt modelId="{8B31FE3D-A436-43B8-AABF-263E814ABF07}" type="parTrans" cxnId="{557A6DD7-7D4B-4F58-AA9A-2B254F0C2DB2}">
      <dgm:prSet/>
      <dgm:spPr/>
      <dgm:t>
        <a:bodyPr/>
        <a:lstStyle/>
        <a:p>
          <a:endParaRPr lang="en-US"/>
        </a:p>
      </dgm:t>
    </dgm:pt>
    <dgm:pt modelId="{231FA315-CAA9-44BD-B7FA-BA71C9F79496}" type="sibTrans" cxnId="{557A6DD7-7D4B-4F58-AA9A-2B254F0C2DB2}">
      <dgm:prSet/>
      <dgm:spPr/>
      <dgm:t>
        <a:bodyPr/>
        <a:lstStyle/>
        <a:p>
          <a:endParaRPr lang="en-US"/>
        </a:p>
      </dgm:t>
    </dgm:pt>
    <dgm:pt modelId="{81721348-98C3-4C7F-86E4-401ED35F67D9}">
      <dgm:prSet/>
      <dgm:spPr/>
      <dgm:t>
        <a:bodyPr/>
        <a:lstStyle/>
        <a:p>
          <a:r>
            <a:rPr lang="en-US"/>
            <a:t>Viral replication in the upper and lower respiratory tract.</a:t>
          </a:r>
        </a:p>
      </dgm:t>
    </dgm:pt>
    <dgm:pt modelId="{F606557B-2AAC-41A2-A5BF-6BFE2928F13C}" type="parTrans" cxnId="{161856D0-5645-476A-B4E5-AAFF6D9A5124}">
      <dgm:prSet/>
      <dgm:spPr/>
      <dgm:t>
        <a:bodyPr/>
        <a:lstStyle/>
        <a:p>
          <a:endParaRPr lang="en-US"/>
        </a:p>
      </dgm:t>
    </dgm:pt>
    <dgm:pt modelId="{94E8F794-F239-4FE3-B71C-8E7295BD97FE}" type="sibTrans" cxnId="{161856D0-5645-476A-B4E5-AAFF6D9A5124}">
      <dgm:prSet/>
      <dgm:spPr/>
      <dgm:t>
        <a:bodyPr/>
        <a:lstStyle/>
        <a:p>
          <a:endParaRPr lang="en-US"/>
        </a:p>
      </dgm:t>
    </dgm:pt>
    <dgm:pt modelId="{E8D4034B-F1F7-406F-ACC0-8C5BAC31D0B4}" type="pres">
      <dgm:prSet presAssocID="{69001524-4D6F-46E0-86C4-71F301591B06}" presName="Name0" presStyleCnt="0">
        <dgm:presLayoutVars>
          <dgm:dir/>
          <dgm:animLvl val="lvl"/>
          <dgm:resizeHandles val="exact"/>
        </dgm:presLayoutVars>
      </dgm:prSet>
      <dgm:spPr/>
    </dgm:pt>
    <dgm:pt modelId="{43C309A5-87EE-48D6-BAC0-00F02B2353F8}" type="pres">
      <dgm:prSet presAssocID="{D6E13520-B213-4993-8D0A-B844DD18A901}" presName="linNode" presStyleCnt="0"/>
      <dgm:spPr/>
    </dgm:pt>
    <dgm:pt modelId="{904E10AD-966E-4AF3-B7C0-F3827448CBAE}" type="pres">
      <dgm:prSet presAssocID="{D6E13520-B213-4993-8D0A-B844DD18A901}" presName="parentText" presStyleLbl="node1" presStyleIdx="0" presStyleCnt="1">
        <dgm:presLayoutVars>
          <dgm:chMax val="1"/>
          <dgm:bulletEnabled val="1"/>
        </dgm:presLayoutVars>
      </dgm:prSet>
      <dgm:spPr/>
    </dgm:pt>
    <dgm:pt modelId="{51D23009-F7C3-408C-BD32-26B1086D7D1B}" type="pres">
      <dgm:prSet presAssocID="{D6E13520-B213-4993-8D0A-B844DD18A901}" presName="descendantText" presStyleLbl="alignAccFollowNode1" presStyleIdx="0" presStyleCnt="1">
        <dgm:presLayoutVars>
          <dgm:bulletEnabled val="1"/>
        </dgm:presLayoutVars>
      </dgm:prSet>
      <dgm:spPr/>
    </dgm:pt>
  </dgm:ptLst>
  <dgm:cxnLst>
    <dgm:cxn modelId="{49782634-5A5F-4082-84DD-166187ED3830}" type="presOf" srcId="{94306971-31C9-45D6-9208-6DC12C261D37}" destId="{51D23009-F7C3-408C-BD32-26B1086D7D1B}" srcOrd="0" destOrd="0" presId="urn:microsoft.com/office/officeart/2005/8/layout/vList5"/>
    <dgm:cxn modelId="{27D6B938-60EA-4586-9D35-174619B488EC}" type="presOf" srcId="{69001524-4D6F-46E0-86C4-71F301591B06}" destId="{E8D4034B-F1F7-406F-ACC0-8C5BAC31D0B4}" srcOrd="0" destOrd="0" presId="urn:microsoft.com/office/officeart/2005/8/layout/vList5"/>
    <dgm:cxn modelId="{5458193F-FCF0-4E66-8013-06DE1AB105F4}" srcId="{69001524-4D6F-46E0-86C4-71F301591B06}" destId="{D6E13520-B213-4993-8D0A-B844DD18A901}" srcOrd="0" destOrd="0" parTransId="{FBACCFCA-DA20-47D7-B8ED-603D31010500}" sibTransId="{6EBFD09B-179F-44F3-87CD-B0F77549A4A3}"/>
    <dgm:cxn modelId="{8C675E43-577E-41A3-87F3-33DC06DD3553}" type="presOf" srcId="{D6E13520-B213-4993-8D0A-B844DD18A901}" destId="{904E10AD-966E-4AF3-B7C0-F3827448CBAE}" srcOrd="0" destOrd="0" presId="urn:microsoft.com/office/officeart/2005/8/layout/vList5"/>
    <dgm:cxn modelId="{161856D0-5645-476A-B4E5-AAFF6D9A5124}" srcId="{D6E13520-B213-4993-8D0A-B844DD18A901}" destId="{81721348-98C3-4C7F-86E4-401ED35F67D9}" srcOrd="1" destOrd="0" parTransId="{F606557B-2AAC-41A2-A5BF-6BFE2928F13C}" sibTransId="{94E8F794-F239-4FE3-B71C-8E7295BD97FE}"/>
    <dgm:cxn modelId="{8AD09FD4-8349-461D-9D1C-148FD31E8D88}" type="presOf" srcId="{81721348-98C3-4C7F-86E4-401ED35F67D9}" destId="{51D23009-F7C3-408C-BD32-26B1086D7D1B}" srcOrd="0" destOrd="1" presId="urn:microsoft.com/office/officeart/2005/8/layout/vList5"/>
    <dgm:cxn modelId="{557A6DD7-7D4B-4F58-AA9A-2B254F0C2DB2}" srcId="{D6E13520-B213-4993-8D0A-B844DD18A901}" destId="{94306971-31C9-45D6-9208-6DC12C261D37}" srcOrd="0" destOrd="0" parTransId="{8B31FE3D-A436-43B8-AABF-263E814ABF07}" sibTransId="{231FA315-CAA9-44BD-B7FA-BA71C9F79496}"/>
    <dgm:cxn modelId="{46689915-26CD-43A6-8DA2-D8C92BE1C6F7}" type="presParOf" srcId="{E8D4034B-F1F7-406F-ACC0-8C5BAC31D0B4}" destId="{43C309A5-87EE-48D6-BAC0-00F02B2353F8}" srcOrd="0" destOrd="0" presId="urn:microsoft.com/office/officeart/2005/8/layout/vList5"/>
    <dgm:cxn modelId="{140F8DB9-687D-4E42-A402-9373559C690C}" type="presParOf" srcId="{43C309A5-87EE-48D6-BAC0-00F02B2353F8}" destId="{904E10AD-966E-4AF3-B7C0-F3827448CBAE}" srcOrd="0" destOrd="0" presId="urn:microsoft.com/office/officeart/2005/8/layout/vList5"/>
    <dgm:cxn modelId="{3628923C-62C3-44BF-B1BD-BFC2D84C2784}" type="presParOf" srcId="{43C309A5-87EE-48D6-BAC0-00F02B2353F8}" destId="{51D23009-F7C3-408C-BD32-26B1086D7D1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BB87A6-A294-4CB4-A918-D79AB5D9D21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2240688-F1F5-479F-9EB2-CC88A962933B}">
      <dgm:prSet/>
      <dgm:spPr/>
      <dgm:t>
        <a:bodyPr/>
        <a:lstStyle/>
        <a:p>
          <a:r>
            <a:rPr lang="en-US" b="0"/>
            <a:t>Rapidly detect new cases</a:t>
          </a:r>
          <a:endParaRPr lang="en-US"/>
        </a:p>
      </dgm:t>
    </dgm:pt>
    <dgm:pt modelId="{F3E153A3-3F30-4FEC-A4D4-F2B21C5D1AAF}" type="parTrans" cxnId="{F9DA7521-5567-4854-84F2-9A6C83835F63}">
      <dgm:prSet/>
      <dgm:spPr/>
      <dgm:t>
        <a:bodyPr/>
        <a:lstStyle/>
        <a:p>
          <a:endParaRPr lang="en-US"/>
        </a:p>
      </dgm:t>
    </dgm:pt>
    <dgm:pt modelId="{E9A71AC6-9520-4794-931C-75FC51A0D33D}" type="sibTrans" cxnId="{F9DA7521-5567-4854-84F2-9A6C83835F63}">
      <dgm:prSet/>
      <dgm:spPr/>
      <dgm:t>
        <a:bodyPr/>
        <a:lstStyle/>
        <a:p>
          <a:endParaRPr lang="en-US"/>
        </a:p>
      </dgm:t>
    </dgm:pt>
    <dgm:pt modelId="{6FE2BE73-E4F5-4CF1-A151-23555D4BBB11}">
      <dgm:prSet/>
      <dgm:spPr/>
      <dgm:t>
        <a:bodyPr/>
        <a:lstStyle/>
        <a:p>
          <a:r>
            <a:rPr lang="en-US" b="0"/>
            <a:t>Provide epidemiological information to conduct risk assessment</a:t>
          </a:r>
          <a:endParaRPr lang="en-US"/>
        </a:p>
      </dgm:t>
    </dgm:pt>
    <dgm:pt modelId="{DC718803-644D-4802-BD1C-7BD8CA3B9750}" type="parTrans" cxnId="{AC6423C4-2A55-4F03-A481-470A20557B65}">
      <dgm:prSet/>
      <dgm:spPr/>
      <dgm:t>
        <a:bodyPr/>
        <a:lstStyle/>
        <a:p>
          <a:endParaRPr lang="en-US"/>
        </a:p>
      </dgm:t>
    </dgm:pt>
    <dgm:pt modelId="{3871F38C-9B71-4410-9BC0-5A5B58D6A2D8}" type="sibTrans" cxnId="{AC6423C4-2A55-4F03-A481-470A20557B65}">
      <dgm:prSet/>
      <dgm:spPr/>
      <dgm:t>
        <a:bodyPr/>
        <a:lstStyle/>
        <a:p>
          <a:endParaRPr lang="en-US"/>
        </a:p>
      </dgm:t>
    </dgm:pt>
    <dgm:pt modelId="{AE48B233-C71F-4794-BDCF-12CD685D1B1D}">
      <dgm:prSet/>
      <dgm:spPr/>
      <dgm:t>
        <a:bodyPr/>
        <a:lstStyle/>
        <a:p>
          <a:r>
            <a:rPr lang="en-US" b="0"/>
            <a:t>Provide epidemiological information to guide response measures</a:t>
          </a:r>
          <a:endParaRPr lang="en-US"/>
        </a:p>
      </dgm:t>
    </dgm:pt>
    <dgm:pt modelId="{81F22C94-9521-49E8-B565-E7B7EE82498E}" type="parTrans" cxnId="{4838273B-CC25-4977-AB43-C8515C5DAC15}">
      <dgm:prSet/>
      <dgm:spPr/>
      <dgm:t>
        <a:bodyPr/>
        <a:lstStyle/>
        <a:p>
          <a:endParaRPr lang="en-US"/>
        </a:p>
      </dgm:t>
    </dgm:pt>
    <dgm:pt modelId="{6FCD4185-8494-4635-A14C-B52702C0C258}" type="sibTrans" cxnId="{4838273B-CC25-4977-AB43-C8515C5DAC15}">
      <dgm:prSet/>
      <dgm:spPr/>
      <dgm:t>
        <a:bodyPr/>
        <a:lstStyle/>
        <a:p>
          <a:endParaRPr lang="en-US"/>
        </a:p>
      </dgm:t>
    </dgm:pt>
    <dgm:pt modelId="{69EC6E30-22D0-4F51-99FF-62761E3FBDFC}">
      <dgm:prSet/>
      <dgm:spPr/>
      <dgm:t>
        <a:bodyPr/>
        <a:lstStyle/>
        <a:p>
          <a:r>
            <a:rPr lang="en-US" b="0"/>
            <a:t>Monitor trends of the disease where human to human and/or zoonotic transmission occurs</a:t>
          </a:r>
          <a:endParaRPr lang="en-US"/>
        </a:p>
      </dgm:t>
    </dgm:pt>
    <dgm:pt modelId="{B76C0824-850C-4478-9606-CE6BAE01E256}" type="parTrans" cxnId="{FEB38801-0BC1-44C1-ACBD-22B903834CDC}">
      <dgm:prSet/>
      <dgm:spPr/>
      <dgm:t>
        <a:bodyPr/>
        <a:lstStyle/>
        <a:p>
          <a:endParaRPr lang="en-US"/>
        </a:p>
      </dgm:t>
    </dgm:pt>
    <dgm:pt modelId="{8E4DD014-6477-409A-85FB-2AE3126BDD87}" type="sibTrans" cxnId="{FEB38801-0BC1-44C1-ACBD-22B903834CDC}">
      <dgm:prSet/>
      <dgm:spPr/>
      <dgm:t>
        <a:bodyPr/>
        <a:lstStyle/>
        <a:p>
          <a:endParaRPr lang="en-US"/>
        </a:p>
      </dgm:t>
    </dgm:pt>
    <dgm:pt modelId="{51CB577E-00FF-44D0-99A8-4D4CDD081D4A}" type="pres">
      <dgm:prSet presAssocID="{58BB87A6-A294-4CB4-A918-D79AB5D9D211}" presName="root" presStyleCnt="0">
        <dgm:presLayoutVars>
          <dgm:dir/>
          <dgm:resizeHandles val="exact"/>
        </dgm:presLayoutVars>
      </dgm:prSet>
      <dgm:spPr/>
    </dgm:pt>
    <dgm:pt modelId="{CBD7808C-CF21-4ADC-B6CF-77F6C2AB2F8F}" type="pres">
      <dgm:prSet presAssocID="{B2240688-F1F5-479F-9EB2-CC88A962933B}" presName="compNode" presStyleCnt="0"/>
      <dgm:spPr/>
    </dgm:pt>
    <dgm:pt modelId="{BCE4A8AC-C924-4DC9-8BB2-CE4B1E57118D}" type="pres">
      <dgm:prSet presAssocID="{B2240688-F1F5-479F-9EB2-CC88A962933B}" presName="bgRect" presStyleLbl="bgShp" presStyleIdx="0" presStyleCnt="4"/>
      <dgm:spPr/>
    </dgm:pt>
    <dgm:pt modelId="{8FC4B4C6-C5C9-4D60-90F4-AF8EE60EACEF}" type="pres">
      <dgm:prSet presAssocID="{B2240688-F1F5-479F-9EB2-CC88A962933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7D58355A-4F90-4A33-9C10-356CF4956D2C}" type="pres">
      <dgm:prSet presAssocID="{B2240688-F1F5-479F-9EB2-CC88A962933B}" presName="spaceRect" presStyleCnt="0"/>
      <dgm:spPr/>
    </dgm:pt>
    <dgm:pt modelId="{19F499B9-B365-428B-84F9-996C30514538}" type="pres">
      <dgm:prSet presAssocID="{B2240688-F1F5-479F-9EB2-CC88A962933B}" presName="parTx" presStyleLbl="revTx" presStyleIdx="0" presStyleCnt="4">
        <dgm:presLayoutVars>
          <dgm:chMax val="0"/>
          <dgm:chPref val="0"/>
        </dgm:presLayoutVars>
      </dgm:prSet>
      <dgm:spPr/>
    </dgm:pt>
    <dgm:pt modelId="{423AB036-9422-4993-AE5A-9F30598807A2}" type="pres">
      <dgm:prSet presAssocID="{E9A71AC6-9520-4794-931C-75FC51A0D33D}" presName="sibTrans" presStyleCnt="0"/>
      <dgm:spPr/>
    </dgm:pt>
    <dgm:pt modelId="{6144A680-6B60-4593-8270-DBC3C72C54F8}" type="pres">
      <dgm:prSet presAssocID="{6FE2BE73-E4F5-4CF1-A151-23555D4BBB11}" presName="compNode" presStyleCnt="0"/>
      <dgm:spPr/>
    </dgm:pt>
    <dgm:pt modelId="{EEFFD79E-E3E4-4548-B554-F2000400B202}" type="pres">
      <dgm:prSet presAssocID="{6FE2BE73-E4F5-4CF1-A151-23555D4BBB11}" presName="bgRect" presStyleLbl="bgShp" presStyleIdx="1" presStyleCnt="4"/>
      <dgm:spPr/>
    </dgm:pt>
    <dgm:pt modelId="{EEB1EA73-B3BD-4FCF-8F7B-FAD56723A8EC}" type="pres">
      <dgm:prSet presAssocID="{6FE2BE73-E4F5-4CF1-A151-23555D4BBB1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A0294A2B-3553-46DF-892E-04F2FD8A9A13}" type="pres">
      <dgm:prSet presAssocID="{6FE2BE73-E4F5-4CF1-A151-23555D4BBB11}" presName="spaceRect" presStyleCnt="0"/>
      <dgm:spPr/>
    </dgm:pt>
    <dgm:pt modelId="{E13C43D8-A0ED-4C32-B074-E34FAB69D244}" type="pres">
      <dgm:prSet presAssocID="{6FE2BE73-E4F5-4CF1-A151-23555D4BBB11}" presName="parTx" presStyleLbl="revTx" presStyleIdx="1" presStyleCnt="4">
        <dgm:presLayoutVars>
          <dgm:chMax val="0"/>
          <dgm:chPref val="0"/>
        </dgm:presLayoutVars>
      </dgm:prSet>
      <dgm:spPr/>
    </dgm:pt>
    <dgm:pt modelId="{21A94151-5EE4-4125-AB3A-99F13D3AF492}" type="pres">
      <dgm:prSet presAssocID="{3871F38C-9B71-4410-9BC0-5A5B58D6A2D8}" presName="sibTrans" presStyleCnt="0"/>
      <dgm:spPr/>
    </dgm:pt>
    <dgm:pt modelId="{B4C169DB-08CA-4BEA-8D48-BF217CD0EB40}" type="pres">
      <dgm:prSet presAssocID="{AE48B233-C71F-4794-BDCF-12CD685D1B1D}" presName="compNode" presStyleCnt="0"/>
      <dgm:spPr/>
    </dgm:pt>
    <dgm:pt modelId="{1396F639-5D64-4CFB-9E29-7B1E2C8C174B}" type="pres">
      <dgm:prSet presAssocID="{AE48B233-C71F-4794-BDCF-12CD685D1B1D}" presName="bgRect" presStyleLbl="bgShp" presStyleIdx="2" presStyleCnt="4"/>
      <dgm:spPr/>
    </dgm:pt>
    <dgm:pt modelId="{7934B537-3EB7-4D1B-A362-C45FBF4F430F}" type="pres">
      <dgm:prSet presAssocID="{AE48B233-C71F-4794-BDCF-12CD685D1B1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naire"/>
        </a:ext>
      </dgm:extLst>
    </dgm:pt>
    <dgm:pt modelId="{E11C0DAA-0307-4799-9BFD-A76B210AA8DD}" type="pres">
      <dgm:prSet presAssocID="{AE48B233-C71F-4794-BDCF-12CD685D1B1D}" presName="spaceRect" presStyleCnt="0"/>
      <dgm:spPr/>
    </dgm:pt>
    <dgm:pt modelId="{B1EEAF35-9829-4C85-B99A-AAD152635F91}" type="pres">
      <dgm:prSet presAssocID="{AE48B233-C71F-4794-BDCF-12CD685D1B1D}" presName="parTx" presStyleLbl="revTx" presStyleIdx="2" presStyleCnt="4">
        <dgm:presLayoutVars>
          <dgm:chMax val="0"/>
          <dgm:chPref val="0"/>
        </dgm:presLayoutVars>
      </dgm:prSet>
      <dgm:spPr/>
    </dgm:pt>
    <dgm:pt modelId="{D492013D-B9A7-41EF-8B10-D78EBCCE868F}" type="pres">
      <dgm:prSet presAssocID="{6FCD4185-8494-4635-A14C-B52702C0C258}" presName="sibTrans" presStyleCnt="0"/>
      <dgm:spPr/>
    </dgm:pt>
    <dgm:pt modelId="{DBA9757A-8097-46A4-B375-26239011D899}" type="pres">
      <dgm:prSet presAssocID="{69EC6E30-22D0-4F51-99FF-62761E3FBDFC}" presName="compNode" presStyleCnt="0"/>
      <dgm:spPr/>
    </dgm:pt>
    <dgm:pt modelId="{6266F182-E314-4C6A-8C73-C2D29926BE8C}" type="pres">
      <dgm:prSet presAssocID="{69EC6E30-22D0-4F51-99FF-62761E3FBDFC}" presName="bgRect" presStyleLbl="bgShp" presStyleIdx="3" presStyleCnt="4"/>
      <dgm:spPr/>
    </dgm:pt>
    <dgm:pt modelId="{B95AAC45-2E03-4221-B853-BB5D46714B4B}" type="pres">
      <dgm:prSet presAssocID="{69EC6E30-22D0-4F51-99FF-62761E3FBDF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munications"/>
        </a:ext>
      </dgm:extLst>
    </dgm:pt>
    <dgm:pt modelId="{C2F9824C-6DBA-4BC5-97CD-0198D7068F12}" type="pres">
      <dgm:prSet presAssocID="{69EC6E30-22D0-4F51-99FF-62761E3FBDFC}" presName="spaceRect" presStyleCnt="0"/>
      <dgm:spPr/>
    </dgm:pt>
    <dgm:pt modelId="{A281A8CC-07FE-4832-8CD8-AF458EA00B6E}" type="pres">
      <dgm:prSet presAssocID="{69EC6E30-22D0-4F51-99FF-62761E3FBDFC}" presName="parTx" presStyleLbl="revTx" presStyleIdx="3" presStyleCnt="4">
        <dgm:presLayoutVars>
          <dgm:chMax val="0"/>
          <dgm:chPref val="0"/>
        </dgm:presLayoutVars>
      </dgm:prSet>
      <dgm:spPr/>
    </dgm:pt>
  </dgm:ptLst>
  <dgm:cxnLst>
    <dgm:cxn modelId="{FEB38801-0BC1-44C1-ACBD-22B903834CDC}" srcId="{58BB87A6-A294-4CB4-A918-D79AB5D9D211}" destId="{69EC6E30-22D0-4F51-99FF-62761E3FBDFC}" srcOrd="3" destOrd="0" parTransId="{B76C0824-850C-4478-9606-CE6BAE01E256}" sibTransId="{8E4DD014-6477-409A-85FB-2AE3126BDD87}"/>
    <dgm:cxn modelId="{F9DA7521-5567-4854-84F2-9A6C83835F63}" srcId="{58BB87A6-A294-4CB4-A918-D79AB5D9D211}" destId="{B2240688-F1F5-479F-9EB2-CC88A962933B}" srcOrd="0" destOrd="0" parTransId="{F3E153A3-3F30-4FEC-A4D4-F2B21C5D1AAF}" sibTransId="{E9A71AC6-9520-4794-931C-75FC51A0D33D}"/>
    <dgm:cxn modelId="{B06E652D-BF6B-4D64-8FEE-C9A2A69BC4C6}" type="presOf" srcId="{58BB87A6-A294-4CB4-A918-D79AB5D9D211}" destId="{51CB577E-00FF-44D0-99A8-4D4CDD081D4A}" srcOrd="0" destOrd="0" presId="urn:microsoft.com/office/officeart/2018/2/layout/IconVerticalSolidList"/>
    <dgm:cxn modelId="{4838273B-CC25-4977-AB43-C8515C5DAC15}" srcId="{58BB87A6-A294-4CB4-A918-D79AB5D9D211}" destId="{AE48B233-C71F-4794-BDCF-12CD685D1B1D}" srcOrd="2" destOrd="0" parTransId="{81F22C94-9521-49E8-B565-E7B7EE82498E}" sibTransId="{6FCD4185-8494-4635-A14C-B52702C0C258}"/>
    <dgm:cxn modelId="{3F31003F-1FE7-40F1-B3DE-9FB4EED3AEBD}" type="presOf" srcId="{AE48B233-C71F-4794-BDCF-12CD685D1B1D}" destId="{B1EEAF35-9829-4C85-B99A-AAD152635F91}" srcOrd="0" destOrd="0" presId="urn:microsoft.com/office/officeart/2018/2/layout/IconVerticalSolidList"/>
    <dgm:cxn modelId="{AC6423C4-2A55-4F03-A481-470A20557B65}" srcId="{58BB87A6-A294-4CB4-A918-D79AB5D9D211}" destId="{6FE2BE73-E4F5-4CF1-A151-23555D4BBB11}" srcOrd="1" destOrd="0" parTransId="{DC718803-644D-4802-BD1C-7BD8CA3B9750}" sibTransId="{3871F38C-9B71-4410-9BC0-5A5B58D6A2D8}"/>
    <dgm:cxn modelId="{36C75FD4-F0DF-46AA-8100-4BF91E2FEA55}" type="presOf" srcId="{69EC6E30-22D0-4F51-99FF-62761E3FBDFC}" destId="{A281A8CC-07FE-4832-8CD8-AF458EA00B6E}" srcOrd="0" destOrd="0" presId="urn:microsoft.com/office/officeart/2018/2/layout/IconVerticalSolidList"/>
    <dgm:cxn modelId="{59F7F6D7-76EE-4405-A7D6-AFE981E4F581}" type="presOf" srcId="{B2240688-F1F5-479F-9EB2-CC88A962933B}" destId="{19F499B9-B365-428B-84F9-996C30514538}" srcOrd="0" destOrd="0" presId="urn:microsoft.com/office/officeart/2018/2/layout/IconVerticalSolidList"/>
    <dgm:cxn modelId="{837133DF-1B7D-41BC-823C-4B931288D895}" type="presOf" srcId="{6FE2BE73-E4F5-4CF1-A151-23555D4BBB11}" destId="{E13C43D8-A0ED-4C32-B074-E34FAB69D244}" srcOrd="0" destOrd="0" presId="urn:microsoft.com/office/officeart/2018/2/layout/IconVerticalSolidList"/>
    <dgm:cxn modelId="{B1F7339D-ED90-4DAE-8DCC-9C2C1473AEE3}" type="presParOf" srcId="{51CB577E-00FF-44D0-99A8-4D4CDD081D4A}" destId="{CBD7808C-CF21-4ADC-B6CF-77F6C2AB2F8F}" srcOrd="0" destOrd="0" presId="urn:microsoft.com/office/officeart/2018/2/layout/IconVerticalSolidList"/>
    <dgm:cxn modelId="{D4476651-D097-4F21-8B95-C74A12EB7ABA}" type="presParOf" srcId="{CBD7808C-CF21-4ADC-B6CF-77F6C2AB2F8F}" destId="{BCE4A8AC-C924-4DC9-8BB2-CE4B1E57118D}" srcOrd="0" destOrd="0" presId="urn:microsoft.com/office/officeart/2018/2/layout/IconVerticalSolidList"/>
    <dgm:cxn modelId="{8FA50E2C-8B5A-4AF0-BF2F-FA9534D40EF2}" type="presParOf" srcId="{CBD7808C-CF21-4ADC-B6CF-77F6C2AB2F8F}" destId="{8FC4B4C6-C5C9-4D60-90F4-AF8EE60EACEF}" srcOrd="1" destOrd="0" presId="urn:microsoft.com/office/officeart/2018/2/layout/IconVerticalSolidList"/>
    <dgm:cxn modelId="{B2AEBE69-9745-4B93-ADD7-B5A406A556A3}" type="presParOf" srcId="{CBD7808C-CF21-4ADC-B6CF-77F6C2AB2F8F}" destId="{7D58355A-4F90-4A33-9C10-356CF4956D2C}" srcOrd="2" destOrd="0" presId="urn:microsoft.com/office/officeart/2018/2/layout/IconVerticalSolidList"/>
    <dgm:cxn modelId="{7B08DCFE-1760-4206-8BA7-E1C1C3FCE507}" type="presParOf" srcId="{CBD7808C-CF21-4ADC-B6CF-77F6C2AB2F8F}" destId="{19F499B9-B365-428B-84F9-996C30514538}" srcOrd="3" destOrd="0" presId="urn:microsoft.com/office/officeart/2018/2/layout/IconVerticalSolidList"/>
    <dgm:cxn modelId="{286FC356-5C82-464F-9090-0F8469B49282}" type="presParOf" srcId="{51CB577E-00FF-44D0-99A8-4D4CDD081D4A}" destId="{423AB036-9422-4993-AE5A-9F30598807A2}" srcOrd="1" destOrd="0" presId="urn:microsoft.com/office/officeart/2018/2/layout/IconVerticalSolidList"/>
    <dgm:cxn modelId="{C398954E-F6D9-4488-8DE7-8357A974717D}" type="presParOf" srcId="{51CB577E-00FF-44D0-99A8-4D4CDD081D4A}" destId="{6144A680-6B60-4593-8270-DBC3C72C54F8}" srcOrd="2" destOrd="0" presId="urn:microsoft.com/office/officeart/2018/2/layout/IconVerticalSolidList"/>
    <dgm:cxn modelId="{B559C2B1-71B5-4D27-ACC4-859306633D83}" type="presParOf" srcId="{6144A680-6B60-4593-8270-DBC3C72C54F8}" destId="{EEFFD79E-E3E4-4548-B554-F2000400B202}" srcOrd="0" destOrd="0" presId="urn:microsoft.com/office/officeart/2018/2/layout/IconVerticalSolidList"/>
    <dgm:cxn modelId="{D72BFEC5-4E08-4999-A296-6E54605E6B63}" type="presParOf" srcId="{6144A680-6B60-4593-8270-DBC3C72C54F8}" destId="{EEB1EA73-B3BD-4FCF-8F7B-FAD56723A8EC}" srcOrd="1" destOrd="0" presId="urn:microsoft.com/office/officeart/2018/2/layout/IconVerticalSolidList"/>
    <dgm:cxn modelId="{E6FD7F07-5C16-41DB-9430-630441EE80A0}" type="presParOf" srcId="{6144A680-6B60-4593-8270-DBC3C72C54F8}" destId="{A0294A2B-3553-46DF-892E-04F2FD8A9A13}" srcOrd="2" destOrd="0" presId="urn:microsoft.com/office/officeart/2018/2/layout/IconVerticalSolidList"/>
    <dgm:cxn modelId="{5264E1D2-D0DE-4242-BB7E-C9E3C1F41761}" type="presParOf" srcId="{6144A680-6B60-4593-8270-DBC3C72C54F8}" destId="{E13C43D8-A0ED-4C32-B074-E34FAB69D244}" srcOrd="3" destOrd="0" presId="urn:microsoft.com/office/officeart/2018/2/layout/IconVerticalSolidList"/>
    <dgm:cxn modelId="{E0282FE5-AFA2-4BBE-8004-41E44CBB8BA0}" type="presParOf" srcId="{51CB577E-00FF-44D0-99A8-4D4CDD081D4A}" destId="{21A94151-5EE4-4125-AB3A-99F13D3AF492}" srcOrd="3" destOrd="0" presId="urn:microsoft.com/office/officeart/2018/2/layout/IconVerticalSolidList"/>
    <dgm:cxn modelId="{E0D0DEFB-396A-433A-8EAB-5122E0694582}" type="presParOf" srcId="{51CB577E-00FF-44D0-99A8-4D4CDD081D4A}" destId="{B4C169DB-08CA-4BEA-8D48-BF217CD0EB40}" srcOrd="4" destOrd="0" presId="urn:microsoft.com/office/officeart/2018/2/layout/IconVerticalSolidList"/>
    <dgm:cxn modelId="{429E36DA-9E0D-4419-8699-B0545ADBC74F}" type="presParOf" srcId="{B4C169DB-08CA-4BEA-8D48-BF217CD0EB40}" destId="{1396F639-5D64-4CFB-9E29-7B1E2C8C174B}" srcOrd="0" destOrd="0" presId="urn:microsoft.com/office/officeart/2018/2/layout/IconVerticalSolidList"/>
    <dgm:cxn modelId="{56C33660-6E61-45B8-89B2-3F90B51B661B}" type="presParOf" srcId="{B4C169DB-08CA-4BEA-8D48-BF217CD0EB40}" destId="{7934B537-3EB7-4D1B-A362-C45FBF4F430F}" srcOrd="1" destOrd="0" presId="urn:microsoft.com/office/officeart/2018/2/layout/IconVerticalSolidList"/>
    <dgm:cxn modelId="{FC0731D6-1CF8-4363-9E92-5C671DDA16D1}" type="presParOf" srcId="{B4C169DB-08CA-4BEA-8D48-BF217CD0EB40}" destId="{E11C0DAA-0307-4799-9BFD-A76B210AA8DD}" srcOrd="2" destOrd="0" presId="urn:microsoft.com/office/officeart/2018/2/layout/IconVerticalSolidList"/>
    <dgm:cxn modelId="{13C6DFF2-0ADE-4AA7-9811-79BE3BCE945B}" type="presParOf" srcId="{B4C169DB-08CA-4BEA-8D48-BF217CD0EB40}" destId="{B1EEAF35-9829-4C85-B99A-AAD152635F91}" srcOrd="3" destOrd="0" presId="urn:microsoft.com/office/officeart/2018/2/layout/IconVerticalSolidList"/>
    <dgm:cxn modelId="{42C36634-7FB1-4B84-814E-7CC196473F67}" type="presParOf" srcId="{51CB577E-00FF-44D0-99A8-4D4CDD081D4A}" destId="{D492013D-B9A7-41EF-8B10-D78EBCCE868F}" srcOrd="5" destOrd="0" presId="urn:microsoft.com/office/officeart/2018/2/layout/IconVerticalSolidList"/>
    <dgm:cxn modelId="{C296083E-BCEC-4DE8-8679-B8EFA031ED5B}" type="presParOf" srcId="{51CB577E-00FF-44D0-99A8-4D4CDD081D4A}" destId="{DBA9757A-8097-46A4-B375-26239011D899}" srcOrd="6" destOrd="0" presId="urn:microsoft.com/office/officeart/2018/2/layout/IconVerticalSolidList"/>
    <dgm:cxn modelId="{073C1911-E265-4997-987A-49EB4B081584}" type="presParOf" srcId="{DBA9757A-8097-46A4-B375-26239011D899}" destId="{6266F182-E314-4C6A-8C73-C2D29926BE8C}" srcOrd="0" destOrd="0" presId="urn:microsoft.com/office/officeart/2018/2/layout/IconVerticalSolidList"/>
    <dgm:cxn modelId="{F0914375-4378-4A23-8FD6-44953CAFB7E2}" type="presParOf" srcId="{DBA9757A-8097-46A4-B375-26239011D899}" destId="{B95AAC45-2E03-4221-B853-BB5D46714B4B}" srcOrd="1" destOrd="0" presId="urn:microsoft.com/office/officeart/2018/2/layout/IconVerticalSolidList"/>
    <dgm:cxn modelId="{019C62A2-5F88-4C7D-935D-2F3E05ACC76D}" type="presParOf" srcId="{DBA9757A-8097-46A4-B375-26239011D899}" destId="{C2F9824C-6DBA-4BC5-97CD-0198D7068F12}" srcOrd="2" destOrd="0" presId="urn:microsoft.com/office/officeart/2018/2/layout/IconVerticalSolidList"/>
    <dgm:cxn modelId="{73DF04DF-3C6D-4712-96F5-D63601EF2B94}" type="presParOf" srcId="{DBA9757A-8097-46A4-B375-26239011D899}" destId="{A281A8CC-07FE-4832-8CD8-AF458EA00B6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054616-503B-4EF7-B73A-C1FC2FDEE5D2}"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2D508F59-4D16-482B-BD2C-6E97E814AE94}">
      <dgm:prSet custT="1"/>
      <dgm:spPr/>
      <dgm:t>
        <a:bodyPr/>
        <a:lstStyle/>
        <a:p>
          <a:r>
            <a:rPr lang="en-US" sz="2000" b="1" dirty="0"/>
            <a:t>Recommendations for laboratory testing </a:t>
          </a:r>
          <a:endParaRPr lang="en-US" sz="2000" dirty="0"/>
        </a:p>
      </dgm:t>
    </dgm:pt>
    <dgm:pt modelId="{609B03A3-7DFD-4F3E-8399-0BF7EB149C94}" type="parTrans" cxnId="{A9F2F126-96D6-4F8F-904C-4960E0A2EF74}">
      <dgm:prSet/>
      <dgm:spPr/>
      <dgm:t>
        <a:bodyPr/>
        <a:lstStyle/>
        <a:p>
          <a:endParaRPr lang="en-US"/>
        </a:p>
      </dgm:t>
    </dgm:pt>
    <dgm:pt modelId="{D7BC5955-171C-49FE-8B21-23733940F893}" type="sibTrans" cxnId="{A9F2F126-96D6-4F8F-904C-4960E0A2EF74}">
      <dgm:prSet/>
      <dgm:spPr/>
      <dgm:t>
        <a:bodyPr/>
        <a:lstStyle/>
        <a:p>
          <a:endParaRPr lang="en-US"/>
        </a:p>
      </dgm:t>
    </dgm:pt>
    <dgm:pt modelId="{82FF8B39-E94A-4F9E-80A1-30535B69CDC2}">
      <dgm:prSet/>
      <dgm:spPr/>
      <dgm:t>
        <a:bodyPr/>
        <a:lstStyle/>
        <a:p>
          <a:r>
            <a:rPr lang="en-US"/>
            <a:t>Any suspected case should be tested for COVID-19 infection using available molecular tests. However, depending on the intensity of the transmission, the number of cases and the laboratory capacity, only a subset of the suspect cases may be tested. </a:t>
          </a:r>
        </a:p>
      </dgm:t>
    </dgm:pt>
    <dgm:pt modelId="{CBB1D271-51D1-46E5-94C5-BD12A485BAE1}" type="parTrans" cxnId="{506DE047-8DAC-4F54-9D5E-7877FA3BE689}">
      <dgm:prSet/>
      <dgm:spPr/>
      <dgm:t>
        <a:bodyPr/>
        <a:lstStyle/>
        <a:p>
          <a:endParaRPr lang="en-US"/>
        </a:p>
      </dgm:t>
    </dgm:pt>
    <dgm:pt modelId="{7FD8AAC5-F9B9-4A22-B617-F235A55B1D50}" type="sibTrans" cxnId="{506DE047-8DAC-4F54-9D5E-7877FA3BE689}">
      <dgm:prSet/>
      <dgm:spPr/>
      <dgm:t>
        <a:bodyPr/>
        <a:lstStyle/>
        <a:p>
          <a:endParaRPr lang="en-US"/>
        </a:p>
      </dgm:t>
    </dgm:pt>
    <dgm:pt modelId="{80A4E841-B5FA-4716-ACF2-E68E0C6CE969}">
      <dgm:prSet/>
      <dgm:spPr/>
      <dgm:t>
        <a:bodyPr/>
        <a:lstStyle/>
        <a:p>
          <a:r>
            <a:rPr lang="en-US"/>
            <a:t>If resources allow, testing may be done more broadly (for instance through sentinel surveillance) to better assess the full extent of the circulation of the virus. </a:t>
          </a:r>
        </a:p>
      </dgm:t>
    </dgm:pt>
    <dgm:pt modelId="{EC710B27-6030-422A-9712-B3B6788F157B}" type="parTrans" cxnId="{74D50C3D-6EB0-4B84-B09E-FD1E7839CFBA}">
      <dgm:prSet/>
      <dgm:spPr/>
      <dgm:t>
        <a:bodyPr/>
        <a:lstStyle/>
        <a:p>
          <a:endParaRPr lang="en-US"/>
        </a:p>
      </dgm:t>
    </dgm:pt>
    <dgm:pt modelId="{6205E8E6-0158-4460-A20D-1540FA042984}" type="sibTrans" cxnId="{74D50C3D-6EB0-4B84-B09E-FD1E7839CFBA}">
      <dgm:prSet/>
      <dgm:spPr/>
      <dgm:t>
        <a:bodyPr/>
        <a:lstStyle/>
        <a:p>
          <a:endParaRPr lang="en-US"/>
        </a:p>
      </dgm:t>
    </dgm:pt>
    <dgm:pt modelId="{A4CAD36B-B1A1-4A8A-9F4D-84D31E827246}">
      <dgm:prSet/>
      <dgm:spPr/>
      <dgm:t>
        <a:bodyPr/>
        <a:lstStyle/>
        <a:p>
          <a:r>
            <a:rPr lang="en-US"/>
            <a:t>Based on clinical judgment, clinicians may opt to order a test for COVID-19 in a patient not strictly meeting the case definition, for example, if there are patients involved in a cluster of acute respiratory illness among healthcare workers or of severe acute respiratory infection (SARI) or pneumonia in families, workplaces or social network. </a:t>
          </a:r>
        </a:p>
      </dgm:t>
    </dgm:pt>
    <dgm:pt modelId="{869D18D0-A69A-4CAA-84BF-AFAD0AA47D1E}" type="parTrans" cxnId="{3C714B1F-615E-4A2B-9747-E4DB7A3EF071}">
      <dgm:prSet/>
      <dgm:spPr/>
      <dgm:t>
        <a:bodyPr/>
        <a:lstStyle/>
        <a:p>
          <a:endParaRPr lang="en-US"/>
        </a:p>
      </dgm:t>
    </dgm:pt>
    <dgm:pt modelId="{8776D67F-48E7-42CC-80FB-59AB7F1BA0E8}" type="sibTrans" cxnId="{3C714B1F-615E-4A2B-9747-E4DB7A3EF071}">
      <dgm:prSet/>
      <dgm:spPr/>
      <dgm:t>
        <a:bodyPr/>
        <a:lstStyle/>
        <a:p>
          <a:endParaRPr lang="en-US"/>
        </a:p>
      </dgm:t>
    </dgm:pt>
    <dgm:pt modelId="{D7562BF8-C2E8-48D7-8127-776FFC514968}" type="pres">
      <dgm:prSet presAssocID="{4F054616-503B-4EF7-B73A-C1FC2FDEE5D2}" presName="root" presStyleCnt="0">
        <dgm:presLayoutVars>
          <dgm:dir/>
          <dgm:resizeHandles val="exact"/>
        </dgm:presLayoutVars>
      </dgm:prSet>
      <dgm:spPr/>
    </dgm:pt>
    <dgm:pt modelId="{E15CEE80-9D02-4CEB-BDDB-1A990E8FBE68}" type="pres">
      <dgm:prSet presAssocID="{4F054616-503B-4EF7-B73A-C1FC2FDEE5D2}" presName="container" presStyleCnt="0">
        <dgm:presLayoutVars>
          <dgm:dir/>
          <dgm:resizeHandles val="exact"/>
        </dgm:presLayoutVars>
      </dgm:prSet>
      <dgm:spPr/>
    </dgm:pt>
    <dgm:pt modelId="{450DA6DA-5AD8-46E6-A706-F1E76362F368}" type="pres">
      <dgm:prSet presAssocID="{2D508F59-4D16-482B-BD2C-6E97E814AE94}" presName="compNode" presStyleCnt="0"/>
      <dgm:spPr/>
    </dgm:pt>
    <dgm:pt modelId="{5EE5F036-69AC-4DAA-ADAB-2EBFCB6FE52A}" type="pres">
      <dgm:prSet presAssocID="{2D508F59-4D16-482B-BD2C-6E97E814AE94}" presName="iconBgRect" presStyleLbl="bgShp" presStyleIdx="0" presStyleCnt="4"/>
      <dgm:spPr/>
    </dgm:pt>
    <dgm:pt modelId="{5C319C99-F36E-4579-9057-D4878007B581}" type="pres">
      <dgm:prSet presAssocID="{2D508F59-4D16-482B-BD2C-6E97E814AE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st tubes"/>
        </a:ext>
      </dgm:extLst>
    </dgm:pt>
    <dgm:pt modelId="{57DD2983-2C5A-4B3E-8507-8BE7D257C467}" type="pres">
      <dgm:prSet presAssocID="{2D508F59-4D16-482B-BD2C-6E97E814AE94}" presName="spaceRect" presStyleCnt="0"/>
      <dgm:spPr/>
    </dgm:pt>
    <dgm:pt modelId="{273CD9C8-C4B6-473B-A363-DA4C1AE76C92}" type="pres">
      <dgm:prSet presAssocID="{2D508F59-4D16-482B-BD2C-6E97E814AE94}" presName="textRect" presStyleLbl="revTx" presStyleIdx="0" presStyleCnt="4">
        <dgm:presLayoutVars>
          <dgm:chMax val="1"/>
          <dgm:chPref val="1"/>
        </dgm:presLayoutVars>
      </dgm:prSet>
      <dgm:spPr/>
    </dgm:pt>
    <dgm:pt modelId="{251E68C8-9ED4-4DE3-8EAA-C57622C43544}" type="pres">
      <dgm:prSet presAssocID="{D7BC5955-171C-49FE-8B21-23733940F893}" presName="sibTrans" presStyleLbl="sibTrans2D1" presStyleIdx="0" presStyleCnt="0"/>
      <dgm:spPr/>
    </dgm:pt>
    <dgm:pt modelId="{6C73C45B-4EA4-44D4-9914-0DC0677B7799}" type="pres">
      <dgm:prSet presAssocID="{82FF8B39-E94A-4F9E-80A1-30535B69CDC2}" presName="compNode" presStyleCnt="0"/>
      <dgm:spPr/>
    </dgm:pt>
    <dgm:pt modelId="{3C937CCB-6ADD-4017-95B1-EFDD77A001AE}" type="pres">
      <dgm:prSet presAssocID="{82FF8B39-E94A-4F9E-80A1-30535B69CDC2}" presName="iconBgRect" presStyleLbl="bgShp" presStyleIdx="1" presStyleCnt="4"/>
      <dgm:spPr/>
    </dgm:pt>
    <dgm:pt modelId="{DA2A9CED-E169-41B9-B01D-E6C512B24950}" type="pres">
      <dgm:prSet presAssocID="{82FF8B39-E94A-4F9E-80A1-30535B69CDC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F72A04BC-7CAA-40A1-B2A0-D1378617978E}" type="pres">
      <dgm:prSet presAssocID="{82FF8B39-E94A-4F9E-80A1-30535B69CDC2}" presName="spaceRect" presStyleCnt="0"/>
      <dgm:spPr/>
    </dgm:pt>
    <dgm:pt modelId="{2BE79E97-EFC9-4DD7-8C86-F69C7E9C3EB1}" type="pres">
      <dgm:prSet presAssocID="{82FF8B39-E94A-4F9E-80A1-30535B69CDC2}" presName="textRect" presStyleLbl="revTx" presStyleIdx="1" presStyleCnt="4">
        <dgm:presLayoutVars>
          <dgm:chMax val="1"/>
          <dgm:chPref val="1"/>
        </dgm:presLayoutVars>
      </dgm:prSet>
      <dgm:spPr/>
    </dgm:pt>
    <dgm:pt modelId="{D865D569-D2EF-4D4F-A097-BF9EC4FE0307}" type="pres">
      <dgm:prSet presAssocID="{7FD8AAC5-F9B9-4A22-B617-F235A55B1D50}" presName="sibTrans" presStyleLbl="sibTrans2D1" presStyleIdx="0" presStyleCnt="0"/>
      <dgm:spPr/>
    </dgm:pt>
    <dgm:pt modelId="{4F10A063-3504-4E77-888A-73A3E83CB8E5}" type="pres">
      <dgm:prSet presAssocID="{80A4E841-B5FA-4716-ACF2-E68E0C6CE969}" presName="compNode" presStyleCnt="0"/>
      <dgm:spPr/>
    </dgm:pt>
    <dgm:pt modelId="{B83B685E-439C-40B9-BBFD-7C013FC92A21}" type="pres">
      <dgm:prSet presAssocID="{80A4E841-B5FA-4716-ACF2-E68E0C6CE969}" presName="iconBgRect" presStyleLbl="bgShp" presStyleIdx="2" presStyleCnt="4"/>
      <dgm:spPr/>
    </dgm:pt>
    <dgm:pt modelId="{D1EB2788-0982-4EEF-993B-B4D17E906FE5}" type="pres">
      <dgm:prSet presAssocID="{80A4E841-B5FA-4716-ACF2-E68E0C6CE96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50832892-A40B-45C6-AB59-35891D1FA25A}" type="pres">
      <dgm:prSet presAssocID="{80A4E841-B5FA-4716-ACF2-E68E0C6CE969}" presName="spaceRect" presStyleCnt="0"/>
      <dgm:spPr/>
    </dgm:pt>
    <dgm:pt modelId="{EB466378-8733-4BCD-9913-4BC50BC088DE}" type="pres">
      <dgm:prSet presAssocID="{80A4E841-B5FA-4716-ACF2-E68E0C6CE969}" presName="textRect" presStyleLbl="revTx" presStyleIdx="2" presStyleCnt="4">
        <dgm:presLayoutVars>
          <dgm:chMax val="1"/>
          <dgm:chPref val="1"/>
        </dgm:presLayoutVars>
      </dgm:prSet>
      <dgm:spPr/>
    </dgm:pt>
    <dgm:pt modelId="{F5091658-2B67-4DF6-B532-3DD3F0DD1975}" type="pres">
      <dgm:prSet presAssocID="{6205E8E6-0158-4460-A20D-1540FA042984}" presName="sibTrans" presStyleLbl="sibTrans2D1" presStyleIdx="0" presStyleCnt="0"/>
      <dgm:spPr/>
    </dgm:pt>
    <dgm:pt modelId="{3A9DB9A1-209A-4BB9-B67E-2D0494B268F2}" type="pres">
      <dgm:prSet presAssocID="{A4CAD36B-B1A1-4A8A-9F4D-84D31E827246}" presName="compNode" presStyleCnt="0"/>
      <dgm:spPr/>
    </dgm:pt>
    <dgm:pt modelId="{C028242C-8DF9-4F6A-B0C2-BDB24413D414}" type="pres">
      <dgm:prSet presAssocID="{A4CAD36B-B1A1-4A8A-9F4D-84D31E827246}" presName="iconBgRect" presStyleLbl="bgShp" presStyleIdx="3" presStyleCnt="4"/>
      <dgm:spPr/>
    </dgm:pt>
    <dgm:pt modelId="{312CE9FA-2A8A-4FE2-BDA4-67A340A8B447}" type="pres">
      <dgm:prSet presAssocID="{A4CAD36B-B1A1-4A8A-9F4D-84D31E82724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8BE5BAAC-E3F4-49CF-927D-32C96AB954AC}" type="pres">
      <dgm:prSet presAssocID="{A4CAD36B-B1A1-4A8A-9F4D-84D31E827246}" presName="spaceRect" presStyleCnt="0"/>
      <dgm:spPr/>
    </dgm:pt>
    <dgm:pt modelId="{EF5B0E38-9538-404A-A99A-DF2F1F86FFC5}" type="pres">
      <dgm:prSet presAssocID="{A4CAD36B-B1A1-4A8A-9F4D-84D31E827246}" presName="textRect" presStyleLbl="revTx" presStyleIdx="3" presStyleCnt="4">
        <dgm:presLayoutVars>
          <dgm:chMax val="1"/>
          <dgm:chPref val="1"/>
        </dgm:presLayoutVars>
      </dgm:prSet>
      <dgm:spPr/>
    </dgm:pt>
  </dgm:ptLst>
  <dgm:cxnLst>
    <dgm:cxn modelId="{C8780416-DFBB-4CA6-AE4D-3970DE503EED}" type="presOf" srcId="{A4CAD36B-B1A1-4A8A-9F4D-84D31E827246}" destId="{EF5B0E38-9538-404A-A99A-DF2F1F86FFC5}" srcOrd="0" destOrd="0" presId="urn:microsoft.com/office/officeart/2018/2/layout/IconCircleList"/>
    <dgm:cxn modelId="{3C714B1F-615E-4A2B-9747-E4DB7A3EF071}" srcId="{4F054616-503B-4EF7-B73A-C1FC2FDEE5D2}" destId="{A4CAD36B-B1A1-4A8A-9F4D-84D31E827246}" srcOrd="3" destOrd="0" parTransId="{869D18D0-A69A-4CAA-84BF-AFAD0AA47D1E}" sibTransId="{8776D67F-48E7-42CC-80FB-59AB7F1BA0E8}"/>
    <dgm:cxn modelId="{A9F2F126-96D6-4F8F-904C-4960E0A2EF74}" srcId="{4F054616-503B-4EF7-B73A-C1FC2FDEE5D2}" destId="{2D508F59-4D16-482B-BD2C-6E97E814AE94}" srcOrd="0" destOrd="0" parTransId="{609B03A3-7DFD-4F3E-8399-0BF7EB149C94}" sibTransId="{D7BC5955-171C-49FE-8B21-23733940F893}"/>
    <dgm:cxn modelId="{9E2DCC32-71BA-428A-9BE7-6AA93C6E3B30}" type="presOf" srcId="{82FF8B39-E94A-4F9E-80A1-30535B69CDC2}" destId="{2BE79E97-EFC9-4DD7-8C86-F69C7E9C3EB1}" srcOrd="0" destOrd="0" presId="urn:microsoft.com/office/officeart/2018/2/layout/IconCircleList"/>
    <dgm:cxn modelId="{74D50C3D-6EB0-4B84-B09E-FD1E7839CFBA}" srcId="{4F054616-503B-4EF7-B73A-C1FC2FDEE5D2}" destId="{80A4E841-B5FA-4716-ACF2-E68E0C6CE969}" srcOrd="2" destOrd="0" parTransId="{EC710B27-6030-422A-9712-B3B6788F157B}" sibTransId="{6205E8E6-0158-4460-A20D-1540FA042984}"/>
    <dgm:cxn modelId="{506DE047-8DAC-4F54-9D5E-7877FA3BE689}" srcId="{4F054616-503B-4EF7-B73A-C1FC2FDEE5D2}" destId="{82FF8B39-E94A-4F9E-80A1-30535B69CDC2}" srcOrd="1" destOrd="0" parTransId="{CBB1D271-51D1-46E5-94C5-BD12A485BAE1}" sibTransId="{7FD8AAC5-F9B9-4A22-B617-F235A55B1D50}"/>
    <dgm:cxn modelId="{188CF46E-89AD-4A04-8649-5E3923D4BD65}" type="presOf" srcId="{80A4E841-B5FA-4716-ACF2-E68E0C6CE969}" destId="{EB466378-8733-4BCD-9913-4BC50BC088DE}" srcOrd="0" destOrd="0" presId="urn:microsoft.com/office/officeart/2018/2/layout/IconCircleList"/>
    <dgm:cxn modelId="{C23A5454-FAC0-4E31-BAA8-2621420274A6}" type="presOf" srcId="{D7BC5955-171C-49FE-8B21-23733940F893}" destId="{251E68C8-9ED4-4DE3-8EAA-C57622C43544}" srcOrd="0" destOrd="0" presId="urn:microsoft.com/office/officeart/2018/2/layout/IconCircleList"/>
    <dgm:cxn modelId="{D6CD5455-8AEF-443F-9750-ABEE2EB889E0}" type="presOf" srcId="{7FD8AAC5-F9B9-4A22-B617-F235A55B1D50}" destId="{D865D569-D2EF-4D4F-A097-BF9EC4FE0307}" srcOrd="0" destOrd="0" presId="urn:microsoft.com/office/officeart/2018/2/layout/IconCircleList"/>
    <dgm:cxn modelId="{1DCFAE76-65B9-4F58-916C-E9C9111F9B37}" type="presOf" srcId="{4F054616-503B-4EF7-B73A-C1FC2FDEE5D2}" destId="{D7562BF8-C2E8-48D7-8127-776FFC514968}" srcOrd="0" destOrd="0" presId="urn:microsoft.com/office/officeart/2018/2/layout/IconCircleList"/>
    <dgm:cxn modelId="{33EA1E87-5B3B-4168-B80A-1943FBF849BF}" type="presOf" srcId="{2D508F59-4D16-482B-BD2C-6E97E814AE94}" destId="{273CD9C8-C4B6-473B-A363-DA4C1AE76C92}" srcOrd="0" destOrd="0" presId="urn:microsoft.com/office/officeart/2018/2/layout/IconCircleList"/>
    <dgm:cxn modelId="{18B28EBB-7F3F-4B02-A01C-09DC0958548B}" type="presOf" srcId="{6205E8E6-0158-4460-A20D-1540FA042984}" destId="{F5091658-2B67-4DF6-B532-3DD3F0DD1975}" srcOrd="0" destOrd="0" presId="urn:microsoft.com/office/officeart/2018/2/layout/IconCircleList"/>
    <dgm:cxn modelId="{C7882332-4C89-4783-90A4-E4A8843CE4AE}" type="presParOf" srcId="{D7562BF8-C2E8-48D7-8127-776FFC514968}" destId="{E15CEE80-9D02-4CEB-BDDB-1A990E8FBE68}" srcOrd="0" destOrd="0" presId="urn:microsoft.com/office/officeart/2018/2/layout/IconCircleList"/>
    <dgm:cxn modelId="{6E4C832C-9C41-4E49-AF74-A296A5842C24}" type="presParOf" srcId="{E15CEE80-9D02-4CEB-BDDB-1A990E8FBE68}" destId="{450DA6DA-5AD8-46E6-A706-F1E76362F368}" srcOrd="0" destOrd="0" presId="urn:microsoft.com/office/officeart/2018/2/layout/IconCircleList"/>
    <dgm:cxn modelId="{9A04C52F-6356-4837-8414-E4FA615CC5EF}" type="presParOf" srcId="{450DA6DA-5AD8-46E6-A706-F1E76362F368}" destId="{5EE5F036-69AC-4DAA-ADAB-2EBFCB6FE52A}" srcOrd="0" destOrd="0" presId="urn:microsoft.com/office/officeart/2018/2/layout/IconCircleList"/>
    <dgm:cxn modelId="{335F8EA2-716A-4E34-8570-C3B684D3EC5F}" type="presParOf" srcId="{450DA6DA-5AD8-46E6-A706-F1E76362F368}" destId="{5C319C99-F36E-4579-9057-D4878007B581}" srcOrd="1" destOrd="0" presId="urn:microsoft.com/office/officeart/2018/2/layout/IconCircleList"/>
    <dgm:cxn modelId="{5434FCF1-F517-4F67-8C8B-0FD0E1757374}" type="presParOf" srcId="{450DA6DA-5AD8-46E6-A706-F1E76362F368}" destId="{57DD2983-2C5A-4B3E-8507-8BE7D257C467}" srcOrd="2" destOrd="0" presId="urn:microsoft.com/office/officeart/2018/2/layout/IconCircleList"/>
    <dgm:cxn modelId="{155DB3C6-1508-4C64-80CA-8A7F3EDEB778}" type="presParOf" srcId="{450DA6DA-5AD8-46E6-A706-F1E76362F368}" destId="{273CD9C8-C4B6-473B-A363-DA4C1AE76C92}" srcOrd="3" destOrd="0" presId="urn:microsoft.com/office/officeart/2018/2/layout/IconCircleList"/>
    <dgm:cxn modelId="{31F4324B-E2D4-4BB6-8DB5-93A97867C7A7}" type="presParOf" srcId="{E15CEE80-9D02-4CEB-BDDB-1A990E8FBE68}" destId="{251E68C8-9ED4-4DE3-8EAA-C57622C43544}" srcOrd="1" destOrd="0" presId="urn:microsoft.com/office/officeart/2018/2/layout/IconCircleList"/>
    <dgm:cxn modelId="{5F2FAA69-8012-4F2B-A390-47393F690D39}" type="presParOf" srcId="{E15CEE80-9D02-4CEB-BDDB-1A990E8FBE68}" destId="{6C73C45B-4EA4-44D4-9914-0DC0677B7799}" srcOrd="2" destOrd="0" presId="urn:microsoft.com/office/officeart/2018/2/layout/IconCircleList"/>
    <dgm:cxn modelId="{818E5516-AFF5-4388-9DB5-3D460FD180C0}" type="presParOf" srcId="{6C73C45B-4EA4-44D4-9914-0DC0677B7799}" destId="{3C937CCB-6ADD-4017-95B1-EFDD77A001AE}" srcOrd="0" destOrd="0" presId="urn:microsoft.com/office/officeart/2018/2/layout/IconCircleList"/>
    <dgm:cxn modelId="{0A51A30F-4D05-4500-9385-7F371FCEEE11}" type="presParOf" srcId="{6C73C45B-4EA4-44D4-9914-0DC0677B7799}" destId="{DA2A9CED-E169-41B9-B01D-E6C512B24950}" srcOrd="1" destOrd="0" presId="urn:microsoft.com/office/officeart/2018/2/layout/IconCircleList"/>
    <dgm:cxn modelId="{49C284C5-A0B5-47A6-9BA8-B0FD7A2E99B4}" type="presParOf" srcId="{6C73C45B-4EA4-44D4-9914-0DC0677B7799}" destId="{F72A04BC-7CAA-40A1-B2A0-D1378617978E}" srcOrd="2" destOrd="0" presId="urn:microsoft.com/office/officeart/2018/2/layout/IconCircleList"/>
    <dgm:cxn modelId="{BA515C67-9399-4726-8F91-3C6E2A2D528A}" type="presParOf" srcId="{6C73C45B-4EA4-44D4-9914-0DC0677B7799}" destId="{2BE79E97-EFC9-4DD7-8C86-F69C7E9C3EB1}" srcOrd="3" destOrd="0" presId="urn:microsoft.com/office/officeart/2018/2/layout/IconCircleList"/>
    <dgm:cxn modelId="{E5CAC398-3C7D-4FA3-910F-ACBCCE06CCFE}" type="presParOf" srcId="{E15CEE80-9D02-4CEB-BDDB-1A990E8FBE68}" destId="{D865D569-D2EF-4D4F-A097-BF9EC4FE0307}" srcOrd="3" destOrd="0" presId="urn:microsoft.com/office/officeart/2018/2/layout/IconCircleList"/>
    <dgm:cxn modelId="{AA9C7475-D5C3-448C-B9CD-27473C28CF82}" type="presParOf" srcId="{E15CEE80-9D02-4CEB-BDDB-1A990E8FBE68}" destId="{4F10A063-3504-4E77-888A-73A3E83CB8E5}" srcOrd="4" destOrd="0" presId="urn:microsoft.com/office/officeart/2018/2/layout/IconCircleList"/>
    <dgm:cxn modelId="{D2A7FD2A-82F2-409F-A73F-291E8FBE25C7}" type="presParOf" srcId="{4F10A063-3504-4E77-888A-73A3E83CB8E5}" destId="{B83B685E-439C-40B9-BBFD-7C013FC92A21}" srcOrd="0" destOrd="0" presId="urn:microsoft.com/office/officeart/2018/2/layout/IconCircleList"/>
    <dgm:cxn modelId="{89B5BE54-3259-4917-AB88-BFCD6993869B}" type="presParOf" srcId="{4F10A063-3504-4E77-888A-73A3E83CB8E5}" destId="{D1EB2788-0982-4EEF-993B-B4D17E906FE5}" srcOrd="1" destOrd="0" presId="urn:microsoft.com/office/officeart/2018/2/layout/IconCircleList"/>
    <dgm:cxn modelId="{6FBC7259-381D-40FD-BF7D-811F0C7A2064}" type="presParOf" srcId="{4F10A063-3504-4E77-888A-73A3E83CB8E5}" destId="{50832892-A40B-45C6-AB59-35891D1FA25A}" srcOrd="2" destOrd="0" presId="urn:microsoft.com/office/officeart/2018/2/layout/IconCircleList"/>
    <dgm:cxn modelId="{767A612A-A675-4AC3-913D-B53B7AB16DB1}" type="presParOf" srcId="{4F10A063-3504-4E77-888A-73A3E83CB8E5}" destId="{EB466378-8733-4BCD-9913-4BC50BC088DE}" srcOrd="3" destOrd="0" presId="urn:microsoft.com/office/officeart/2018/2/layout/IconCircleList"/>
    <dgm:cxn modelId="{EBCE17C0-6E43-4DD1-AEF4-5E1CEEBA3EF9}" type="presParOf" srcId="{E15CEE80-9D02-4CEB-BDDB-1A990E8FBE68}" destId="{F5091658-2B67-4DF6-B532-3DD3F0DD1975}" srcOrd="5" destOrd="0" presId="urn:microsoft.com/office/officeart/2018/2/layout/IconCircleList"/>
    <dgm:cxn modelId="{B063763B-D41B-48D7-A7DE-797ABA757EB5}" type="presParOf" srcId="{E15CEE80-9D02-4CEB-BDDB-1A990E8FBE68}" destId="{3A9DB9A1-209A-4BB9-B67E-2D0494B268F2}" srcOrd="6" destOrd="0" presId="urn:microsoft.com/office/officeart/2018/2/layout/IconCircleList"/>
    <dgm:cxn modelId="{A26FB124-997D-407B-A060-DE4BF6D98370}" type="presParOf" srcId="{3A9DB9A1-209A-4BB9-B67E-2D0494B268F2}" destId="{C028242C-8DF9-4F6A-B0C2-BDB24413D414}" srcOrd="0" destOrd="0" presId="urn:microsoft.com/office/officeart/2018/2/layout/IconCircleList"/>
    <dgm:cxn modelId="{392C12A0-8A20-463F-8C1B-B6022D3E9652}" type="presParOf" srcId="{3A9DB9A1-209A-4BB9-B67E-2D0494B268F2}" destId="{312CE9FA-2A8A-4FE2-BDA4-67A340A8B447}" srcOrd="1" destOrd="0" presId="urn:microsoft.com/office/officeart/2018/2/layout/IconCircleList"/>
    <dgm:cxn modelId="{A1E6AFE3-1654-4C5E-B1C1-961CB7AB8F5A}" type="presParOf" srcId="{3A9DB9A1-209A-4BB9-B67E-2D0494B268F2}" destId="{8BE5BAAC-E3F4-49CF-927D-32C96AB954AC}" srcOrd="2" destOrd="0" presId="urn:microsoft.com/office/officeart/2018/2/layout/IconCircleList"/>
    <dgm:cxn modelId="{5BAD797C-9C8D-4132-A5BB-4129ADA5C5AF}" type="presParOf" srcId="{3A9DB9A1-209A-4BB9-B67E-2D0494B268F2}" destId="{EF5B0E38-9538-404A-A99A-DF2F1F86FFC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CEFE92-BA69-43D1-A6B5-66629D0EC4B7}" type="doc">
      <dgm:prSet loTypeId="urn:microsoft.com/office/officeart/2005/8/layout/pyramid1" loCatId="pyramid" qsTypeId="urn:microsoft.com/office/officeart/2005/8/quickstyle/simple1" qsCatId="simple" csTypeId="urn:microsoft.com/office/officeart/2005/8/colors/accent1_2" csCatId="accent1" phldr="1"/>
      <dgm:spPr/>
    </dgm:pt>
    <dgm:pt modelId="{53E6402F-EBA9-4B53-BB08-F68EC61A612A}">
      <dgm:prSet phldrT="[Text]" custT="1"/>
      <dgm:spPr>
        <a:solidFill>
          <a:schemeClr val="accent2"/>
        </a:solidFill>
      </dgm:spPr>
      <dgm:t>
        <a:bodyPr/>
        <a:lstStyle/>
        <a:p>
          <a:r>
            <a:rPr lang="en-US" sz="2000" dirty="0">
              <a:solidFill>
                <a:schemeClr val="bg1"/>
              </a:solidFill>
            </a:rPr>
            <a:t>5% </a:t>
          </a:r>
        </a:p>
        <a:p>
          <a:r>
            <a:rPr lang="en-US" sz="2000" dirty="0">
              <a:solidFill>
                <a:schemeClr val="bg1"/>
              </a:solidFill>
            </a:rPr>
            <a:t>critical</a:t>
          </a:r>
        </a:p>
      </dgm:t>
    </dgm:pt>
    <dgm:pt modelId="{4B6264F7-B6E0-4C2B-84C5-9948047D5221}" type="parTrans" cxnId="{6519C8F7-C015-4F86-816F-8689B654C42D}">
      <dgm:prSet/>
      <dgm:spPr/>
      <dgm:t>
        <a:bodyPr/>
        <a:lstStyle/>
        <a:p>
          <a:endParaRPr lang="en-US"/>
        </a:p>
      </dgm:t>
    </dgm:pt>
    <dgm:pt modelId="{65B49165-AB50-485A-B97D-661DF0DBE8F6}" type="sibTrans" cxnId="{6519C8F7-C015-4F86-816F-8689B654C42D}">
      <dgm:prSet/>
      <dgm:spPr/>
      <dgm:t>
        <a:bodyPr/>
        <a:lstStyle/>
        <a:p>
          <a:endParaRPr lang="en-US"/>
        </a:p>
      </dgm:t>
    </dgm:pt>
    <dgm:pt modelId="{8661658F-DC03-4D06-A507-7EA6644C928A}">
      <dgm:prSet phldrT="[Text]" custT="1"/>
      <dgm:spPr>
        <a:solidFill>
          <a:srgbClr val="087B7E"/>
        </a:solidFill>
      </dgm:spPr>
      <dgm:t>
        <a:bodyPr/>
        <a:lstStyle/>
        <a:p>
          <a:r>
            <a:rPr lang="en-US" sz="2000" dirty="0">
              <a:solidFill>
                <a:schemeClr val="bg1"/>
              </a:solidFill>
            </a:rPr>
            <a:t>14% severe</a:t>
          </a:r>
        </a:p>
      </dgm:t>
    </dgm:pt>
    <dgm:pt modelId="{F772FDBD-5D0C-450D-9AFF-F9FB7C308742}" type="parTrans" cxnId="{5EA3FE09-8B82-4949-A1C1-417683173E7B}">
      <dgm:prSet/>
      <dgm:spPr/>
      <dgm:t>
        <a:bodyPr/>
        <a:lstStyle/>
        <a:p>
          <a:endParaRPr lang="en-US"/>
        </a:p>
      </dgm:t>
    </dgm:pt>
    <dgm:pt modelId="{AFC9FB63-6CBF-4211-9CC5-3A7C88267B4D}" type="sibTrans" cxnId="{5EA3FE09-8B82-4949-A1C1-417683173E7B}">
      <dgm:prSet/>
      <dgm:spPr/>
      <dgm:t>
        <a:bodyPr/>
        <a:lstStyle/>
        <a:p>
          <a:endParaRPr lang="en-US"/>
        </a:p>
      </dgm:t>
    </dgm:pt>
    <dgm:pt modelId="{C279C38B-EFF0-47F8-8CA5-29726CB11232}">
      <dgm:prSet phldrT="[Text]" custT="1"/>
      <dgm:spPr/>
      <dgm:t>
        <a:bodyPr/>
        <a:lstStyle/>
        <a:p>
          <a:r>
            <a:rPr lang="en-US" sz="2000" dirty="0">
              <a:solidFill>
                <a:schemeClr val="bg1"/>
              </a:solidFill>
            </a:rPr>
            <a:t>81% mild</a:t>
          </a:r>
        </a:p>
      </dgm:t>
    </dgm:pt>
    <dgm:pt modelId="{12A9D143-2A93-4878-ADEA-3DDA1DB16FEE}" type="parTrans" cxnId="{C6ABA4C0-84BF-46EC-A2B0-240157A820F5}">
      <dgm:prSet/>
      <dgm:spPr/>
      <dgm:t>
        <a:bodyPr/>
        <a:lstStyle/>
        <a:p>
          <a:endParaRPr lang="en-US"/>
        </a:p>
      </dgm:t>
    </dgm:pt>
    <dgm:pt modelId="{60342864-A07C-4B99-B0A5-CA9E7EDD598A}" type="sibTrans" cxnId="{C6ABA4C0-84BF-46EC-A2B0-240157A820F5}">
      <dgm:prSet/>
      <dgm:spPr/>
      <dgm:t>
        <a:bodyPr/>
        <a:lstStyle/>
        <a:p>
          <a:endParaRPr lang="en-US"/>
        </a:p>
      </dgm:t>
    </dgm:pt>
    <dgm:pt modelId="{42D676F2-1C58-40D5-B6AA-BD7A9AA1D428}" type="pres">
      <dgm:prSet presAssocID="{75CEFE92-BA69-43D1-A6B5-66629D0EC4B7}" presName="Name0" presStyleCnt="0">
        <dgm:presLayoutVars>
          <dgm:dir/>
          <dgm:animLvl val="lvl"/>
          <dgm:resizeHandles val="exact"/>
        </dgm:presLayoutVars>
      </dgm:prSet>
      <dgm:spPr/>
    </dgm:pt>
    <dgm:pt modelId="{C691A081-D65E-4DDA-A757-99320B66BCD9}" type="pres">
      <dgm:prSet presAssocID="{53E6402F-EBA9-4B53-BB08-F68EC61A612A}" presName="Name8" presStyleCnt="0"/>
      <dgm:spPr/>
    </dgm:pt>
    <dgm:pt modelId="{6D4E9CC2-2B97-470A-B5FF-15EE0118E996}" type="pres">
      <dgm:prSet presAssocID="{53E6402F-EBA9-4B53-BB08-F68EC61A612A}" presName="level" presStyleLbl="node1" presStyleIdx="0" presStyleCnt="3">
        <dgm:presLayoutVars>
          <dgm:chMax val="1"/>
          <dgm:bulletEnabled val="1"/>
        </dgm:presLayoutVars>
      </dgm:prSet>
      <dgm:spPr/>
    </dgm:pt>
    <dgm:pt modelId="{C24E8BBF-9347-47B9-9288-B1A852345627}" type="pres">
      <dgm:prSet presAssocID="{53E6402F-EBA9-4B53-BB08-F68EC61A612A}" presName="levelTx" presStyleLbl="revTx" presStyleIdx="0" presStyleCnt="0">
        <dgm:presLayoutVars>
          <dgm:chMax val="1"/>
          <dgm:bulletEnabled val="1"/>
        </dgm:presLayoutVars>
      </dgm:prSet>
      <dgm:spPr/>
    </dgm:pt>
    <dgm:pt modelId="{2413B7E6-B934-4E5A-95D8-8B9EF7DAD5E6}" type="pres">
      <dgm:prSet presAssocID="{8661658F-DC03-4D06-A507-7EA6644C928A}" presName="Name8" presStyleCnt="0"/>
      <dgm:spPr/>
    </dgm:pt>
    <dgm:pt modelId="{A2C374A0-6DFF-4609-8630-33C381D531DA}" type="pres">
      <dgm:prSet presAssocID="{8661658F-DC03-4D06-A507-7EA6644C928A}" presName="level" presStyleLbl="node1" presStyleIdx="1" presStyleCnt="3">
        <dgm:presLayoutVars>
          <dgm:chMax val="1"/>
          <dgm:bulletEnabled val="1"/>
        </dgm:presLayoutVars>
      </dgm:prSet>
      <dgm:spPr/>
    </dgm:pt>
    <dgm:pt modelId="{CB6B0412-D41A-45E7-9D62-5559B3703370}" type="pres">
      <dgm:prSet presAssocID="{8661658F-DC03-4D06-A507-7EA6644C928A}" presName="levelTx" presStyleLbl="revTx" presStyleIdx="0" presStyleCnt="0">
        <dgm:presLayoutVars>
          <dgm:chMax val="1"/>
          <dgm:bulletEnabled val="1"/>
        </dgm:presLayoutVars>
      </dgm:prSet>
      <dgm:spPr/>
    </dgm:pt>
    <dgm:pt modelId="{097AC1FF-28CD-4AEA-BBC5-3F2F5B299101}" type="pres">
      <dgm:prSet presAssocID="{C279C38B-EFF0-47F8-8CA5-29726CB11232}" presName="Name8" presStyleCnt="0"/>
      <dgm:spPr/>
    </dgm:pt>
    <dgm:pt modelId="{AE4A6C80-A998-4370-AF91-F6D89B3887C4}" type="pres">
      <dgm:prSet presAssocID="{C279C38B-EFF0-47F8-8CA5-29726CB11232}" presName="level" presStyleLbl="node1" presStyleIdx="2" presStyleCnt="3">
        <dgm:presLayoutVars>
          <dgm:chMax val="1"/>
          <dgm:bulletEnabled val="1"/>
        </dgm:presLayoutVars>
      </dgm:prSet>
      <dgm:spPr/>
    </dgm:pt>
    <dgm:pt modelId="{C298BF22-9204-4644-B7C8-F26156E6B9BD}" type="pres">
      <dgm:prSet presAssocID="{C279C38B-EFF0-47F8-8CA5-29726CB11232}" presName="levelTx" presStyleLbl="revTx" presStyleIdx="0" presStyleCnt="0">
        <dgm:presLayoutVars>
          <dgm:chMax val="1"/>
          <dgm:bulletEnabled val="1"/>
        </dgm:presLayoutVars>
      </dgm:prSet>
      <dgm:spPr/>
    </dgm:pt>
  </dgm:ptLst>
  <dgm:cxnLst>
    <dgm:cxn modelId="{5EA3FE09-8B82-4949-A1C1-417683173E7B}" srcId="{75CEFE92-BA69-43D1-A6B5-66629D0EC4B7}" destId="{8661658F-DC03-4D06-A507-7EA6644C928A}" srcOrd="1" destOrd="0" parTransId="{F772FDBD-5D0C-450D-9AFF-F9FB7C308742}" sibTransId="{AFC9FB63-6CBF-4211-9CC5-3A7C88267B4D}"/>
    <dgm:cxn modelId="{8E74056F-D0B6-4ED8-A5F3-625E6F670B46}" type="presOf" srcId="{53E6402F-EBA9-4B53-BB08-F68EC61A612A}" destId="{C24E8BBF-9347-47B9-9288-B1A852345627}" srcOrd="1" destOrd="0" presId="urn:microsoft.com/office/officeart/2005/8/layout/pyramid1"/>
    <dgm:cxn modelId="{535BDF70-2CE1-40BA-865D-48001F976416}" type="presOf" srcId="{75CEFE92-BA69-43D1-A6B5-66629D0EC4B7}" destId="{42D676F2-1C58-40D5-B6AA-BD7A9AA1D428}" srcOrd="0" destOrd="0" presId="urn:microsoft.com/office/officeart/2005/8/layout/pyramid1"/>
    <dgm:cxn modelId="{AB3DFDB3-1096-4F2E-9443-72225CEC27AA}" type="presOf" srcId="{C279C38B-EFF0-47F8-8CA5-29726CB11232}" destId="{C298BF22-9204-4644-B7C8-F26156E6B9BD}" srcOrd="1" destOrd="0" presId="urn:microsoft.com/office/officeart/2005/8/layout/pyramid1"/>
    <dgm:cxn modelId="{C6ABA4C0-84BF-46EC-A2B0-240157A820F5}" srcId="{75CEFE92-BA69-43D1-A6B5-66629D0EC4B7}" destId="{C279C38B-EFF0-47F8-8CA5-29726CB11232}" srcOrd="2" destOrd="0" parTransId="{12A9D143-2A93-4878-ADEA-3DDA1DB16FEE}" sibTransId="{60342864-A07C-4B99-B0A5-CA9E7EDD598A}"/>
    <dgm:cxn modelId="{F1573EC2-6637-4784-9310-B76A2C953E6B}" type="presOf" srcId="{C279C38B-EFF0-47F8-8CA5-29726CB11232}" destId="{AE4A6C80-A998-4370-AF91-F6D89B3887C4}" srcOrd="0" destOrd="0" presId="urn:microsoft.com/office/officeart/2005/8/layout/pyramid1"/>
    <dgm:cxn modelId="{41A041EB-02ED-4B65-AE1A-D5DFC76B474B}" type="presOf" srcId="{53E6402F-EBA9-4B53-BB08-F68EC61A612A}" destId="{6D4E9CC2-2B97-470A-B5FF-15EE0118E996}" srcOrd="0" destOrd="0" presId="urn:microsoft.com/office/officeart/2005/8/layout/pyramid1"/>
    <dgm:cxn modelId="{F24C54F5-19C0-4652-884D-FE88A23A43F7}" type="presOf" srcId="{8661658F-DC03-4D06-A507-7EA6644C928A}" destId="{CB6B0412-D41A-45E7-9D62-5559B3703370}" srcOrd="1" destOrd="0" presId="urn:microsoft.com/office/officeart/2005/8/layout/pyramid1"/>
    <dgm:cxn modelId="{8A9E71F7-8B40-40B2-A541-C480AB8E03F2}" type="presOf" srcId="{8661658F-DC03-4D06-A507-7EA6644C928A}" destId="{A2C374A0-6DFF-4609-8630-33C381D531DA}" srcOrd="0" destOrd="0" presId="urn:microsoft.com/office/officeart/2005/8/layout/pyramid1"/>
    <dgm:cxn modelId="{6519C8F7-C015-4F86-816F-8689B654C42D}" srcId="{75CEFE92-BA69-43D1-A6B5-66629D0EC4B7}" destId="{53E6402F-EBA9-4B53-BB08-F68EC61A612A}" srcOrd="0" destOrd="0" parTransId="{4B6264F7-B6E0-4C2B-84C5-9948047D5221}" sibTransId="{65B49165-AB50-485A-B97D-661DF0DBE8F6}"/>
    <dgm:cxn modelId="{CA3A2E10-5202-4E49-87E2-BF708057FB4C}" type="presParOf" srcId="{42D676F2-1C58-40D5-B6AA-BD7A9AA1D428}" destId="{C691A081-D65E-4DDA-A757-99320B66BCD9}" srcOrd="0" destOrd="0" presId="urn:microsoft.com/office/officeart/2005/8/layout/pyramid1"/>
    <dgm:cxn modelId="{5E44D57E-CF7F-4C4B-B7EB-046057A27E60}" type="presParOf" srcId="{C691A081-D65E-4DDA-A757-99320B66BCD9}" destId="{6D4E9CC2-2B97-470A-B5FF-15EE0118E996}" srcOrd="0" destOrd="0" presId="urn:microsoft.com/office/officeart/2005/8/layout/pyramid1"/>
    <dgm:cxn modelId="{D6915D77-E00E-408C-9354-C660709EA5B8}" type="presParOf" srcId="{C691A081-D65E-4DDA-A757-99320B66BCD9}" destId="{C24E8BBF-9347-47B9-9288-B1A852345627}" srcOrd="1" destOrd="0" presId="urn:microsoft.com/office/officeart/2005/8/layout/pyramid1"/>
    <dgm:cxn modelId="{D24D0380-F2E7-4C72-B5A6-5CEE43664590}" type="presParOf" srcId="{42D676F2-1C58-40D5-B6AA-BD7A9AA1D428}" destId="{2413B7E6-B934-4E5A-95D8-8B9EF7DAD5E6}" srcOrd="1" destOrd="0" presId="urn:microsoft.com/office/officeart/2005/8/layout/pyramid1"/>
    <dgm:cxn modelId="{22463B20-BC1D-4596-84E5-1F93701958BD}" type="presParOf" srcId="{2413B7E6-B934-4E5A-95D8-8B9EF7DAD5E6}" destId="{A2C374A0-6DFF-4609-8630-33C381D531DA}" srcOrd="0" destOrd="0" presId="urn:microsoft.com/office/officeart/2005/8/layout/pyramid1"/>
    <dgm:cxn modelId="{E41C1AF9-5DD5-450C-B747-DC38145F22A2}" type="presParOf" srcId="{2413B7E6-B934-4E5A-95D8-8B9EF7DAD5E6}" destId="{CB6B0412-D41A-45E7-9D62-5559B3703370}" srcOrd="1" destOrd="0" presId="urn:microsoft.com/office/officeart/2005/8/layout/pyramid1"/>
    <dgm:cxn modelId="{54CC24C7-12F5-4E09-95FE-801BDBB9E7B6}" type="presParOf" srcId="{42D676F2-1C58-40D5-B6AA-BD7A9AA1D428}" destId="{097AC1FF-28CD-4AEA-BBC5-3F2F5B299101}" srcOrd="2" destOrd="0" presId="urn:microsoft.com/office/officeart/2005/8/layout/pyramid1"/>
    <dgm:cxn modelId="{5522ED01-839E-4EF1-9B41-459398BBD7DF}" type="presParOf" srcId="{097AC1FF-28CD-4AEA-BBC5-3F2F5B299101}" destId="{AE4A6C80-A998-4370-AF91-F6D89B3887C4}" srcOrd="0" destOrd="0" presId="urn:microsoft.com/office/officeart/2005/8/layout/pyramid1"/>
    <dgm:cxn modelId="{74DA67B0-5B39-41CF-A2F7-ACBDCE4D0624}" type="presParOf" srcId="{097AC1FF-28CD-4AEA-BBC5-3F2F5B299101}" destId="{C298BF22-9204-4644-B7C8-F26156E6B9BD}"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C618A7-A5BF-48C4-ABAD-49FB29DC1EF5}" type="doc">
      <dgm:prSet loTypeId="urn:microsoft.com/office/officeart/2005/8/layout/vList3#2" loCatId="picture" qsTypeId="urn:microsoft.com/office/officeart/2005/8/quickstyle/simple2" qsCatId="simple" csTypeId="urn:microsoft.com/office/officeart/2005/8/colors/accent0_1" csCatId="mainScheme" phldr="1"/>
      <dgm:spPr/>
    </dgm:pt>
    <dgm:pt modelId="{87089907-15A3-4F88-AB36-16B9C5189F0C}">
      <dgm:prSet phldrT="[Text]" custT="1"/>
      <dgm:spPr/>
      <dgm:t>
        <a:bodyPr/>
        <a:lstStyle/>
        <a:p>
          <a:r>
            <a:rPr lang="en-US" sz="3600" b="0" dirty="0">
              <a:latin typeface="Calibri" panose="020F0502020204030204" pitchFamily="34" charset="0"/>
            </a:rPr>
            <a:t>Protect yourself                       </a:t>
          </a:r>
        </a:p>
      </dgm:t>
    </dgm:pt>
    <dgm:pt modelId="{136185CC-469D-4CC0-BFB6-63DA275D7664}" type="parTrans" cxnId="{C5A4168F-FBEE-4D4B-8928-1EDD70DE69C5}">
      <dgm:prSet/>
      <dgm:spPr/>
      <dgm:t>
        <a:bodyPr/>
        <a:lstStyle/>
        <a:p>
          <a:endParaRPr lang="en-US"/>
        </a:p>
      </dgm:t>
    </dgm:pt>
    <dgm:pt modelId="{41B5D14C-492F-4891-A9E0-B73F1BB1484F}" type="sibTrans" cxnId="{C5A4168F-FBEE-4D4B-8928-1EDD70DE69C5}">
      <dgm:prSet/>
      <dgm:spPr/>
      <dgm:t>
        <a:bodyPr/>
        <a:lstStyle/>
        <a:p>
          <a:endParaRPr lang="en-US"/>
        </a:p>
      </dgm:t>
    </dgm:pt>
    <dgm:pt modelId="{4258337F-007C-446F-9CA3-A9E83DF9C024}">
      <dgm:prSet phldrT="[Text]" custT="1"/>
      <dgm:spPr/>
      <dgm:t>
        <a:bodyPr/>
        <a:lstStyle/>
        <a:p>
          <a:r>
            <a:rPr lang="en-US" sz="3600" b="0" dirty="0">
              <a:latin typeface="Calibri" panose="020F0502020204030204" pitchFamily="34" charset="0"/>
            </a:rPr>
            <a:t>Protect your community</a:t>
          </a:r>
        </a:p>
      </dgm:t>
    </dgm:pt>
    <dgm:pt modelId="{E008AB85-20B1-41BC-BB13-873DF96F9DFD}" type="sibTrans" cxnId="{70A0557B-5C40-497C-B33F-BC798C32CBF5}">
      <dgm:prSet/>
      <dgm:spPr/>
      <dgm:t>
        <a:bodyPr/>
        <a:lstStyle/>
        <a:p>
          <a:endParaRPr lang="en-US"/>
        </a:p>
      </dgm:t>
    </dgm:pt>
    <dgm:pt modelId="{7735610C-E366-4291-B937-C1A1296A0DAD}" type="parTrans" cxnId="{70A0557B-5C40-497C-B33F-BC798C32CBF5}">
      <dgm:prSet/>
      <dgm:spPr/>
      <dgm:t>
        <a:bodyPr/>
        <a:lstStyle/>
        <a:p>
          <a:endParaRPr lang="en-US"/>
        </a:p>
      </dgm:t>
    </dgm:pt>
    <dgm:pt modelId="{0FBCE746-975C-4F2C-A1DD-B86595BE076C}">
      <dgm:prSet phldrT="[Text]" custT="1"/>
      <dgm:spPr/>
      <dgm:t>
        <a:bodyPr/>
        <a:lstStyle/>
        <a:p>
          <a:r>
            <a:rPr lang="en-US" sz="3600" b="0" dirty="0">
              <a:latin typeface="Calibri" panose="020F0502020204030204" pitchFamily="34" charset="0"/>
            </a:rPr>
            <a:t>Protect your patients</a:t>
          </a:r>
        </a:p>
      </dgm:t>
    </dgm:pt>
    <dgm:pt modelId="{C78A942B-0ACA-4AB3-A74E-44DA01A2F0F2}" type="sibTrans" cxnId="{7A7DD3C3-906F-498A-953C-01D7EE8E9399}">
      <dgm:prSet/>
      <dgm:spPr/>
      <dgm:t>
        <a:bodyPr/>
        <a:lstStyle/>
        <a:p>
          <a:endParaRPr lang="en-US"/>
        </a:p>
      </dgm:t>
    </dgm:pt>
    <dgm:pt modelId="{67370F93-8B20-4E0A-8E4F-FA7DEA9985FE}" type="parTrans" cxnId="{7A7DD3C3-906F-498A-953C-01D7EE8E9399}">
      <dgm:prSet/>
      <dgm:spPr/>
      <dgm:t>
        <a:bodyPr/>
        <a:lstStyle/>
        <a:p>
          <a:endParaRPr lang="en-US"/>
        </a:p>
      </dgm:t>
    </dgm:pt>
    <dgm:pt modelId="{210CA00C-BBDD-47C0-B13C-91B202FE6590}" type="pres">
      <dgm:prSet presAssocID="{AEC618A7-A5BF-48C4-ABAD-49FB29DC1EF5}" presName="linearFlow" presStyleCnt="0">
        <dgm:presLayoutVars>
          <dgm:dir/>
          <dgm:resizeHandles val="exact"/>
        </dgm:presLayoutVars>
      </dgm:prSet>
      <dgm:spPr/>
    </dgm:pt>
    <dgm:pt modelId="{A3093074-9A5B-4BE6-B1D2-B39BA070B7EE}" type="pres">
      <dgm:prSet presAssocID="{87089907-15A3-4F88-AB36-16B9C5189F0C}" presName="composite" presStyleCnt="0"/>
      <dgm:spPr/>
    </dgm:pt>
    <dgm:pt modelId="{D079DF44-C7F4-4106-8E37-2EFBE5D7A03F}" type="pres">
      <dgm:prSet presAssocID="{87089907-15A3-4F88-AB36-16B9C5189F0C}" presName="imgShp" presStyleLbl="fgImgPlace1" presStyleIdx="0" presStyleCnt="3"/>
      <dgm:spPr>
        <a:blipFill>
          <a:blip xmlns:r="http://schemas.openxmlformats.org/officeDocument/2006/relationships" r:embed="rId1"/>
          <a:srcRect/>
          <a:stretch>
            <a:fillRect l="-14000" r="-14000"/>
          </a:stretch>
        </a:blipFill>
      </dgm:spPr>
    </dgm:pt>
    <dgm:pt modelId="{FDD833EF-6F8A-476A-A54B-6800A19C256C}" type="pres">
      <dgm:prSet presAssocID="{87089907-15A3-4F88-AB36-16B9C5189F0C}" presName="txShp" presStyleLbl="node1" presStyleIdx="0" presStyleCnt="3" custLinFactNeighborX="691" custLinFactNeighborY="-69">
        <dgm:presLayoutVars>
          <dgm:bulletEnabled val="1"/>
        </dgm:presLayoutVars>
      </dgm:prSet>
      <dgm:spPr/>
    </dgm:pt>
    <dgm:pt modelId="{96239AB5-9E4F-4730-B1C2-CA2E013DB837}" type="pres">
      <dgm:prSet presAssocID="{41B5D14C-492F-4891-A9E0-B73F1BB1484F}" presName="spacing" presStyleCnt="0"/>
      <dgm:spPr/>
    </dgm:pt>
    <dgm:pt modelId="{8D6649E2-A448-470A-94C1-8C096B34F2FD}" type="pres">
      <dgm:prSet presAssocID="{4258337F-007C-446F-9CA3-A9E83DF9C024}" presName="composite" presStyleCnt="0"/>
      <dgm:spPr/>
    </dgm:pt>
    <dgm:pt modelId="{E45A1FE0-4459-477E-AE70-917AE5EF85BA}" type="pres">
      <dgm:prSet presAssocID="{4258337F-007C-446F-9CA3-A9E83DF9C024}" presName="imgShp" presStyleLbl="fgImgPlace1" presStyleIdx="1" presStyleCnt="3" custLinFactNeighborX="-2988" custLinFactNeighborY="-11847"/>
      <dgm:spPr>
        <a:blipFill>
          <a:blip xmlns:r="http://schemas.openxmlformats.org/officeDocument/2006/relationships" r:embed="rId2"/>
          <a:srcRect/>
          <a:stretch>
            <a:fillRect l="-16000" r="-16000"/>
          </a:stretch>
        </a:blipFill>
      </dgm:spPr>
    </dgm:pt>
    <dgm:pt modelId="{772DF848-F876-4E65-A2BD-C09A6BFFAE5F}" type="pres">
      <dgm:prSet presAssocID="{4258337F-007C-446F-9CA3-A9E83DF9C024}" presName="txShp" presStyleLbl="node1" presStyleIdx="1" presStyleCnt="3" custLinFactNeighborX="-783" custLinFactNeighborY="-11847">
        <dgm:presLayoutVars>
          <dgm:bulletEnabled val="1"/>
        </dgm:presLayoutVars>
      </dgm:prSet>
      <dgm:spPr/>
    </dgm:pt>
    <dgm:pt modelId="{B9AE875A-DB17-44D7-B057-F4A3546B1B64}" type="pres">
      <dgm:prSet presAssocID="{E008AB85-20B1-41BC-BB13-873DF96F9DFD}" presName="spacing" presStyleCnt="0"/>
      <dgm:spPr/>
    </dgm:pt>
    <dgm:pt modelId="{29F145AB-9903-4D57-AA3C-24188B02EFCB}" type="pres">
      <dgm:prSet presAssocID="{0FBCE746-975C-4F2C-A1DD-B86595BE076C}" presName="composite" presStyleCnt="0"/>
      <dgm:spPr/>
    </dgm:pt>
    <dgm:pt modelId="{4CB1AFCE-2253-4C2A-B958-1ABC178F491C}" type="pres">
      <dgm:prSet presAssocID="{0FBCE746-975C-4F2C-A1DD-B86595BE076C}" presName="imgShp" presStyleLbl="fgImgPlace1" presStyleIdx="2" presStyleCnt="3" custLinFactNeighborX="-6426" custLinFactNeighborY="-19277"/>
      <dgm:spPr>
        <a:blipFill>
          <a:blip xmlns:r="http://schemas.openxmlformats.org/officeDocument/2006/relationships" r:embed="rId3"/>
          <a:srcRect/>
          <a:stretch>
            <a:fillRect l="-25000" r="-25000"/>
          </a:stretch>
        </a:blipFill>
      </dgm:spPr>
    </dgm:pt>
    <dgm:pt modelId="{09203B30-FA18-44D7-86FB-20BD61E8BD7A}" type="pres">
      <dgm:prSet presAssocID="{0FBCE746-975C-4F2C-A1DD-B86595BE076C}" presName="txShp" presStyleLbl="node1" presStyleIdx="2" presStyleCnt="3" custLinFactNeighborX="-1685" custLinFactNeighborY="-19277">
        <dgm:presLayoutVars>
          <dgm:bulletEnabled val="1"/>
        </dgm:presLayoutVars>
      </dgm:prSet>
      <dgm:spPr/>
    </dgm:pt>
  </dgm:ptLst>
  <dgm:cxnLst>
    <dgm:cxn modelId="{4EECC818-7ED6-4133-8D64-F0309C8EEFAE}" type="presOf" srcId="{0FBCE746-975C-4F2C-A1DD-B86595BE076C}" destId="{09203B30-FA18-44D7-86FB-20BD61E8BD7A}" srcOrd="0" destOrd="0" presId="urn:microsoft.com/office/officeart/2005/8/layout/vList3#2"/>
    <dgm:cxn modelId="{7E73B72D-020B-4492-91E6-11BA03103ACA}" type="presOf" srcId="{87089907-15A3-4F88-AB36-16B9C5189F0C}" destId="{FDD833EF-6F8A-476A-A54B-6800A19C256C}" srcOrd="0" destOrd="0" presId="urn:microsoft.com/office/officeart/2005/8/layout/vList3#2"/>
    <dgm:cxn modelId="{70A0557B-5C40-497C-B33F-BC798C32CBF5}" srcId="{AEC618A7-A5BF-48C4-ABAD-49FB29DC1EF5}" destId="{4258337F-007C-446F-9CA3-A9E83DF9C024}" srcOrd="1" destOrd="0" parTransId="{7735610C-E366-4291-B937-C1A1296A0DAD}" sibTransId="{E008AB85-20B1-41BC-BB13-873DF96F9DFD}"/>
    <dgm:cxn modelId="{189D0882-EB81-4021-9E4C-642ABFD79091}" type="presOf" srcId="{AEC618A7-A5BF-48C4-ABAD-49FB29DC1EF5}" destId="{210CA00C-BBDD-47C0-B13C-91B202FE6590}" srcOrd="0" destOrd="0" presId="urn:microsoft.com/office/officeart/2005/8/layout/vList3#2"/>
    <dgm:cxn modelId="{C5A4168F-FBEE-4D4B-8928-1EDD70DE69C5}" srcId="{AEC618A7-A5BF-48C4-ABAD-49FB29DC1EF5}" destId="{87089907-15A3-4F88-AB36-16B9C5189F0C}" srcOrd="0" destOrd="0" parTransId="{136185CC-469D-4CC0-BFB6-63DA275D7664}" sibTransId="{41B5D14C-492F-4891-A9E0-B73F1BB1484F}"/>
    <dgm:cxn modelId="{9C09A68F-A066-404A-A6AE-72A651D38FAC}" type="presOf" srcId="{4258337F-007C-446F-9CA3-A9E83DF9C024}" destId="{772DF848-F876-4E65-A2BD-C09A6BFFAE5F}" srcOrd="0" destOrd="0" presId="urn:microsoft.com/office/officeart/2005/8/layout/vList3#2"/>
    <dgm:cxn modelId="{7A7DD3C3-906F-498A-953C-01D7EE8E9399}" srcId="{AEC618A7-A5BF-48C4-ABAD-49FB29DC1EF5}" destId="{0FBCE746-975C-4F2C-A1DD-B86595BE076C}" srcOrd="2" destOrd="0" parTransId="{67370F93-8B20-4E0A-8E4F-FA7DEA9985FE}" sibTransId="{C78A942B-0ACA-4AB3-A74E-44DA01A2F0F2}"/>
    <dgm:cxn modelId="{93B6C43E-8863-4535-A173-FF1925859FB0}" type="presParOf" srcId="{210CA00C-BBDD-47C0-B13C-91B202FE6590}" destId="{A3093074-9A5B-4BE6-B1D2-B39BA070B7EE}" srcOrd="0" destOrd="0" presId="urn:microsoft.com/office/officeart/2005/8/layout/vList3#2"/>
    <dgm:cxn modelId="{A2407CD2-374B-42A6-926D-82A4E6FE3B56}" type="presParOf" srcId="{A3093074-9A5B-4BE6-B1D2-B39BA070B7EE}" destId="{D079DF44-C7F4-4106-8E37-2EFBE5D7A03F}" srcOrd="0" destOrd="0" presId="urn:microsoft.com/office/officeart/2005/8/layout/vList3#2"/>
    <dgm:cxn modelId="{9CAED49B-CE8B-498A-8A90-F6538FDA9229}" type="presParOf" srcId="{A3093074-9A5B-4BE6-B1D2-B39BA070B7EE}" destId="{FDD833EF-6F8A-476A-A54B-6800A19C256C}" srcOrd="1" destOrd="0" presId="urn:microsoft.com/office/officeart/2005/8/layout/vList3#2"/>
    <dgm:cxn modelId="{87D6522E-5EAD-4511-ACE4-59B6DF263997}" type="presParOf" srcId="{210CA00C-BBDD-47C0-B13C-91B202FE6590}" destId="{96239AB5-9E4F-4730-B1C2-CA2E013DB837}" srcOrd="1" destOrd="0" presId="urn:microsoft.com/office/officeart/2005/8/layout/vList3#2"/>
    <dgm:cxn modelId="{7CF24B59-EDAC-429C-B04A-39B7F14363AF}" type="presParOf" srcId="{210CA00C-BBDD-47C0-B13C-91B202FE6590}" destId="{8D6649E2-A448-470A-94C1-8C096B34F2FD}" srcOrd="2" destOrd="0" presId="urn:microsoft.com/office/officeart/2005/8/layout/vList3#2"/>
    <dgm:cxn modelId="{5C7E33B5-7D17-403B-B713-6CF5B45B5F2E}" type="presParOf" srcId="{8D6649E2-A448-470A-94C1-8C096B34F2FD}" destId="{E45A1FE0-4459-477E-AE70-917AE5EF85BA}" srcOrd="0" destOrd="0" presId="urn:microsoft.com/office/officeart/2005/8/layout/vList3#2"/>
    <dgm:cxn modelId="{6AAF5CA7-EB30-4A99-8AFE-1B2B3D98E108}" type="presParOf" srcId="{8D6649E2-A448-470A-94C1-8C096B34F2FD}" destId="{772DF848-F876-4E65-A2BD-C09A6BFFAE5F}" srcOrd="1" destOrd="0" presId="urn:microsoft.com/office/officeart/2005/8/layout/vList3#2"/>
    <dgm:cxn modelId="{43E98304-EE1B-4AB9-BF3F-F7FE322A9A04}" type="presParOf" srcId="{210CA00C-BBDD-47C0-B13C-91B202FE6590}" destId="{B9AE875A-DB17-44D7-B057-F4A3546B1B64}" srcOrd="3" destOrd="0" presId="urn:microsoft.com/office/officeart/2005/8/layout/vList3#2"/>
    <dgm:cxn modelId="{3A497309-02F1-4619-97E3-6C2060DAD802}" type="presParOf" srcId="{210CA00C-BBDD-47C0-B13C-91B202FE6590}" destId="{29F145AB-9903-4D57-AA3C-24188B02EFCB}" srcOrd="4" destOrd="0" presId="urn:microsoft.com/office/officeart/2005/8/layout/vList3#2"/>
    <dgm:cxn modelId="{052E4017-1F67-4517-9936-A3D3E022C9C9}" type="presParOf" srcId="{29F145AB-9903-4D57-AA3C-24188B02EFCB}" destId="{4CB1AFCE-2253-4C2A-B958-1ABC178F491C}" srcOrd="0" destOrd="0" presId="urn:microsoft.com/office/officeart/2005/8/layout/vList3#2"/>
    <dgm:cxn modelId="{86174A91-B68D-4DD1-9409-917A7A077101}" type="presParOf" srcId="{29F145AB-9903-4D57-AA3C-24188B02EFCB}" destId="{09203B30-FA18-44D7-86FB-20BD61E8BD7A}"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6E502-071F-476F-A6E4-F1C132EF65F0}">
      <dsp:nvSpPr>
        <dsp:cNvPr id="0" name=""/>
        <dsp:cNvSpPr/>
      </dsp:nvSpPr>
      <dsp:spPr>
        <a:xfrm>
          <a:off x="0" y="0"/>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D3E4A-0354-4CD6-9288-DD234B54F1BB}">
      <dsp:nvSpPr>
        <dsp:cNvPr id="0" name=""/>
        <dsp:cNvSpPr/>
      </dsp:nvSpPr>
      <dsp:spPr>
        <a:xfrm>
          <a:off x="0" y="0"/>
          <a:ext cx="8229600" cy="2310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r" defTabSz="1689100">
            <a:lnSpc>
              <a:spcPct val="90000"/>
            </a:lnSpc>
            <a:spcBef>
              <a:spcPct val="0"/>
            </a:spcBef>
            <a:spcAft>
              <a:spcPct val="35000"/>
            </a:spcAft>
            <a:buNone/>
          </a:pPr>
          <a:r>
            <a:rPr lang="en-US" sz="3800" kern="1200" dirty="0"/>
            <a:t>Surveillance for Coronavirus Disease – 2019</a:t>
          </a:r>
          <a:br>
            <a:rPr lang="en-US" sz="3800" kern="1200" dirty="0"/>
          </a:br>
          <a:r>
            <a:rPr lang="en-US" sz="3800" kern="1200" dirty="0"/>
            <a:t> (COVID-19)</a:t>
          </a:r>
        </a:p>
      </dsp:txBody>
      <dsp:txXfrm>
        <a:off x="0" y="0"/>
        <a:ext cx="8229600" cy="2310605"/>
      </dsp:txXfrm>
    </dsp:sp>
    <dsp:sp modelId="{BD67A202-1677-41CA-A3F2-149DD2D7D170}">
      <dsp:nvSpPr>
        <dsp:cNvPr id="0" name=""/>
        <dsp:cNvSpPr/>
      </dsp:nvSpPr>
      <dsp:spPr>
        <a:xfrm>
          <a:off x="0" y="2310605"/>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3049D-F080-442B-AC03-0FF0BBE8F658}">
      <dsp:nvSpPr>
        <dsp:cNvPr id="0" name=""/>
        <dsp:cNvSpPr/>
      </dsp:nvSpPr>
      <dsp:spPr>
        <a:xfrm>
          <a:off x="0" y="2310605"/>
          <a:ext cx="8229600" cy="2310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r" defTabSz="1689100">
            <a:lnSpc>
              <a:spcPct val="90000"/>
            </a:lnSpc>
            <a:spcBef>
              <a:spcPct val="0"/>
            </a:spcBef>
            <a:spcAft>
              <a:spcPct val="35000"/>
            </a:spcAft>
            <a:buNone/>
          </a:pPr>
          <a:r>
            <a:rPr lang="en-US" sz="3800" kern="1200" dirty="0"/>
            <a:t>Orientation of the National </a:t>
          </a:r>
        </a:p>
        <a:p>
          <a:pPr marL="0" lvl="0" indent="0" algn="r" defTabSz="1689100">
            <a:lnSpc>
              <a:spcPct val="90000"/>
            </a:lnSpc>
            <a:spcBef>
              <a:spcPct val="0"/>
            </a:spcBef>
            <a:spcAft>
              <a:spcPct val="35000"/>
            </a:spcAft>
            <a:buNone/>
          </a:pPr>
          <a:r>
            <a:rPr lang="en-US" sz="3800" kern="1200" dirty="0"/>
            <a:t>Rapid Response Team </a:t>
          </a:r>
        </a:p>
        <a:p>
          <a:pPr marL="0" lvl="0" indent="0" algn="r" defTabSz="1689100">
            <a:lnSpc>
              <a:spcPct val="90000"/>
            </a:lnSpc>
            <a:spcBef>
              <a:spcPct val="0"/>
            </a:spcBef>
            <a:spcAft>
              <a:spcPct val="35000"/>
            </a:spcAft>
            <a:buNone/>
          </a:pPr>
          <a:r>
            <a:rPr lang="en-US" sz="3800" b="0" kern="1200" baseline="0" dirty="0"/>
            <a:t>03 March 2020</a:t>
          </a:r>
          <a:endParaRPr lang="en-US" sz="3800" kern="1200" dirty="0"/>
        </a:p>
      </dsp:txBody>
      <dsp:txXfrm>
        <a:off x="0" y="2310605"/>
        <a:ext cx="8229600" cy="23106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FB7EB-823A-4E8F-BB38-6918488B96F9}">
      <dsp:nvSpPr>
        <dsp:cNvPr id="0" name=""/>
        <dsp:cNvSpPr/>
      </dsp:nvSpPr>
      <dsp:spPr>
        <a:xfrm>
          <a:off x="0" y="2764"/>
          <a:ext cx="4220470" cy="61694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C81708-7278-4C2F-A0BB-BCD8BCC31AF4}">
      <dsp:nvSpPr>
        <dsp:cNvPr id="0" name=""/>
        <dsp:cNvSpPr/>
      </dsp:nvSpPr>
      <dsp:spPr>
        <a:xfrm>
          <a:off x="186626" y="141577"/>
          <a:ext cx="339653" cy="339321"/>
        </a:xfrm>
        <a:prstGeom prst="rect">
          <a:avLst/>
        </a:prstGeom>
        <a:blipFill>
          <a:blip xmlns:r="http://schemas.openxmlformats.org/officeDocument/2006/relationships" r:embed="rId1" cstate="prin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A4861C-0F10-483B-89AE-9FF1C272BEBC}">
      <dsp:nvSpPr>
        <dsp:cNvPr id="0" name=""/>
        <dsp:cNvSpPr/>
      </dsp:nvSpPr>
      <dsp:spPr>
        <a:xfrm>
          <a:off x="712907" y="2764"/>
          <a:ext cx="3058717" cy="829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738" tIns="87738" rIns="87738" bIns="87738" numCol="1" spcCol="1270" anchor="ctr" anchorCtr="0">
          <a:noAutofit/>
        </a:bodyPr>
        <a:lstStyle/>
        <a:p>
          <a:pPr marL="0" lvl="0" indent="0" algn="l" defTabSz="1066800">
            <a:lnSpc>
              <a:spcPct val="100000"/>
            </a:lnSpc>
            <a:spcBef>
              <a:spcPct val="0"/>
            </a:spcBef>
            <a:spcAft>
              <a:spcPct val="35000"/>
            </a:spcAft>
            <a:buNone/>
          </a:pPr>
          <a:r>
            <a:rPr lang="en-GB" sz="2400" kern="1200" dirty="0"/>
            <a:t>Cover mouth and nose when coughing and sneezing </a:t>
          </a:r>
          <a:endParaRPr lang="en-US" sz="2400" kern="1200" dirty="0"/>
        </a:p>
      </dsp:txBody>
      <dsp:txXfrm>
        <a:off x="712907" y="2764"/>
        <a:ext cx="3058717" cy="829024"/>
      </dsp:txXfrm>
    </dsp:sp>
    <dsp:sp modelId="{F0A8D738-7D63-42EF-88C0-40EA815DAFAF}">
      <dsp:nvSpPr>
        <dsp:cNvPr id="0" name=""/>
        <dsp:cNvSpPr/>
      </dsp:nvSpPr>
      <dsp:spPr>
        <a:xfrm>
          <a:off x="0" y="950221"/>
          <a:ext cx="4220470" cy="61694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5BA2CD-1B14-4B0D-93F0-B68B5DA89B10}">
      <dsp:nvSpPr>
        <dsp:cNvPr id="0" name=""/>
        <dsp:cNvSpPr/>
      </dsp:nvSpPr>
      <dsp:spPr>
        <a:xfrm>
          <a:off x="415251" y="1106489"/>
          <a:ext cx="339653" cy="339321"/>
        </a:xfrm>
        <a:prstGeom prst="rect">
          <a:avLst/>
        </a:prstGeom>
        <a:blipFill rotWithShape="1">
          <a:blip xmlns:r="http://schemas.openxmlformats.org/officeDocument/2006/relationships" r:embed="rId2" cstate="print"/>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533397-C659-4F62-87E7-F5041814EB21}">
      <dsp:nvSpPr>
        <dsp:cNvPr id="0" name=""/>
        <dsp:cNvSpPr/>
      </dsp:nvSpPr>
      <dsp:spPr>
        <a:xfrm>
          <a:off x="712907" y="950221"/>
          <a:ext cx="3058717" cy="829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738" tIns="87738" rIns="87738" bIns="87738" numCol="1" spcCol="1270" anchor="ctr" anchorCtr="0">
          <a:noAutofit/>
        </a:bodyPr>
        <a:lstStyle/>
        <a:p>
          <a:pPr marL="0" lvl="0" indent="0" algn="l" defTabSz="1066800">
            <a:lnSpc>
              <a:spcPct val="100000"/>
            </a:lnSpc>
            <a:spcBef>
              <a:spcPct val="0"/>
            </a:spcBef>
            <a:spcAft>
              <a:spcPct val="35000"/>
            </a:spcAft>
            <a:buNone/>
          </a:pPr>
          <a:r>
            <a:rPr lang="en-GB" sz="2400" kern="1200" dirty="0"/>
            <a:t>Maintain social distance (1.5metres) from others </a:t>
          </a:r>
          <a:endParaRPr lang="en-US" sz="2400" kern="1200" dirty="0"/>
        </a:p>
      </dsp:txBody>
      <dsp:txXfrm>
        <a:off x="712907" y="950221"/>
        <a:ext cx="3058717" cy="829024"/>
      </dsp:txXfrm>
    </dsp:sp>
    <dsp:sp modelId="{08BAFEF1-B740-436C-97E0-9E1D2A62B103}">
      <dsp:nvSpPr>
        <dsp:cNvPr id="0" name=""/>
        <dsp:cNvSpPr/>
      </dsp:nvSpPr>
      <dsp:spPr>
        <a:xfrm>
          <a:off x="0" y="1897678"/>
          <a:ext cx="4220470" cy="61694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A2F8FF-4AE8-4A9B-9F0A-61AC542CB8D4}">
      <dsp:nvSpPr>
        <dsp:cNvPr id="0" name=""/>
        <dsp:cNvSpPr/>
      </dsp:nvSpPr>
      <dsp:spPr>
        <a:xfrm>
          <a:off x="186626" y="2036491"/>
          <a:ext cx="339653" cy="339321"/>
        </a:xfrm>
        <a:prstGeom prst="rect">
          <a:avLst/>
        </a:prstGeom>
        <a:blipFill>
          <a:blip xmlns:r="http://schemas.openxmlformats.org/officeDocument/2006/relationships" r:embed="rId3" cstate="prin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B1ACFD-A213-4918-A06F-89BE9BEA85AD}">
      <dsp:nvSpPr>
        <dsp:cNvPr id="0" name=""/>
        <dsp:cNvSpPr/>
      </dsp:nvSpPr>
      <dsp:spPr>
        <a:xfrm>
          <a:off x="712907" y="1897678"/>
          <a:ext cx="3058717" cy="829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738" tIns="87738" rIns="87738" bIns="87738" numCol="1" spcCol="1270" anchor="ctr" anchorCtr="0">
          <a:noAutofit/>
        </a:bodyPr>
        <a:lstStyle/>
        <a:p>
          <a:pPr marL="0" lvl="0" indent="0" algn="l" defTabSz="889000">
            <a:lnSpc>
              <a:spcPct val="100000"/>
            </a:lnSpc>
            <a:spcBef>
              <a:spcPct val="0"/>
            </a:spcBef>
            <a:spcAft>
              <a:spcPct val="35000"/>
            </a:spcAft>
            <a:buNone/>
          </a:pPr>
          <a:r>
            <a:rPr lang="en-GB" sz="2000" kern="1200" dirty="0"/>
            <a:t>Cover mouth and nose with tissue and dispose of the used tissues in the nearest waste bin </a:t>
          </a:r>
          <a:endParaRPr lang="en-US" sz="2000" kern="1200" dirty="0"/>
        </a:p>
      </dsp:txBody>
      <dsp:txXfrm>
        <a:off x="712907" y="1897678"/>
        <a:ext cx="3058717" cy="829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D5015-8D7B-4FCE-BC73-610F2D260FC6}">
      <dsp:nvSpPr>
        <dsp:cNvPr id="0" name=""/>
        <dsp:cNvSpPr/>
      </dsp:nvSpPr>
      <dsp:spPr>
        <a:xfrm>
          <a:off x="0" y="1878"/>
          <a:ext cx="8229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EA216D-570F-433E-AB5B-2BF21F7AAF33}">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20F5D0-2A0F-4D43-A639-2F3B8FF27873}">
      <dsp:nvSpPr>
        <dsp:cNvPr id="0" name=""/>
        <dsp:cNvSpPr/>
      </dsp:nvSpPr>
      <dsp:spPr>
        <a:xfrm>
          <a:off x="1099610" y="1878"/>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100000"/>
            </a:lnSpc>
            <a:spcBef>
              <a:spcPct val="0"/>
            </a:spcBef>
            <a:spcAft>
              <a:spcPct val="35000"/>
            </a:spcAft>
            <a:buNone/>
          </a:pPr>
          <a:r>
            <a:rPr lang="en-US" sz="2200" kern="1200"/>
            <a:t>By the end of this presentation, participants will be able to describe:</a:t>
          </a:r>
        </a:p>
      </dsp:txBody>
      <dsp:txXfrm>
        <a:off x="1099610" y="1878"/>
        <a:ext cx="7129989" cy="952043"/>
      </dsp:txXfrm>
    </dsp:sp>
    <dsp:sp modelId="{0DA60E93-AB10-4405-A097-4EF8751DD846}">
      <dsp:nvSpPr>
        <dsp:cNvPr id="0" name=""/>
        <dsp:cNvSpPr/>
      </dsp:nvSpPr>
      <dsp:spPr>
        <a:xfrm>
          <a:off x="0" y="1191932"/>
          <a:ext cx="8229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641240-C691-43CA-B4FF-F4228B94627E}">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B0F6FD-9264-46DE-B46F-AA1C1D1648C9}">
      <dsp:nvSpPr>
        <dsp:cNvPr id="0" name=""/>
        <dsp:cNvSpPr/>
      </dsp:nvSpPr>
      <dsp:spPr>
        <a:xfrm>
          <a:off x="1099610" y="1191932"/>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100000"/>
            </a:lnSpc>
            <a:spcBef>
              <a:spcPct val="0"/>
            </a:spcBef>
            <a:spcAft>
              <a:spcPct val="35000"/>
            </a:spcAft>
            <a:buNone/>
          </a:pPr>
          <a:r>
            <a:rPr lang="en-US" sz="2200" kern="1200"/>
            <a:t>Enhanced surveillance</a:t>
          </a:r>
        </a:p>
      </dsp:txBody>
      <dsp:txXfrm>
        <a:off x="1099610" y="1191932"/>
        <a:ext cx="7129989" cy="952043"/>
      </dsp:txXfrm>
    </dsp:sp>
    <dsp:sp modelId="{6360B161-3EDC-49E1-AFAC-0AE853C6FB79}">
      <dsp:nvSpPr>
        <dsp:cNvPr id="0" name=""/>
        <dsp:cNvSpPr/>
      </dsp:nvSpPr>
      <dsp:spPr>
        <a:xfrm>
          <a:off x="0" y="2381986"/>
          <a:ext cx="8229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46993D-1336-4832-96B8-74413CC88954}">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2D8B2E-6799-478B-BBC9-8CCBDC4B561C}">
      <dsp:nvSpPr>
        <dsp:cNvPr id="0" name=""/>
        <dsp:cNvSpPr/>
      </dsp:nvSpPr>
      <dsp:spPr>
        <a:xfrm>
          <a:off x="1099610" y="2381986"/>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100000"/>
            </a:lnSpc>
            <a:spcBef>
              <a:spcPct val="0"/>
            </a:spcBef>
            <a:spcAft>
              <a:spcPct val="35000"/>
            </a:spcAft>
            <a:buNone/>
          </a:pPr>
          <a:r>
            <a:rPr lang="en-US" sz="2200" kern="1200"/>
            <a:t>How to conduct outbreak investigations in different settings</a:t>
          </a:r>
        </a:p>
      </dsp:txBody>
      <dsp:txXfrm>
        <a:off x="1099610" y="2381986"/>
        <a:ext cx="7129989" cy="952043"/>
      </dsp:txXfrm>
    </dsp:sp>
    <dsp:sp modelId="{FD01D414-BE10-4DEF-8FC2-F427E06607F4}">
      <dsp:nvSpPr>
        <dsp:cNvPr id="0" name=""/>
        <dsp:cNvSpPr/>
      </dsp:nvSpPr>
      <dsp:spPr>
        <a:xfrm>
          <a:off x="0" y="3572041"/>
          <a:ext cx="8229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5F92CF-E76D-4F08-AA44-C6CA01DAE1FE}">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5C5653-8DB5-4B4A-9876-6A13865E53FA}">
      <dsp:nvSpPr>
        <dsp:cNvPr id="0" name=""/>
        <dsp:cNvSpPr/>
      </dsp:nvSpPr>
      <dsp:spPr>
        <a:xfrm>
          <a:off x="1099610" y="3572041"/>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100000"/>
            </a:lnSpc>
            <a:spcBef>
              <a:spcPct val="0"/>
            </a:spcBef>
            <a:spcAft>
              <a:spcPct val="35000"/>
            </a:spcAft>
            <a:buNone/>
          </a:pPr>
          <a:r>
            <a:rPr lang="en-US" sz="2200" kern="1200"/>
            <a:t>How to conduct contact tracing</a:t>
          </a:r>
        </a:p>
      </dsp:txBody>
      <dsp:txXfrm>
        <a:off x="1099610" y="3572041"/>
        <a:ext cx="7129989" cy="9520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AEB3C-0317-4782-8829-83DCAF99622F}">
      <dsp:nvSpPr>
        <dsp:cNvPr id="0" name=""/>
        <dsp:cNvSpPr/>
      </dsp:nvSpPr>
      <dsp:spPr>
        <a:xfrm>
          <a:off x="0" y="46848"/>
          <a:ext cx="4038600" cy="9417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4A7455-15A6-4CA1-A844-1B058D3C66CB}">
      <dsp:nvSpPr>
        <dsp:cNvPr id="0" name=""/>
        <dsp:cNvSpPr/>
      </dsp:nvSpPr>
      <dsp:spPr>
        <a:xfrm>
          <a:off x="193074" y="342205"/>
          <a:ext cx="351388" cy="3510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AFBCDC-26DF-4AE3-86A9-2FF926B89327}">
      <dsp:nvSpPr>
        <dsp:cNvPr id="0" name=""/>
        <dsp:cNvSpPr/>
      </dsp:nvSpPr>
      <dsp:spPr>
        <a:xfrm>
          <a:off x="737538" y="198595"/>
          <a:ext cx="3267741" cy="698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82" tIns="73882" rIns="73882" bIns="73882" numCol="1" spcCol="1270" anchor="ctr" anchorCtr="0">
          <a:noAutofit/>
        </a:bodyPr>
        <a:lstStyle/>
        <a:p>
          <a:pPr marL="0" lvl="0" indent="0" algn="l" defTabSz="622300">
            <a:lnSpc>
              <a:spcPct val="90000"/>
            </a:lnSpc>
            <a:spcBef>
              <a:spcPct val="0"/>
            </a:spcBef>
            <a:spcAft>
              <a:spcPct val="35000"/>
            </a:spcAft>
            <a:buNone/>
          </a:pPr>
          <a:r>
            <a:rPr lang="en-US" sz="1400" kern="1200" dirty="0"/>
            <a:t>In December 2019,  a novel coronavirus (COVID-19) started an outbreak of pneumonia in Wuhan, China</a:t>
          </a:r>
        </a:p>
      </dsp:txBody>
      <dsp:txXfrm>
        <a:off x="737538" y="198595"/>
        <a:ext cx="3267741" cy="698101"/>
      </dsp:txXfrm>
    </dsp:sp>
    <dsp:sp modelId="{A452628B-645A-4CDA-9B97-C17A5D6B715D}">
      <dsp:nvSpPr>
        <dsp:cNvPr id="0" name=""/>
        <dsp:cNvSpPr/>
      </dsp:nvSpPr>
      <dsp:spPr>
        <a:xfrm>
          <a:off x="0" y="1163132"/>
          <a:ext cx="4038600" cy="6382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AF80BF-4F3A-4754-8F54-D5638444BB15}">
      <dsp:nvSpPr>
        <dsp:cNvPr id="0" name=""/>
        <dsp:cNvSpPr/>
      </dsp:nvSpPr>
      <dsp:spPr>
        <a:xfrm>
          <a:off x="193074" y="1306741"/>
          <a:ext cx="351388" cy="3510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76464D-166E-4829-A17C-11311FFF7E2D}">
      <dsp:nvSpPr>
        <dsp:cNvPr id="0" name=""/>
        <dsp:cNvSpPr/>
      </dsp:nvSpPr>
      <dsp:spPr>
        <a:xfrm>
          <a:off x="737538" y="1163132"/>
          <a:ext cx="3267741" cy="698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82" tIns="73882" rIns="73882" bIns="73882" numCol="1" spcCol="1270" anchor="ctr" anchorCtr="0">
          <a:noAutofit/>
        </a:bodyPr>
        <a:lstStyle/>
        <a:p>
          <a:pPr marL="0" lvl="0" indent="0" algn="l" defTabSz="622300">
            <a:lnSpc>
              <a:spcPct val="90000"/>
            </a:lnSpc>
            <a:spcBef>
              <a:spcPct val="0"/>
            </a:spcBef>
            <a:spcAft>
              <a:spcPct val="35000"/>
            </a:spcAft>
            <a:buNone/>
          </a:pPr>
          <a:r>
            <a:rPr lang="en-US" sz="1400" kern="1200"/>
            <a:t>COVID-19 is related to SARS-CoV and MERS-CoV. </a:t>
          </a:r>
        </a:p>
      </dsp:txBody>
      <dsp:txXfrm>
        <a:off x="737538" y="1163132"/>
        <a:ext cx="3267741" cy="698101"/>
      </dsp:txXfrm>
    </dsp:sp>
    <dsp:sp modelId="{C49355C9-11A7-4FE4-8FB7-D64C181DB400}">
      <dsp:nvSpPr>
        <dsp:cNvPr id="0" name=""/>
        <dsp:cNvSpPr/>
      </dsp:nvSpPr>
      <dsp:spPr>
        <a:xfrm>
          <a:off x="0" y="2035759"/>
          <a:ext cx="4038600" cy="6382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A51E6-125B-45DB-BC64-4554A8DCD771}">
      <dsp:nvSpPr>
        <dsp:cNvPr id="0" name=""/>
        <dsp:cNvSpPr/>
      </dsp:nvSpPr>
      <dsp:spPr>
        <a:xfrm>
          <a:off x="193074" y="2179368"/>
          <a:ext cx="351388" cy="3510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D29D33-2EFB-40CE-AD47-18B6FDE9EC6F}">
      <dsp:nvSpPr>
        <dsp:cNvPr id="0" name=""/>
        <dsp:cNvSpPr/>
      </dsp:nvSpPr>
      <dsp:spPr>
        <a:xfrm>
          <a:off x="737538" y="2035759"/>
          <a:ext cx="3267741" cy="698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82" tIns="73882" rIns="73882" bIns="73882" numCol="1" spcCol="1270" anchor="ctr" anchorCtr="0">
          <a:noAutofit/>
        </a:bodyPr>
        <a:lstStyle/>
        <a:p>
          <a:pPr marL="0" lvl="0" indent="0" algn="l" defTabSz="622300">
            <a:lnSpc>
              <a:spcPct val="90000"/>
            </a:lnSpc>
            <a:spcBef>
              <a:spcPct val="0"/>
            </a:spcBef>
            <a:spcAft>
              <a:spcPct val="35000"/>
            </a:spcAft>
            <a:buNone/>
          </a:pPr>
          <a:r>
            <a:rPr lang="en-US" sz="1400" kern="1200"/>
            <a:t>Initial origin was probably zoonotic but human-human transmission is highly likely.</a:t>
          </a:r>
        </a:p>
      </dsp:txBody>
      <dsp:txXfrm>
        <a:off x="737538" y="2035759"/>
        <a:ext cx="3267741" cy="698101"/>
      </dsp:txXfrm>
    </dsp:sp>
    <dsp:sp modelId="{2300A50A-06AB-498F-9104-1CB3F9D35CD6}">
      <dsp:nvSpPr>
        <dsp:cNvPr id="0" name=""/>
        <dsp:cNvSpPr/>
      </dsp:nvSpPr>
      <dsp:spPr>
        <a:xfrm>
          <a:off x="0" y="2908386"/>
          <a:ext cx="4038600" cy="6382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302788-62C2-4167-92FF-D4107B2B8898}">
      <dsp:nvSpPr>
        <dsp:cNvPr id="0" name=""/>
        <dsp:cNvSpPr/>
      </dsp:nvSpPr>
      <dsp:spPr>
        <a:xfrm>
          <a:off x="193074" y="3051995"/>
          <a:ext cx="351388" cy="3510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A2EB22-BB20-4207-AE0A-35BCEF215EB9}">
      <dsp:nvSpPr>
        <dsp:cNvPr id="0" name=""/>
        <dsp:cNvSpPr/>
      </dsp:nvSpPr>
      <dsp:spPr>
        <a:xfrm>
          <a:off x="737538" y="2908386"/>
          <a:ext cx="3267741" cy="698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82" tIns="73882" rIns="73882" bIns="73882" numCol="1" spcCol="1270" anchor="ctr" anchorCtr="0">
          <a:noAutofit/>
        </a:bodyPr>
        <a:lstStyle/>
        <a:p>
          <a:pPr marL="0" lvl="0" indent="0" algn="l" defTabSz="622300">
            <a:lnSpc>
              <a:spcPct val="90000"/>
            </a:lnSpc>
            <a:spcBef>
              <a:spcPct val="0"/>
            </a:spcBef>
            <a:spcAft>
              <a:spcPct val="35000"/>
            </a:spcAft>
            <a:buNone/>
          </a:pPr>
          <a:r>
            <a:rPr lang="en-US" sz="1400" kern="1200"/>
            <a:t>Number of cases is increasing rapidly, most patients have mild illness, presenting with fever, cough, fatigue &amp; myalgia.</a:t>
          </a:r>
        </a:p>
      </dsp:txBody>
      <dsp:txXfrm>
        <a:off x="737538" y="2908386"/>
        <a:ext cx="3267741" cy="698101"/>
      </dsp:txXfrm>
    </dsp:sp>
    <dsp:sp modelId="{D80B2DC3-17F8-4492-B9C6-6F6AED459B74}">
      <dsp:nvSpPr>
        <dsp:cNvPr id="0" name=""/>
        <dsp:cNvSpPr/>
      </dsp:nvSpPr>
      <dsp:spPr>
        <a:xfrm>
          <a:off x="0" y="3781013"/>
          <a:ext cx="4038600" cy="6382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7CC4B-3C9B-457B-B3C7-C46D769B046A}">
      <dsp:nvSpPr>
        <dsp:cNvPr id="0" name=""/>
        <dsp:cNvSpPr/>
      </dsp:nvSpPr>
      <dsp:spPr>
        <a:xfrm>
          <a:off x="193074" y="3924622"/>
          <a:ext cx="351388" cy="3510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C269F3-02C0-4523-A821-70DB42CCC32C}">
      <dsp:nvSpPr>
        <dsp:cNvPr id="0" name=""/>
        <dsp:cNvSpPr/>
      </dsp:nvSpPr>
      <dsp:spPr>
        <a:xfrm>
          <a:off x="737538" y="3781013"/>
          <a:ext cx="3267741" cy="698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82" tIns="73882" rIns="73882" bIns="73882" numCol="1" spcCol="1270" anchor="ctr" anchorCtr="0">
          <a:noAutofit/>
        </a:bodyPr>
        <a:lstStyle/>
        <a:p>
          <a:pPr marL="0" lvl="0" indent="0" algn="l" defTabSz="622300">
            <a:lnSpc>
              <a:spcPct val="90000"/>
            </a:lnSpc>
            <a:spcBef>
              <a:spcPct val="0"/>
            </a:spcBef>
            <a:spcAft>
              <a:spcPct val="35000"/>
            </a:spcAft>
            <a:buNone/>
          </a:pPr>
          <a:r>
            <a:rPr lang="en-US" sz="1400" kern="1200"/>
            <a:t>Management involves early recognition, strict IPC and supportive care, oxygen for severe cases.</a:t>
          </a:r>
        </a:p>
      </dsp:txBody>
      <dsp:txXfrm>
        <a:off x="737538" y="3781013"/>
        <a:ext cx="3267741" cy="698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AEB3C-0317-4782-8829-83DCAF99622F}">
      <dsp:nvSpPr>
        <dsp:cNvPr id="0" name=""/>
        <dsp:cNvSpPr/>
      </dsp:nvSpPr>
      <dsp:spPr>
        <a:xfrm>
          <a:off x="0" y="1560"/>
          <a:ext cx="4038600" cy="16786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4A7455-15A6-4CA1-A844-1B058D3C66CB}">
      <dsp:nvSpPr>
        <dsp:cNvPr id="0" name=""/>
        <dsp:cNvSpPr/>
      </dsp:nvSpPr>
      <dsp:spPr>
        <a:xfrm>
          <a:off x="505327" y="3701890"/>
          <a:ext cx="625723" cy="6257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AFBCDC-26DF-4AE3-86A9-2FF926B89327}">
      <dsp:nvSpPr>
        <dsp:cNvPr id="0" name=""/>
        <dsp:cNvSpPr/>
      </dsp:nvSpPr>
      <dsp:spPr>
        <a:xfrm>
          <a:off x="1314018" y="272043"/>
          <a:ext cx="2724581" cy="113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04" tIns="120404" rIns="120404" bIns="120404" numCol="1" spcCol="1270" anchor="ctr" anchorCtr="0">
          <a:noAutofit/>
        </a:bodyPr>
        <a:lstStyle/>
        <a:p>
          <a:pPr marL="0" lvl="0" indent="0" algn="l" defTabSz="755650">
            <a:lnSpc>
              <a:spcPct val="100000"/>
            </a:lnSpc>
            <a:spcBef>
              <a:spcPct val="0"/>
            </a:spcBef>
            <a:spcAft>
              <a:spcPct val="35000"/>
            </a:spcAft>
            <a:buNone/>
          </a:pPr>
          <a:r>
            <a:rPr lang="en-US" sz="1700" kern="1200" dirty="0"/>
            <a:t>Large, enveloped, positive-strand RNA viruses </a:t>
          </a:r>
        </a:p>
      </dsp:txBody>
      <dsp:txXfrm>
        <a:off x="1314018" y="272043"/>
        <a:ext cx="2724581" cy="1137678"/>
      </dsp:txXfrm>
    </dsp:sp>
    <dsp:sp modelId="{A452628B-645A-4CDA-9B97-C17A5D6B715D}">
      <dsp:nvSpPr>
        <dsp:cNvPr id="0" name=""/>
        <dsp:cNvSpPr/>
      </dsp:nvSpPr>
      <dsp:spPr>
        <a:xfrm>
          <a:off x="0" y="2065560"/>
          <a:ext cx="4038600" cy="11376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AF80BF-4F3A-4754-8F54-D5638444BB15}">
      <dsp:nvSpPr>
        <dsp:cNvPr id="0" name=""/>
        <dsp:cNvSpPr/>
      </dsp:nvSpPr>
      <dsp:spPr>
        <a:xfrm>
          <a:off x="344147" y="2220602"/>
          <a:ext cx="625723" cy="6257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76464D-166E-4829-A17C-11311FFF7E2D}">
      <dsp:nvSpPr>
        <dsp:cNvPr id="0" name=""/>
        <dsp:cNvSpPr/>
      </dsp:nvSpPr>
      <dsp:spPr>
        <a:xfrm>
          <a:off x="1314018" y="1964625"/>
          <a:ext cx="2724581" cy="113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04" tIns="120404" rIns="120404" bIns="120404" numCol="1" spcCol="1270" anchor="ctr" anchorCtr="0">
          <a:noAutofit/>
        </a:bodyPr>
        <a:lstStyle/>
        <a:p>
          <a:pPr marL="0" lvl="0" indent="0" algn="l" defTabSz="755650">
            <a:lnSpc>
              <a:spcPct val="100000"/>
            </a:lnSpc>
            <a:spcBef>
              <a:spcPct val="0"/>
            </a:spcBef>
            <a:spcAft>
              <a:spcPct val="35000"/>
            </a:spcAft>
            <a:buNone/>
          </a:pPr>
          <a:r>
            <a:rPr lang="en-US" sz="1700" kern="1200" dirty="0"/>
            <a:t>4 human (H) </a:t>
          </a:r>
          <a:r>
            <a:rPr lang="en-US" sz="1700" kern="1200" dirty="0" err="1"/>
            <a:t>CoVs</a:t>
          </a:r>
          <a:r>
            <a:rPr lang="en-US" sz="1700" kern="1200" dirty="0"/>
            <a:t> cause 10-30% of URTIs in adults </a:t>
          </a:r>
        </a:p>
      </dsp:txBody>
      <dsp:txXfrm>
        <a:off x="1314018" y="1964625"/>
        <a:ext cx="2724581" cy="1137678"/>
      </dsp:txXfrm>
    </dsp:sp>
    <dsp:sp modelId="{C49355C9-11A7-4FE4-8FB7-D64C181DB400}">
      <dsp:nvSpPr>
        <dsp:cNvPr id="0" name=""/>
        <dsp:cNvSpPr/>
      </dsp:nvSpPr>
      <dsp:spPr>
        <a:xfrm>
          <a:off x="0" y="3386723"/>
          <a:ext cx="4038600" cy="11376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A51E6-125B-45DB-BC64-4554A8DCD771}">
      <dsp:nvSpPr>
        <dsp:cNvPr id="0" name=""/>
        <dsp:cNvSpPr/>
      </dsp:nvSpPr>
      <dsp:spPr>
        <a:xfrm>
          <a:off x="411775" y="600916"/>
          <a:ext cx="625723" cy="6257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D29D33-2EFB-40CE-AD47-18B6FDE9EC6F}">
      <dsp:nvSpPr>
        <dsp:cNvPr id="0" name=""/>
        <dsp:cNvSpPr/>
      </dsp:nvSpPr>
      <dsp:spPr>
        <a:xfrm>
          <a:off x="1314018" y="3386723"/>
          <a:ext cx="2724581" cy="113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04" tIns="120404" rIns="120404" bIns="120404" numCol="1" spcCol="1270" anchor="ctr" anchorCtr="0">
          <a:noAutofit/>
        </a:bodyPr>
        <a:lstStyle/>
        <a:p>
          <a:pPr marL="0" lvl="0" indent="0" algn="l" defTabSz="755650">
            <a:lnSpc>
              <a:spcPct val="100000"/>
            </a:lnSpc>
            <a:spcBef>
              <a:spcPct val="0"/>
            </a:spcBef>
            <a:spcAft>
              <a:spcPct val="35000"/>
            </a:spcAft>
            <a:buNone/>
          </a:pPr>
          <a:r>
            <a:rPr lang="en-US" sz="1700" kern="1200" dirty="0"/>
            <a:t>SARS-</a:t>
          </a:r>
          <a:r>
            <a:rPr lang="en-US" sz="1700" kern="1200" dirty="0" err="1"/>
            <a:t>CoV</a:t>
          </a:r>
          <a:r>
            <a:rPr lang="en-US" sz="1700" kern="1200" dirty="0"/>
            <a:t>, MERS-</a:t>
          </a:r>
          <a:r>
            <a:rPr lang="en-US" sz="1700" kern="1200" dirty="0" err="1"/>
            <a:t>CoV</a:t>
          </a:r>
          <a:r>
            <a:rPr lang="en-US" sz="1700" kern="1200" dirty="0"/>
            <a:t> &amp; COVID-19 can </a:t>
          </a:r>
          <a:r>
            <a:rPr lang="en-US" sz="1700" b="1" kern="1200" dirty="0"/>
            <a:t>cause</a:t>
          </a:r>
          <a:r>
            <a:rPr lang="en-US" sz="1700" kern="1200" dirty="0"/>
            <a:t> </a:t>
          </a:r>
          <a:r>
            <a:rPr lang="en-US" sz="1700" b="1" kern="1200" dirty="0"/>
            <a:t>severe human infections</a:t>
          </a:r>
          <a:endParaRPr lang="en-US" sz="1700" kern="1200" dirty="0"/>
        </a:p>
      </dsp:txBody>
      <dsp:txXfrm>
        <a:off x="1314018" y="3386723"/>
        <a:ext cx="2724581" cy="11376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23009-F7C3-408C-BD32-26B1086D7D1B}">
      <dsp:nvSpPr>
        <dsp:cNvPr id="0" name=""/>
        <dsp:cNvSpPr/>
      </dsp:nvSpPr>
      <dsp:spPr>
        <a:xfrm rot="5400000">
          <a:off x="3785742" y="-370490"/>
          <a:ext cx="3620770"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kern="1200"/>
            <a:t>Limited human-human transmission, predominantly nosocomial</a:t>
          </a:r>
        </a:p>
        <a:p>
          <a:pPr marL="285750" lvl="1" indent="-285750" algn="l" defTabSz="1466850">
            <a:lnSpc>
              <a:spcPct val="90000"/>
            </a:lnSpc>
            <a:spcBef>
              <a:spcPct val="0"/>
            </a:spcBef>
            <a:spcAft>
              <a:spcPct val="15000"/>
            </a:spcAft>
            <a:buChar char="•"/>
          </a:pPr>
          <a:r>
            <a:rPr lang="en-US" sz="3300" kern="1200"/>
            <a:t>Viral replication in the upper and lower respiratory tract.</a:t>
          </a:r>
        </a:p>
      </dsp:txBody>
      <dsp:txXfrm rot="-5400000">
        <a:off x="2962656" y="629347"/>
        <a:ext cx="5090193" cy="3267268"/>
      </dsp:txXfrm>
    </dsp:sp>
    <dsp:sp modelId="{904E10AD-966E-4AF3-B7C0-F3827448CBAE}">
      <dsp:nvSpPr>
        <dsp:cNvPr id="0" name=""/>
        <dsp:cNvSpPr/>
      </dsp:nvSpPr>
      <dsp:spPr>
        <a:xfrm>
          <a:off x="0" y="0"/>
          <a:ext cx="2962656" cy="452596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1" kern="1200"/>
            <a:t>Key feature of coronaviruses which cause SARI:</a:t>
          </a:r>
          <a:endParaRPr lang="en-US" sz="3300" kern="1200"/>
        </a:p>
      </dsp:txBody>
      <dsp:txXfrm>
        <a:off x="144625" y="144625"/>
        <a:ext cx="2673406" cy="42367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4A8AC-C924-4DC9-8BB2-CE4B1E57118D}">
      <dsp:nvSpPr>
        <dsp:cNvPr id="0" name=""/>
        <dsp:cNvSpPr/>
      </dsp:nvSpPr>
      <dsp:spPr>
        <a:xfrm>
          <a:off x="0" y="1878"/>
          <a:ext cx="8229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4B4C6-C5C9-4D60-90F4-AF8EE60EACEF}">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F499B9-B365-428B-84F9-996C30514538}">
      <dsp:nvSpPr>
        <dsp:cNvPr id="0" name=""/>
        <dsp:cNvSpPr/>
      </dsp:nvSpPr>
      <dsp:spPr>
        <a:xfrm>
          <a:off x="1099610" y="1878"/>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b="0" kern="1200"/>
            <a:t>Rapidly detect new cases</a:t>
          </a:r>
          <a:endParaRPr lang="en-US" sz="2200" kern="1200"/>
        </a:p>
      </dsp:txBody>
      <dsp:txXfrm>
        <a:off x="1099610" y="1878"/>
        <a:ext cx="7129989" cy="952043"/>
      </dsp:txXfrm>
    </dsp:sp>
    <dsp:sp modelId="{EEFFD79E-E3E4-4548-B554-F2000400B202}">
      <dsp:nvSpPr>
        <dsp:cNvPr id="0" name=""/>
        <dsp:cNvSpPr/>
      </dsp:nvSpPr>
      <dsp:spPr>
        <a:xfrm>
          <a:off x="0" y="1191932"/>
          <a:ext cx="8229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B1EA73-B3BD-4FCF-8F7B-FAD56723A8EC}">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3C43D8-A0ED-4C32-B074-E34FAB69D244}">
      <dsp:nvSpPr>
        <dsp:cNvPr id="0" name=""/>
        <dsp:cNvSpPr/>
      </dsp:nvSpPr>
      <dsp:spPr>
        <a:xfrm>
          <a:off x="1099610" y="1191932"/>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b="0" kern="1200"/>
            <a:t>Provide epidemiological information to conduct risk assessment</a:t>
          </a:r>
          <a:endParaRPr lang="en-US" sz="2200" kern="1200"/>
        </a:p>
      </dsp:txBody>
      <dsp:txXfrm>
        <a:off x="1099610" y="1191932"/>
        <a:ext cx="7129989" cy="952043"/>
      </dsp:txXfrm>
    </dsp:sp>
    <dsp:sp modelId="{1396F639-5D64-4CFB-9E29-7B1E2C8C174B}">
      <dsp:nvSpPr>
        <dsp:cNvPr id="0" name=""/>
        <dsp:cNvSpPr/>
      </dsp:nvSpPr>
      <dsp:spPr>
        <a:xfrm>
          <a:off x="0" y="2381986"/>
          <a:ext cx="8229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34B537-3EB7-4D1B-A362-C45FBF4F430F}">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EEAF35-9829-4C85-B99A-AAD152635F91}">
      <dsp:nvSpPr>
        <dsp:cNvPr id="0" name=""/>
        <dsp:cNvSpPr/>
      </dsp:nvSpPr>
      <dsp:spPr>
        <a:xfrm>
          <a:off x="1099610" y="2381986"/>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b="0" kern="1200"/>
            <a:t>Provide epidemiological information to guide response measures</a:t>
          </a:r>
          <a:endParaRPr lang="en-US" sz="2200" kern="1200"/>
        </a:p>
      </dsp:txBody>
      <dsp:txXfrm>
        <a:off x="1099610" y="2381986"/>
        <a:ext cx="7129989" cy="952043"/>
      </dsp:txXfrm>
    </dsp:sp>
    <dsp:sp modelId="{6266F182-E314-4C6A-8C73-C2D29926BE8C}">
      <dsp:nvSpPr>
        <dsp:cNvPr id="0" name=""/>
        <dsp:cNvSpPr/>
      </dsp:nvSpPr>
      <dsp:spPr>
        <a:xfrm>
          <a:off x="0" y="3572041"/>
          <a:ext cx="8229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AAC45-2E03-4221-B853-BB5D46714B4B}">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81A8CC-07FE-4832-8CD8-AF458EA00B6E}">
      <dsp:nvSpPr>
        <dsp:cNvPr id="0" name=""/>
        <dsp:cNvSpPr/>
      </dsp:nvSpPr>
      <dsp:spPr>
        <a:xfrm>
          <a:off x="1099610" y="3572041"/>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b="0" kern="1200"/>
            <a:t>Monitor trends of the disease where human to human and/or zoonotic transmission occurs</a:t>
          </a:r>
          <a:endParaRPr lang="en-US" sz="2200" kern="1200"/>
        </a:p>
      </dsp:txBody>
      <dsp:txXfrm>
        <a:off x="1099610" y="3572041"/>
        <a:ext cx="7129989" cy="9520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5F036-69AC-4DAA-ADAB-2EBFCB6FE52A}">
      <dsp:nvSpPr>
        <dsp:cNvPr id="0" name=""/>
        <dsp:cNvSpPr/>
      </dsp:nvSpPr>
      <dsp:spPr>
        <a:xfrm>
          <a:off x="25368" y="795493"/>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19C99-F36E-4579-9057-D4878007B581}">
      <dsp:nvSpPr>
        <dsp:cNvPr id="0" name=""/>
        <dsp:cNvSpPr/>
      </dsp:nvSpPr>
      <dsp:spPr>
        <a:xfrm>
          <a:off x="252752" y="1022877"/>
          <a:ext cx="628012" cy="6280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3CD9C8-C4B6-473B-A363-DA4C1AE76C92}">
      <dsp:nvSpPr>
        <dsp:cNvPr id="0" name=""/>
        <dsp:cNvSpPr/>
      </dsp:nvSpPr>
      <dsp:spPr>
        <a:xfrm>
          <a:off x="1340173" y="795493"/>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dirty="0"/>
            <a:t>Recommendations for laboratory testing </a:t>
          </a:r>
          <a:endParaRPr lang="en-US" sz="2000" kern="1200" dirty="0"/>
        </a:p>
      </dsp:txBody>
      <dsp:txXfrm>
        <a:off x="1340173" y="795493"/>
        <a:ext cx="2552269" cy="1082781"/>
      </dsp:txXfrm>
    </dsp:sp>
    <dsp:sp modelId="{3C937CCB-6ADD-4017-95B1-EFDD77A001AE}">
      <dsp:nvSpPr>
        <dsp:cNvPr id="0" name=""/>
        <dsp:cNvSpPr/>
      </dsp:nvSpPr>
      <dsp:spPr>
        <a:xfrm>
          <a:off x="4337156" y="795493"/>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2A9CED-E169-41B9-B01D-E6C512B24950}">
      <dsp:nvSpPr>
        <dsp:cNvPr id="0" name=""/>
        <dsp:cNvSpPr/>
      </dsp:nvSpPr>
      <dsp:spPr>
        <a:xfrm>
          <a:off x="4564540" y="1022877"/>
          <a:ext cx="628012" cy="6280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E79E97-EFC9-4DD7-8C86-F69C7E9C3EB1}">
      <dsp:nvSpPr>
        <dsp:cNvPr id="0" name=""/>
        <dsp:cNvSpPr/>
      </dsp:nvSpPr>
      <dsp:spPr>
        <a:xfrm>
          <a:off x="5651962" y="795493"/>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Any suspected case should be tested for COVID-19 infection using available molecular tests. However, depending on the intensity of the transmission, the number of cases and the laboratory capacity, only a subset of the suspect cases may be tested. </a:t>
          </a:r>
        </a:p>
      </dsp:txBody>
      <dsp:txXfrm>
        <a:off x="5651962" y="795493"/>
        <a:ext cx="2552269" cy="1082781"/>
      </dsp:txXfrm>
    </dsp:sp>
    <dsp:sp modelId="{B83B685E-439C-40B9-BBFD-7C013FC92A21}">
      <dsp:nvSpPr>
        <dsp:cNvPr id="0" name=""/>
        <dsp:cNvSpPr/>
      </dsp:nvSpPr>
      <dsp:spPr>
        <a:xfrm>
          <a:off x="25368" y="2647688"/>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EB2788-0982-4EEF-993B-B4D17E906FE5}">
      <dsp:nvSpPr>
        <dsp:cNvPr id="0" name=""/>
        <dsp:cNvSpPr/>
      </dsp:nvSpPr>
      <dsp:spPr>
        <a:xfrm>
          <a:off x="252752" y="2875072"/>
          <a:ext cx="628012" cy="6280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466378-8733-4BCD-9913-4BC50BC088DE}">
      <dsp:nvSpPr>
        <dsp:cNvPr id="0" name=""/>
        <dsp:cNvSpPr/>
      </dsp:nvSpPr>
      <dsp:spPr>
        <a:xfrm>
          <a:off x="1340173" y="2647688"/>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If resources allow, testing may be done more broadly (for instance through sentinel surveillance) to better assess the full extent of the circulation of the virus. </a:t>
          </a:r>
        </a:p>
      </dsp:txBody>
      <dsp:txXfrm>
        <a:off x="1340173" y="2647688"/>
        <a:ext cx="2552269" cy="1082781"/>
      </dsp:txXfrm>
    </dsp:sp>
    <dsp:sp modelId="{C028242C-8DF9-4F6A-B0C2-BDB24413D414}">
      <dsp:nvSpPr>
        <dsp:cNvPr id="0" name=""/>
        <dsp:cNvSpPr/>
      </dsp:nvSpPr>
      <dsp:spPr>
        <a:xfrm>
          <a:off x="4337156" y="2647688"/>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2CE9FA-2A8A-4FE2-BDA4-67A340A8B447}">
      <dsp:nvSpPr>
        <dsp:cNvPr id="0" name=""/>
        <dsp:cNvSpPr/>
      </dsp:nvSpPr>
      <dsp:spPr>
        <a:xfrm>
          <a:off x="4564540" y="2875072"/>
          <a:ext cx="628012" cy="6280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5B0E38-9538-404A-A99A-DF2F1F86FFC5}">
      <dsp:nvSpPr>
        <dsp:cNvPr id="0" name=""/>
        <dsp:cNvSpPr/>
      </dsp:nvSpPr>
      <dsp:spPr>
        <a:xfrm>
          <a:off x="5651962" y="2647688"/>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Based on clinical judgment, clinicians may opt to order a test for COVID-19 in a patient not strictly meeting the case definition, for example, if there are patients involved in a cluster of acute respiratory illness among healthcare workers or of severe acute respiratory infection (SARI) or pneumonia in families, workplaces or social network. </a:t>
          </a:r>
        </a:p>
      </dsp:txBody>
      <dsp:txXfrm>
        <a:off x="5651962" y="2647688"/>
        <a:ext cx="2552269" cy="10827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E9CC2-2B97-470A-B5FF-15EE0118E996}">
      <dsp:nvSpPr>
        <dsp:cNvPr id="0" name=""/>
        <dsp:cNvSpPr/>
      </dsp:nvSpPr>
      <dsp:spPr>
        <a:xfrm>
          <a:off x="1187450" y="0"/>
          <a:ext cx="1187449" cy="1020233"/>
        </a:xfrm>
        <a:prstGeom prst="trapezoid">
          <a:avLst>
            <a:gd name="adj" fmla="val 58195"/>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5% </a:t>
          </a:r>
        </a:p>
        <a:p>
          <a:pPr marL="0" lvl="0" indent="0" algn="ctr" defTabSz="889000">
            <a:lnSpc>
              <a:spcPct val="90000"/>
            </a:lnSpc>
            <a:spcBef>
              <a:spcPct val="0"/>
            </a:spcBef>
            <a:spcAft>
              <a:spcPct val="35000"/>
            </a:spcAft>
            <a:buNone/>
          </a:pPr>
          <a:r>
            <a:rPr lang="en-US" sz="2000" kern="1200" dirty="0">
              <a:solidFill>
                <a:schemeClr val="bg1"/>
              </a:solidFill>
            </a:rPr>
            <a:t>critical</a:t>
          </a:r>
        </a:p>
      </dsp:txBody>
      <dsp:txXfrm>
        <a:off x="1187450" y="0"/>
        <a:ext cx="1187449" cy="1020233"/>
      </dsp:txXfrm>
    </dsp:sp>
    <dsp:sp modelId="{A2C374A0-6DFF-4609-8630-33C381D531DA}">
      <dsp:nvSpPr>
        <dsp:cNvPr id="0" name=""/>
        <dsp:cNvSpPr/>
      </dsp:nvSpPr>
      <dsp:spPr>
        <a:xfrm>
          <a:off x="593725" y="1020233"/>
          <a:ext cx="2374899" cy="1020233"/>
        </a:xfrm>
        <a:prstGeom prst="trapezoid">
          <a:avLst>
            <a:gd name="adj" fmla="val 58195"/>
          </a:avLst>
        </a:prstGeom>
        <a:solidFill>
          <a:srgbClr val="087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14% severe</a:t>
          </a:r>
        </a:p>
      </dsp:txBody>
      <dsp:txXfrm>
        <a:off x="1009332" y="1020233"/>
        <a:ext cx="1543685" cy="1020233"/>
      </dsp:txXfrm>
    </dsp:sp>
    <dsp:sp modelId="{AE4A6C80-A998-4370-AF91-F6D89B3887C4}">
      <dsp:nvSpPr>
        <dsp:cNvPr id="0" name=""/>
        <dsp:cNvSpPr/>
      </dsp:nvSpPr>
      <dsp:spPr>
        <a:xfrm>
          <a:off x="0" y="2040467"/>
          <a:ext cx="3562349" cy="1020233"/>
        </a:xfrm>
        <a:prstGeom prst="trapezoid">
          <a:avLst>
            <a:gd name="adj" fmla="val 581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81% mild</a:t>
          </a:r>
        </a:p>
      </dsp:txBody>
      <dsp:txXfrm>
        <a:off x="623411" y="2040467"/>
        <a:ext cx="2315527" cy="10202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833EF-6F8A-476A-A54B-6800A19C256C}">
      <dsp:nvSpPr>
        <dsp:cNvPr id="0" name=""/>
        <dsp:cNvSpPr/>
      </dsp:nvSpPr>
      <dsp:spPr>
        <a:xfrm rot="10800000">
          <a:off x="1257308" y="0"/>
          <a:ext cx="3876484" cy="1016455"/>
        </a:xfrm>
        <a:prstGeom prst="homePlate">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8229"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latin typeface="Calibri" panose="020F0502020204030204" pitchFamily="34" charset="0"/>
            </a:rPr>
            <a:t>Protect yourself                       </a:t>
          </a:r>
        </a:p>
      </dsp:txBody>
      <dsp:txXfrm rot="10800000">
        <a:off x="1511422" y="0"/>
        <a:ext cx="3622370" cy="1016455"/>
      </dsp:txXfrm>
    </dsp:sp>
    <dsp:sp modelId="{D079DF44-C7F4-4106-8E37-2EFBE5D7A03F}">
      <dsp:nvSpPr>
        <dsp:cNvPr id="0" name=""/>
        <dsp:cNvSpPr/>
      </dsp:nvSpPr>
      <dsp:spPr>
        <a:xfrm>
          <a:off x="722293" y="696"/>
          <a:ext cx="1016455" cy="1016455"/>
        </a:xfrm>
        <a:prstGeom prst="ellipse">
          <a:avLst/>
        </a:prstGeom>
        <a:blipFill>
          <a:blip xmlns:r="http://schemas.openxmlformats.org/officeDocument/2006/relationships" r:embed="rId1"/>
          <a:srcRect/>
          <a:stretch>
            <a:fillRect l="-14000" r="-14000"/>
          </a:stretch>
        </a:blip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72DF848-F876-4E65-A2BD-C09A6BFFAE5F}">
      <dsp:nvSpPr>
        <dsp:cNvPr id="0" name=""/>
        <dsp:cNvSpPr/>
      </dsp:nvSpPr>
      <dsp:spPr>
        <a:xfrm rot="10800000">
          <a:off x="1200168" y="1200152"/>
          <a:ext cx="3876484" cy="1016455"/>
        </a:xfrm>
        <a:prstGeom prst="homePlate">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8229"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latin typeface="Calibri" panose="020F0502020204030204" pitchFamily="34" charset="0"/>
            </a:rPr>
            <a:t>Protect your community</a:t>
          </a:r>
        </a:p>
      </dsp:txBody>
      <dsp:txXfrm rot="10800000">
        <a:off x="1454282" y="1200152"/>
        <a:ext cx="3622370" cy="1016455"/>
      </dsp:txXfrm>
    </dsp:sp>
    <dsp:sp modelId="{E45A1FE0-4459-477E-AE70-917AE5EF85BA}">
      <dsp:nvSpPr>
        <dsp:cNvPr id="0" name=""/>
        <dsp:cNvSpPr/>
      </dsp:nvSpPr>
      <dsp:spPr>
        <a:xfrm>
          <a:off x="691922" y="1200152"/>
          <a:ext cx="1016455" cy="1016455"/>
        </a:xfrm>
        <a:prstGeom prst="ellipse">
          <a:avLst/>
        </a:prstGeom>
        <a:blipFill>
          <a:blip xmlns:r="http://schemas.openxmlformats.org/officeDocument/2006/relationships" r:embed="rId2"/>
          <a:srcRect/>
          <a:stretch>
            <a:fillRect l="-16000" r="-16000"/>
          </a:stretch>
        </a:blip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9203B30-FA18-44D7-86FB-20BD61E8BD7A}">
      <dsp:nvSpPr>
        <dsp:cNvPr id="0" name=""/>
        <dsp:cNvSpPr/>
      </dsp:nvSpPr>
      <dsp:spPr>
        <a:xfrm rot="10800000">
          <a:off x="1165202" y="2444505"/>
          <a:ext cx="3876484" cy="1016455"/>
        </a:xfrm>
        <a:prstGeom prst="homePlate">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8229"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latin typeface="Calibri" panose="020F0502020204030204" pitchFamily="34" charset="0"/>
            </a:rPr>
            <a:t>Protect your patients</a:t>
          </a:r>
        </a:p>
      </dsp:txBody>
      <dsp:txXfrm rot="10800000">
        <a:off x="1419316" y="2444505"/>
        <a:ext cx="3622370" cy="1016455"/>
      </dsp:txXfrm>
    </dsp:sp>
    <dsp:sp modelId="{4CB1AFCE-2253-4C2A-B958-1ABC178F491C}">
      <dsp:nvSpPr>
        <dsp:cNvPr id="0" name=""/>
        <dsp:cNvSpPr/>
      </dsp:nvSpPr>
      <dsp:spPr>
        <a:xfrm>
          <a:off x="656976" y="2444505"/>
          <a:ext cx="1016455" cy="1016455"/>
        </a:xfrm>
        <a:prstGeom prst="ellipse">
          <a:avLst/>
        </a:prstGeom>
        <a:blipFill>
          <a:blip xmlns:r="http://schemas.openxmlformats.org/officeDocument/2006/relationships" r:embed="rId3"/>
          <a:srcRect/>
          <a:stretch>
            <a:fillRect l="-25000" r="-25000"/>
          </a:stretch>
        </a:blip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FEEAB5-9A8E-4B3F-9C8B-1EA5FDDA8A3C}" type="datetimeFigureOut">
              <a:rPr lang="en-US" smtClean="0"/>
              <a:t>03-Mar-20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E15CE3-BC7C-4C62-A73A-111760820890}" type="slidenum">
              <a:rPr lang="en-US" smtClean="0"/>
              <a:t>‹#›</a:t>
            </a:fld>
            <a:endParaRPr lang="en-US"/>
          </a:p>
        </p:txBody>
      </p:sp>
    </p:spTree>
    <p:extLst>
      <p:ext uri="{BB962C8B-B14F-4D97-AF65-F5344CB8AC3E}">
        <p14:creationId xmlns:p14="http://schemas.microsoft.com/office/powerpoint/2010/main" val="162762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On 31 December 2019, the WHO China Country Office was informed of pneumonia cases of unknown cause in Wuhan City, Hubei Province of China. A novel coronavirus (COVID-19) was isolated and identified as the causative virus by Chinese authorities on 7 January.</a:t>
            </a:r>
          </a:p>
          <a:p>
            <a:r>
              <a:rPr lang="en-US" dirty="0"/>
              <a:t>Since then the virus has spread to </a:t>
            </a:r>
            <a:r>
              <a:rPr lang="en-US" dirty="0">
                <a:solidFill>
                  <a:srgbClr val="FF0000"/>
                </a:solidFill>
              </a:rPr>
              <a:t>67</a:t>
            </a:r>
            <a:r>
              <a:rPr lang="en-US" dirty="0"/>
              <a:t> countries</a:t>
            </a:r>
          </a:p>
          <a:p>
            <a:r>
              <a:rPr lang="en-US" dirty="0"/>
              <a:t>In Africa region </a:t>
            </a:r>
            <a:r>
              <a:rPr lang="en-US" dirty="0">
                <a:solidFill>
                  <a:srgbClr val="FF0000"/>
                </a:solidFill>
              </a:rPr>
              <a:t>3</a:t>
            </a:r>
            <a:r>
              <a:rPr lang="en-US" dirty="0"/>
              <a:t> countries are affected</a:t>
            </a:r>
          </a:p>
        </p:txBody>
      </p:sp>
      <p:sp>
        <p:nvSpPr>
          <p:cNvPr id="4" name="Slide Number Placeholder 3"/>
          <p:cNvSpPr>
            <a:spLocks noGrp="1"/>
          </p:cNvSpPr>
          <p:nvPr>
            <p:ph type="sldNum" sz="quarter" idx="5"/>
          </p:nvPr>
        </p:nvSpPr>
        <p:spPr/>
        <p:txBody>
          <a:bodyPr/>
          <a:lstStyle/>
          <a:p>
            <a:fld id="{1CE15CE3-BC7C-4C62-A73A-111760820890}" type="slidenum">
              <a:rPr lang="en-US" smtClean="0"/>
              <a:t>3</a:t>
            </a:fld>
            <a:endParaRPr lang="en-US"/>
          </a:p>
        </p:txBody>
      </p:sp>
    </p:spTree>
    <p:extLst>
      <p:ext uri="{BB962C8B-B14F-4D97-AF65-F5344CB8AC3E}">
        <p14:creationId xmlns:p14="http://schemas.microsoft.com/office/powerpoint/2010/main" val="2160369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Dyspnea  labored breathing …difficulty on breathing</a:t>
            </a:r>
          </a:p>
        </p:txBody>
      </p:sp>
      <p:sp>
        <p:nvSpPr>
          <p:cNvPr id="4" name="Slide Number Placeholder 3"/>
          <p:cNvSpPr>
            <a:spLocks noGrp="1"/>
          </p:cNvSpPr>
          <p:nvPr>
            <p:ph type="sldNum" sz="quarter" idx="5"/>
          </p:nvPr>
        </p:nvSpPr>
        <p:spPr/>
        <p:txBody>
          <a:bodyPr/>
          <a:lstStyle/>
          <a:p>
            <a:fld id="{1CE15CE3-BC7C-4C62-A73A-111760820890}" type="slidenum">
              <a:rPr lang="en-US" smtClean="0"/>
              <a:t>15</a:t>
            </a:fld>
            <a:endParaRPr lang="en-US"/>
          </a:p>
        </p:txBody>
      </p:sp>
    </p:spTree>
    <p:extLst>
      <p:ext uri="{BB962C8B-B14F-4D97-AF65-F5344CB8AC3E}">
        <p14:creationId xmlns:p14="http://schemas.microsoft.com/office/powerpoint/2010/main" val="3051615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Leucopenia -  Low white blood cell count</a:t>
            </a:r>
          </a:p>
          <a:p>
            <a:endParaRPr lang="en-US" dirty="0"/>
          </a:p>
          <a:p>
            <a:r>
              <a:rPr lang="en-US" dirty="0" err="1"/>
              <a:t>Lympopenia</a:t>
            </a:r>
            <a:r>
              <a:rPr lang="en-US" dirty="0"/>
              <a:t> ---an abnormally low level of lymphocytes in the blood</a:t>
            </a:r>
          </a:p>
        </p:txBody>
      </p:sp>
      <p:sp>
        <p:nvSpPr>
          <p:cNvPr id="4" name="Slide Number Placeholder 3"/>
          <p:cNvSpPr>
            <a:spLocks noGrp="1"/>
          </p:cNvSpPr>
          <p:nvPr>
            <p:ph type="sldNum" sz="quarter" idx="5"/>
          </p:nvPr>
        </p:nvSpPr>
        <p:spPr/>
        <p:txBody>
          <a:bodyPr/>
          <a:lstStyle/>
          <a:p>
            <a:fld id="{1CE15CE3-BC7C-4C62-A73A-111760820890}" type="slidenum">
              <a:rPr lang="en-US" smtClean="0"/>
              <a:t>17</a:t>
            </a:fld>
            <a:endParaRPr lang="en-US"/>
          </a:p>
        </p:txBody>
      </p:sp>
    </p:spTree>
    <p:extLst>
      <p:ext uri="{BB962C8B-B14F-4D97-AF65-F5344CB8AC3E}">
        <p14:creationId xmlns:p14="http://schemas.microsoft.com/office/powerpoint/2010/main" val="1024372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8D0E3-791A-45FF-AF8E-E5EB0840E700}" type="slidenum">
              <a:rPr lang="en-US" smtClean="0"/>
              <a:t>24</a:t>
            </a:fld>
            <a:endParaRPr lang="en-US"/>
          </a:p>
        </p:txBody>
      </p:sp>
    </p:spTree>
    <p:extLst>
      <p:ext uri="{BB962C8B-B14F-4D97-AF65-F5344CB8AC3E}">
        <p14:creationId xmlns:p14="http://schemas.microsoft.com/office/powerpoint/2010/main" val="1860665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Readiness checklist was distributed to 47 countries and all member states responded.</a:t>
            </a:r>
          </a:p>
          <a:p>
            <a:r>
              <a:rPr lang="en-US" dirty="0"/>
              <a:t>Checklist covers 10 key pillars for preparedness and response</a:t>
            </a:r>
          </a:p>
          <a:p>
            <a:r>
              <a:rPr lang="en-US" dirty="0"/>
              <a:t>Overall regional readiness score is average score across all pillars</a:t>
            </a:r>
          </a:p>
        </p:txBody>
      </p:sp>
      <p:sp>
        <p:nvSpPr>
          <p:cNvPr id="4" name="Slide Number Placeholder 3"/>
          <p:cNvSpPr>
            <a:spLocks noGrp="1"/>
          </p:cNvSpPr>
          <p:nvPr>
            <p:ph type="sldNum" sz="quarter" idx="5"/>
          </p:nvPr>
        </p:nvSpPr>
        <p:spPr/>
        <p:txBody>
          <a:bodyPr/>
          <a:lstStyle/>
          <a:p>
            <a:fld id="{430A6897-F269-384A-AA2E-D47E684F1F7E}" type="slidenum">
              <a:rPr lang="en-US" smtClean="0"/>
              <a:t>25</a:t>
            </a:fld>
            <a:endParaRPr lang="en-US"/>
          </a:p>
        </p:txBody>
      </p:sp>
    </p:spTree>
    <p:extLst>
      <p:ext uri="{BB962C8B-B14F-4D97-AF65-F5344CB8AC3E}">
        <p14:creationId xmlns:p14="http://schemas.microsoft.com/office/powerpoint/2010/main" val="407850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Readiness checklist was distributed to 47 countries and all member states responded.</a:t>
            </a:r>
          </a:p>
          <a:p>
            <a:r>
              <a:rPr lang="en-US" dirty="0"/>
              <a:t>Checklist covers 10 key pillars for preparedness and response</a:t>
            </a:r>
          </a:p>
          <a:p>
            <a:r>
              <a:rPr lang="en-US" dirty="0"/>
              <a:t>Overall regional readiness score is average score across all pillars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A6897-F269-384A-AA2E-D47E684F1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2111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Readiness checklist was distributed to 47 countries and all member states responded.</a:t>
            </a:r>
          </a:p>
          <a:p>
            <a:r>
              <a:rPr lang="en-US" dirty="0"/>
              <a:t>Checklist covers 10 key pillars for preparedness and response</a:t>
            </a:r>
          </a:p>
          <a:p>
            <a:r>
              <a:rPr lang="en-US" dirty="0"/>
              <a:t>Overall regional readiness score is average score across all pillars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A6897-F269-384A-AA2E-D47E684F1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1439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Readiness checklist was distributed to 47 countries and all member states responded.</a:t>
            </a:r>
          </a:p>
          <a:p>
            <a:r>
              <a:rPr lang="en-US" dirty="0"/>
              <a:t>Checklist covers 10 key pillars for preparedness and response</a:t>
            </a:r>
          </a:p>
          <a:p>
            <a:r>
              <a:rPr lang="en-US" dirty="0"/>
              <a:t>Overall regional readiness score is average score across all pillars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A6897-F269-384A-AA2E-D47E684F1F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570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Readiness checklist was distributed to 47 countries and all member states responded.</a:t>
            </a:r>
          </a:p>
          <a:p>
            <a:r>
              <a:rPr lang="en-US" dirty="0"/>
              <a:t>Checklist covers 10 key pillars for preparedness and response</a:t>
            </a:r>
          </a:p>
          <a:p>
            <a:r>
              <a:rPr lang="en-US" dirty="0"/>
              <a:t>Overall regional readiness score is average score across all pillars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A6897-F269-384A-AA2E-D47E684F1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8607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AE161-975E-4246-9D3F-A53D1A082BA7}" type="slidenum">
              <a:rPr lang="en-US" smtClean="0"/>
              <a:t>30</a:t>
            </a:fld>
            <a:endParaRPr lang="en-US"/>
          </a:p>
        </p:txBody>
      </p:sp>
    </p:spTree>
    <p:extLst>
      <p:ext uri="{BB962C8B-B14F-4D97-AF65-F5344CB8AC3E}">
        <p14:creationId xmlns:p14="http://schemas.microsoft.com/office/powerpoint/2010/main" val="3392338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Readiness checklist was distributed to 47 countries and all member states responded.</a:t>
            </a:r>
          </a:p>
          <a:p>
            <a:r>
              <a:rPr lang="en-US" dirty="0"/>
              <a:t>Checklist covers 10 key pillars for preparedness and response</a:t>
            </a:r>
          </a:p>
          <a:p>
            <a:r>
              <a:rPr lang="en-US" dirty="0"/>
              <a:t>Overall regional readiness score is average score across all pillars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A6897-F269-384A-AA2E-D47E684F1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532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SARS</a:t>
            </a:r>
          </a:p>
          <a:p>
            <a:pPr lvl="0"/>
            <a:r>
              <a:rPr lang="en-US" dirty="0"/>
              <a:t>Viral respiratory illness</a:t>
            </a:r>
          </a:p>
          <a:p>
            <a:pPr lvl="0"/>
            <a:r>
              <a:rPr lang="en-US" dirty="0"/>
              <a:t>First recognized in November 2002 in China</a:t>
            </a:r>
          </a:p>
          <a:p>
            <a:pPr lvl="0"/>
            <a:r>
              <a:rPr lang="en-US" dirty="0"/>
              <a:t>2002-2003 global outbreak </a:t>
            </a:r>
          </a:p>
          <a:p>
            <a:pPr lvl="0"/>
            <a:r>
              <a:rPr lang="en-US" dirty="0"/>
              <a:t>8,098 probable cases</a:t>
            </a:r>
          </a:p>
          <a:p>
            <a:pPr lvl="0"/>
            <a:r>
              <a:rPr lang="en-US" dirty="0"/>
              <a:t>774 deaths  </a:t>
            </a:r>
          </a:p>
          <a:p>
            <a:pPr lvl="0"/>
            <a:r>
              <a:rPr lang="en-US" dirty="0"/>
              <a:t>No known human cases since 2004</a:t>
            </a:r>
          </a:p>
          <a:p>
            <a:pPr lvl="0"/>
            <a:r>
              <a:rPr lang="en-US" dirty="0"/>
              <a:t>Spread by close person-to-person contact </a:t>
            </a:r>
          </a:p>
          <a:p>
            <a:pPr lvl="0"/>
            <a:r>
              <a:rPr lang="en-US" dirty="0"/>
              <a:t>Symptoms often include: </a:t>
            </a:r>
          </a:p>
          <a:p>
            <a:pPr lvl="0"/>
            <a:r>
              <a:rPr lang="en-US" dirty="0"/>
              <a:t>Fever, chills, and body aches progressing to pneumonia </a:t>
            </a:r>
          </a:p>
          <a:p>
            <a:pPr lvl="0"/>
            <a:endParaRPr lang="en-US" dirty="0"/>
          </a:p>
          <a:p>
            <a:pPr lvl="0"/>
            <a:r>
              <a:rPr lang="en-US" dirty="0"/>
              <a:t>MERS</a:t>
            </a:r>
          </a:p>
          <a:p>
            <a:pPr lvl="0"/>
            <a:endParaRPr lang="en-US" dirty="0"/>
          </a:p>
          <a:p>
            <a:pPr lvl="0"/>
            <a:r>
              <a:rPr lang="en-US" dirty="0"/>
              <a:t>Viral respiratory illness</a:t>
            </a:r>
          </a:p>
          <a:p>
            <a:pPr lvl="0"/>
            <a:r>
              <a:rPr lang="en-US" dirty="0"/>
              <a:t>First reported in 2012 in Saudi Arabia </a:t>
            </a:r>
          </a:p>
          <a:p>
            <a:pPr lvl="0"/>
            <a:r>
              <a:rPr lang="en-US" dirty="0"/>
              <a:t>Human illnesses in dozens of countries (in or near Arabian Peninsula) since</a:t>
            </a:r>
          </a:p>
          <a:p>
            <a:pPr lvl="0"/>
            <a:r>
              <a:rPr lang="en-US" dirty="0"/>
              <a:t>2 cases reported in 2014 in U.S. </a:t>
            </a:r>
          </a:p>
          <a:p>
            <a:pPr lvl="0"/>
            <a:r>
              <a:rPr lang="en-US" dirty="0"/>
              <a:t>Both cases were among healthcare providers who traveled to the U.S. from Saudi Arabia</a:t>
            </a:r>
          </a:p>
          <a:p>
            <a:pPr lvl="0"/>
            <a:r>
              <a:rPr lang="en-US" dirty="0"/>
              <a:t>MERS remains a very low risk illness to the general public in the U.S. </a:t>
            </a:r>
          </a:p>
          <a:p>
            <a:pPr lvl="0"/>
            <a:r>
              <a:rPr lang="en-US" dirty="0"/>
              <a:t> As of October 3, 2019 </a:t>
            </a:r>
          </a:p>
          <a:p>
            <a:pPr lvl="0"/>
            <a:r>
              <a:rPr lang="en-US" dirty="0"/>
              <a:t>&gt;2400 lab-confirmed cases</a:t>
            </a:r>
          </a:p>
          <a:p>
            <a:pPr lvl="0"/>
            <a:r>
              <a:rPr lang="en-US" dirty="0"/>
              <a:t>&gt;850 deaths </a:t>
            </a:r>
          </a:p>
          <a:p>
            <a:pPr lvl="0"/>
            <a:endParaRPr lang="en-US" dirty="0"/>
          </a:p>
          <a:p>
            <a:pPr lvl="0"/>
            <a:r>
              <a:rPr lang="en-US" dirty="0"/>
              <a:t>Spreads from ill people to others through: </a:t>
            </a:r>
          </a:p>
          <a:p>
            <a:pPr lvl="0"/>
            <a:r>
              <a:rPr lang="en-US" dirty="0"/>
              <a:t>Close contact (caring for or living with an infected person) </a:t>
            </a:r>
          </a:p>
          <a:p>
            <a:pPr lvl="0"/>
            <a:r>
              <a:rPr lang="en-US" dirty="0"/>
              <a:t>Healthcare settings, such as hospitals </a:t>
            </a:r>
          </a:p>
          <a:p>
            <a:pPr lvl="0"/>
            <a:r>
              <a:rPr lang="en-US" dirty="0"/>
              <a:t>Animal exposure (i.e. camels and bats)</a:t>
            </a:r>
          </a:p>
          <a:p>
            <a:pPr lvl="0"/>
            <a:r>
              <a:rPr lang="en-US" dirty="0"/>
              <a:t>Travel </a:t>
            </a:r>
          </a:p>
          <a:p>
            <a:pPr lvl="0"/>
            <a:r>
              <a:rPr lang="en-US" dirty="0"/>
              <a:t>Symptoms may include:</a:t>
            </a:r>
          </a:p>
          <a:p>
            <a:pPr lvl="0"/>
            <a:r>
              <a:rPr lang="en-US" dirty="0"/>
              <a:t>Fever, chills, headache, cough, shortness of breath, diarrhea and nausea/vomiting </a:t>
            </a:r>
          </a:p>
          <a:p>
            <a:pPr lvl="0"/>
            <a:r>
              <a:rPr lang="en-US" dirty="0"/>
              <a:t>Symptoms begin about 5-6 days after exposure, but can range from 2-14 days</a:t>
            </a:r>
          </a:p>
          <a:p>
            <a:pPr lvl="0"/>
            <a:r>
              <a:rPr lang="en-US" dirty="0"/>
              <a:t>Severe complications include pneumonia and kidney failure</a:t>
            </a:r>
          </a:p>
          <a:p>
            <a:pPr lvl="0"/>
            <a:r>
              <a:rPr lang="en-US" dirty="0"/>
              <a:t>~3 or 4 out of every 10 people reported with MERS have died. </a:t>
            </a:r>
          </a:p>
          <a:p>
            <a:pPr lvl="0"/>
            <a:r>
              <a:rPr lang="en-US" dirty="0"/>
              <a:t>Chance of death increases with age and presence of underlying medical conditions</a:t>
            </a:r>
          </a:p>
          <a:p>
            <a:pPr lvl="0"/>
            <a:endParaRPr lang="en-US" dirty="0"/>
          </a:p>
          <a:p>
            <a:pPr lvl="0"/>
            <a:endParaRPr lang="en-US" dirty="0"/>
          </a:p>
          <a:p>
            <a:pPr lvl="0"/>
            <a:r>
              <a:rPr lang="en-US" dirty="0"/>
              <a:t>Prevention </a:t>
            </a:r>
          </a:p>
          <a:p>
            <a:pPr lvl="0"/>
            <a:r>
              <a:rPr lang="en-US" dirty="0"/>
              <a:t>Currently no vaccine (in development) </a:t>
            </a:r>
          </a:p>
          <a:p>
            <a:pPr lvl="0"/>
            <a:r>
              <a:rPr lang="en-US" dirty="0"/>
              <a:t>Reduce risk of respiratory illnesses: </a:t>
            </a:r>
          </a:p>
          <a:p>
            <a:pPr lvl="0"/>
            <a:r>
              <a:rPr lang="en-US" dirty="0"/>
              <a:t>Wash hands often, for at least 20 seconds. </a:t>
            </a:r>
          </a:p>
          <a:p>
            <a:pPr lvl="0"/>
            <a:r>
              <a:rPr lang="en-US" dirty="0"/>
              <a:t>If soap and water are unavailable, use an alcohol-based rub </a:t>
            </a:r>
          </a:p>
          <a:p>
            <a:pPr lvl="0"/>
            <a:r>
              <a:rPr lang="en-US" dirty="0"/>
              <a:t>Cover your mouth and nose with a tissue </a:t>
            </a:r>
          </a:p>
          <a:p>
            <a:pPr lvl="0"/>
            <a:r>
              <a:rPr lang="en-US" dirty="0"/>
              <a:t>Avoid touching your eyes, nose or mouth </a:t>
            </a:r>
          </a:p>
          <a:p>
            <a:pPr lvl="0"/>
            <a:r>
              <a:rPr lang="en-US" dirty="0"/>
              <a:t>Avoid close contact </a:t>
            </a:r>
          </a:p>
          <a:p>
            <a:pPr lvl="0"/>
            <a:r>
              <a:rPr lang="en-US" dirty="0"/>
              <a:t>Clean and disinfect frequently touched surfaces </a:t>
            </a:r>
          </a:p>
          <a:p>
            <a:pPr lvl="0"/>
            <a:r>
              <a:rPr lang="en-US" dirty="0"/>
              <a:t>Treatment</a:t>
            </a:r>
          </a:p>
          <a:p>
            <a:pPr lvl="0"/>
            <a:r>
              <a:rPr lang="en-US" dirty="0"/>
              <a:t>No specific antiviral treatment </a:t>
            </a:r>
          </a:p>
          <a:p>
            <a:pPr lvl="0"/>
            <a:endParaRPr lang="en-US" dirty="0"/>
          </a:p>
          <a:p>
            <a:pPr lvl="0"/>
            <a:endParaRPr lang="en-US" dirty="0"/>
          </a:p>
        </p:txBody>
      </p:sp>
      <p:sp>
        <p:nvSpPr>
          <p:cNvPr id="4" name="Slide Number Placeholder 3"/>
          <p:cNvSpPr>
            <a:spLocks noGrp="1"/>
          </p:cNvSpPr>
          <p:nvPr>
            <p:ph type="sldNum" sz="quarter" idx="5"/>
          </p:nvPr>
        </p:nvSpPr>
        <p:spPr/>
        <p:txBody>
          <a:bodyPr/>
          <a:lstStyle/>
          <a:p>
            <a:fld id="{1CE15CE3-BC7C-4C62-A73A-111760820890}" type="slidenum">
              <a:rPr lang="en-US" smtClean="0"/>
              <a:t>4</a:t>
            </a:fld>
            <a:endParaRPr lang="en-US"/>
          </a:p>
        </p:txBody>
      </p:sp>
    </p:spTree>
    <p:extLst>
      <p:ext uri="{BB962C8B-B14F-4D97-AF65-F5344CB8AC3E}">
        <p14:creationId xmlns:p14="http://schemas.microsoft.com/office/powerpoint/2010/main" val="3371808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Readiness checklist was distributed to 47 countries and all member states responded.</a:t>
            </a:r>
          </a:p>
          <a:p>
            <a:r>
              <a:rPr lang="en-US" dirty="0"/>
              <a:t>Checklist covers 10 key pillars for preparedness and response</a:t>
            </a:r>
          </a:p>
          <a:p>
            <a:r>
              <a:rPr lang="en-US" dirty="0"/>
              <a:t>Overall regional readiness score is average score across all pillars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A6897-F269-384A-AA2E-D47E684F1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941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Readiness checklist was distributed to 47 countries and all member states responded.</a:t>
            </a:r>
          </a:p>
          <a:p>
            <a:r>
              <a:rPr lang="en-US" dirty="0"/>
              <a:t>Checklist covers 10 key pillars for preparedness and response</a:t>
            </a:r>
          </a:p>
          <a:p>
            <a:r>
              <a:rPr lang="en-US" dirty="0"/>
              <a:t>Overall regional readiness score is average score across all pillars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A6897-F269-384A-AA2E-D47E684F1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8441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EE667BA-F537-4352-95F1-FEA2A5F665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5E61B17B-1D69-4F3C-8D81-2284CC0AED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6253BB4C-8CEF-4C42-A979-1FDAC697C6D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AFCE67-EB64-43DD-98EB-F3610F4FD378}" type="slidenum">
              <a:rPr lang="en-US" altLang="en-US">
                <a:latin typeface="Calibri" panose="020F0502020204030204" pitchFamily="34" charset="0"/>
              </a:rPr>
              <a:pPr eaLnBrk="1" hangingPunct="1"/>
              <a:t>61</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92D170B-EA2B-4FD5-A396-E966F737A3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3B7BD18-1A8F-4DA6-95C2-93DFF2FF9F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Footer Placeholder 3">
            <a:extLst>
              <a:ext uri="{FF2B5EF4-FFF2-40B4-BE49-F238E27FC236}">
                <a16:creationId xmlns:a16="http://schemas.microsoft.com/office/drawing/2014/main" id="{C9116C7E-A9A5-4B40-BAF5-A37CC37792B4}"/>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Module 3: Types of PPE and Hand Washing</a:t>
            </a:r>
          </a:p>
        </p:txBody>
      </p:sp>
      <p:sp>
        <p:nvSpPr>
          <p:cNvPr id="32773" name="Slide Number Placeholder 4">
            <a:extLst>
              <a:ext uri="{FF2B5EF4-FFF2-40B4-BE49-F238E27FC236}">
                <a16:creationId xmlns:a16="http://schemas.microsoft.com/office/drawing/2014/main" id="{5D0D2011-4334-4062-AFAA-C63E2BC6975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A8D3B6-7912-4923-8CB9-FD4F1EF77AB5}" type="slidenum">
              <a:rPr lang="en-US" altLang="en-US">
                <a:latin typeface="Calibri" panose="020F0502020204030204" pitchFamily="34" charset="0"/>
              </a:rPr>
              <a:pPr eaLnBrk="1" hangingPunct="1"/>
              <a:t>68</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20F369E-9CA6-4987-9EEA-DDE34FFCAE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63F0E117-7F5F-4EAB-8C0B-3CE330FEC2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Footer Placeholder 3">
            <a:extLst>
              <a:ext uri="{FF2B5EF4-FFF2-40B4-BE49-F238E27FC236}">
                <a16:creationId xmlns:a16="http://schemas.microsoft.com/office/drawing/2014/main" id="{3EFF7D3C-AF48-420B-A71D-C0F8D75F806A}"/>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Module 3: Types of PPE and Hand Washing</a:t>
            </a:r>
          </a:p>
        </p:txBody>
      </p:sp>
      <p:sp>
        <p:nvSpPr>
          <p:cNvPr id="33797" name="Slide Number Placeholder 4">
            <a:extLst>
              <a:ext uri="{FF2B5EF4-FFF2-40B4-BE49-F238E27FC236}">
                <a16:creationId xmlns:a16="http://schemas.microsoft.com/office/drawing/2014/main" id="{8CB31DAE-4917-4B7A-B598-16727FB09C1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9F17B9-ADBD-4898-8F4A-DFEF25CC7B9E}" type="slidenum">
              <a:rPr lang="en-US" altLang="en-US">
                <a:latin typeface="Calibri" panose="020F0502020204030204" pitchFamily="34" charset="0"/>
              </a:rPr>
              <a:pPr eaLnBrk="1" hangingPunct="1"/>
              <a:t>71</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Google Shape;269;g6e747d83e1_1_99:notes">
            <a:extLst>
              <a:ext uri="{FF2B5EF4-FFF2-40B4-BE49-F238E27FC236}">
                <a16:creationId xmlns:a16="http://schemas.microsoft.com/office/drawing/2014/main" id="{48A33EFF-2250-4359-8E82-CDA0C6690E68}"/>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Google Shape;270;g6e747d83e1_1_99:notes">
            <a:extLst>
              <a:ext uri="{FF2B5EF4-FFF2-40B4-BE49-F238E27FC236}">
                <a16:creationId xmlns:a16="http://schemas.microsoft.com/office/drawing/2014/main" id="{C6DD1BBA-0519-4248-8BE8-019ECA9D0E81}"/>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E15CE3-BC7C-4C62-A73A-111760820890}" type="slidenum">
              <a:rPr lang="en-US" smtClean="0"/>
              <a:t>6</a:t>
            </a:fld>
            <a:endParaRPr lang="en-US"/>
          </a:p>
        </p:txBody>
      </p:sp>
    </p:spTree>
    <p:extLst>
      <p:ext uri="{BB962C8B-B14F-4D97-AF65-F5344CB8AC3E}">
        <p14:creationId xmlns:p14="http://schemas.microsoft.com/office/powerpoint/2010/main" val="62586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E15CE3-BC7C-4C62-A73A-111760820890}" type="slidenum">
              <a:rPr lang="en-US" smtClean="0"/>
              <a:t>7</a:t>
            </a:fld>
            <a:endParaRPr lang="en-US"/>
          </a:p>
        </p:txBody>
      </p:sp>
    </p:spTree>
    <p:extLst>
      <p:ext uri="{BB962C8B-B14F-4D97-AF65-F5344CB8AC3E}">
        <p14:creationId xmlns:p14="http://schemas.microsoft.com/office/powerpoint/2010/main" val="1675910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E15CE3-BC7C-4C62-A73A-111760820890}" type="slidenum">
              <a:rPr lang="en-US" smtClean="0"/>
              <a:t>9</a:t>
            </a:fld>
            <a:endParaRPr lang="en-US"/>
          </a:p>
        </p:txBody>
      </p:sp>
    </p:spTree>
    <p:extLst>
      <p:ext uri="{BB962C8B-B14F-4D97-AF65-F5344CB8AC3E}">
        <p14:creationId xmlns:p14="http://schemas.microsoft.com/office/powerpoint/2010/main" val="222342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based reporting is the systematic reporting of newly diagnosed cased and sentinel events</a:t>
            </a:r>
          </a:p>
        </p:txBody>
      </p:sp>
      <p:sp>
        <p:nvSpPr>
          <p:cNvPr id="4" name="Slide Number Placeholder 3"/>
          <p:cNvSpPr>
            <a:spLocks noGrp="1"/>
          </p:cNvSpPr>
          <p:nvPr>
            <p:ph type="sldNum" sz="quarter" idx="5"/>
          </p:nvPr>
        </p:nvSpPr>
        <p:spPr/>
        <p:txBody>
          <a:bodyPr/>
          <a:lstStyle/>
          <a:p>
            <a:fld id="{1CE15CE3-BC7C-4C62-A73A-111760820890}" type="slidenum">
              <a:rPr lang="en-US" smtClean="0"/>
              <a:t>10</a:t>
            </a:fld>
            <a:endParaRPr lang="en-US"/>
          </a:p>
        </p:txBody>
      </p:sp>
    </p:spTree>
    <p:extLst>
      <p:ext uri="{BB962C8B-B14F-4D97-AF65-F5344CB8AC3E}">
        <p14:creationId xmlns:p14="http://schemas.microsoft.com/office/powerpoint/2010/main" val="1322831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E15CE3-BC7C-4C62-A73A-111760820890}" type="slidenum">
              <a:rPr lang="en-US" smtClean="0"/>
              <a:t>11</a:t>
            </a:fld>
            <a:endParaRPr lang="en-US"/>
          </a:p>
        </p:txBody>
      </p:sp>
    </p:spTree>
    <p:extLst>
      <p:ext uri="{BB962C8B-B14F-4D97-AF65-F5344CB8AC3E}">
        <p14:creationId xmlns:p14="http://schemas.microsoft.com/office/powerpoint/2010/main" val="3273128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Incubation period is the time elapsed between exposure to a pathogenic organism,  a chemical or radiation and when symptoms and signs are first apparent</a:t>
            </a:r>
          </a:p>
        </p:txBody>
      </p:sp>
      <p:sp>
        <p:nvSpPr>
          <p:cNvPr id="4" name="Slide Number Placeholder 3"/>
          <p:cNvSpPr>
            <a:spLocks noGrp="1"/>
          </p:cNvSpPr>
          <p:nvPr>
            <p:ph type="sldNum" sz="quarter" idx="5"/>
          </p:nvPr>
        </p:nvSpPr>
        <p:spPr/>
        <p:txBody>
          <a:bodyPr/>
          <a:lstStyle/>
          <a:p>
            <a:fld id="{1CE15CE3-BC7C-4C62-A73A-111760820890}" type="slidenum">
              <a:rPr lang="en-US" smtClean="0"/>
              <a:t>12</a:t>
            </a:fld>
            <a:endParaRPr lang="en-US"/>
          </a:p>
        </p:txBody>
      </p:sp>
    </p:spTree>
    <p:extLst>
      <p:ext uri="{BB962C8B-B14F-4D97-AF65-F5344CB8AC3E}">
        <p14:creationId xmlns:p14="http://schemas.microsoft.com/office/powerpoint/2010/main" val="4197358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A4832-E4E9-4327-A3B5-ED0DEDFA371A}" type="slidenum">
              <a:rPr lang="en-US" smtClean="0"/>
              <a:t>14</a:t>
            </a:fld>
            <a:endParaRPr lang="en-US"/>
          </a:p>
        </p:txBody>
      </p:sp>
    </p:spTree>
    <p:extLst>
      <p:ext uri="{BB962C8B-B14F-4D97-AF65-F5344CB8AC3E}">
        <p14:creationId xmlns:p14="http://schemas.microsoft.com/office/powerpoint/2010/main" val="142874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99392"/>
            <a:ext cx="9144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013" dirty="0">
              <a:solidFill>
                <a:prstClr val="white">
                  <a:lumMod val="75000"/>
                </a:prstClr>
              </a:solidFill>
            </a:endParaRPr>
          </a:p>
        </p:txBody>
      </p:sp>
      <p:sp>
        <p:nvSpPr>
          <p:cNvPr id="2" name="Title 1"/>
          <p:cNvSpPr>
            <a:spLocks noGrp="1"/>
          </p:cNvSpPr>
          <p:nvPr>
            <p:ph type="ctrTitle"/>
          </p:nvPr>
        </p:nvSpPr>
        <p:spPr>
          <a:xfrm>
            <a:off x="1371600" y="1844828"/>
            <a:ext cx="7772400" cy="1470025"/>
          </a:xfrm>
        </p:spPr>
        <p:txBody>
          <a:bodyPr/>
          <a:lstStyle>
            <a:lvl1pPr algn="l">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GB" dirty="0"/>
          </a:p>
        </p:txBody>
      </p:sp>
      <p:sp>
        <p:nvSpPr>
          <p:cNvPr id="3" name="Subtitle 2"/>
          <p:cNvSpPr>
            <a:spLocks noGrp="1"/>
          </p:cNvSpPr>
          <p:nvPr>
            <p:ph type="subTitle" idx="1"/>
          </p:nvPr>
        </p:nvSpPr>
        <p:spPr>
          <a:xfrm>
            <a:off x="1371600" y="2962189"/>
            <a:ext cx="6400800" cy="792088"/>
          </a:xfrm>
        </p:spPr>
        <p:txBody>
          <a:bodyPr>
            <a:normAutofit/>
          </a:bodyPr>
          <a:lstStyle>
            <a:lvl1pPr marL="0" indent="0" algn="l">
              <a:buNone/>
              <a:defRPr sz="1125">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p>
            <a:fld id="{BA8F66B1-2E65-47C7-819A-96C2007DF291}" type="slidenum">
              <a:rPr lang="en-US" smtClean="0"/>
              <a:t>‹#›</a:t>
            </a:fld>
            <a:endParaRPr lang="en-US"/>
          </a:p>
        </p:txBody>
      </p:sp>
      <p:sp>
        <p:nvSpPr>
          <p:cNvPr id="10" name="Rectangle 9"/>
          <p:cNvSpPr/>
          <p:nvPr/>
        </p:nvSpPr>
        <p:spPr>
          <a:xfrm>
            <a:off x="0" y="5489848"/>
            <a:ext cx="9144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013" dirty="0">
              <a:solidFill>
                <a:prstClr val="white">
                  <a:lumMod val="75000"/>
                </a:prstClr>
              </a:solidFill>
            </a:endParaRPr>
          </a:p>
        </p:txBody>
      </p:sp>
    </p:spTree>
    <p:extLst>
      <p:ext uri="{BB962C8B-B14F-4D97-AF65-F5344CB8AC3E}">
        <p14:creationId xmlns:p14="http://schemas.microsoft.com/office/powerpoint/2010/main" val="1006720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660000" y="36001"/>
            <a:ext cx="2133600" cy="365125"/>
          </a:xfrm>
          <a:prstGeom prst="rect">
            <a:avLst/>
          </a:prstGeom>
        </p:spPr>
        <p:txBody>
          <a:bodyPr/>
          <a:lstStyle/>
          <a:p>
            <a:fld id="{009DE246-0F6A-481B-A326-34DDBBC39770}" type="datetime1">
              <a:rPr lang="en-US" smtClean="0"/>
              <a:t>03-Mar-20</a:t>
            </a:fld>
            <a:endParaRPr lang="en-US"/>
          </a:p>
        </p:txBody>
      </p:sp>
      <p:sp>
        <p:nvSpPr>
          <p:cNvPr id="6" name="Slide Number Placeholder 5"/>
          <p:cNvSpPr>
            <a:spLocks noGrp="1"/>
          </p:cNvSpPr>
          <p:nvPr>
            <p:ph type="sldNum" sz="quarter" idx="12"/>
          </p:nvPr>
        </p:nvSpPr>
        <p:spPr/>
        <p:txBody>
          <a:bodyPr/>
          <a:lstStyle/>
          <a:p>
            <a:fld id="{BA8F66B1-2E65-47C7-819A-96C2007DF291}" type="slidenum">
              <a:rPr lang="en-US" smtClean="0"/>
              <a:t>‹#›</a:t>
            </a:fld>
            <a:endParaRPr lang="en-US"/>
          </a:p>
        </p:txBody>
      </p:sp>
    </p:spTree>
    <p:custDataLst>
      <p:tags r:id="rId1"/>
    </p:custDataLst>
    <p:extLst>
      <p:ext uri="{BB962C8B-B14F-4D97-AF65-F5344CB8AC3E}">
        <p14:creationId xmlns:p14="http://schemas.microsoft.com/office/powerpoint/2010/main" val="173165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able layout">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683569" y="1124748"/>
            <a:ext cx="7632848" cy="5040559"/>
          </a:xfrm>
        </p:spPr>
        <p:txBody>
          <a:bodyPr/>
          <a:lstStyle/>
          <a:p>
            <a:r>
              <a:rPr lang="en-US"/>
              <a:t>Click icon to add table</a:t>
            </a:r>
            <a:endParaRPr lang="en-GB"/>
          </a:p>
        </p:txBody>
      </p:sp>
      <p:sp>
        <p:nvSpPr>
          <p:cNvPr id="5" name="Title 1"/>
          <p:cNvSpPr>
            <a:spLocks noGrp="1"/>
          </p:cNvSpPr>
          <p:nvPr>
            <p:ph type="title" hasCustomPrompt="1"/>
          </p:nvPr>
        </p:nvSpPr>
        <p:spPr>
          <a:xfrm>
            <a:off x="251520" y="49188"/>
            <a:ext cx="8229600" cy="643508"/>
          </a:xfrm>
          <a:prstGeom prst="rect">
            <a:avLst/>
          </a:prstGeom>
        </p:spPr>
        <p:txBody>
          <a:bodyPr anchor="ctr" anchorCtr="0"/>
          <a:lstStyle>
            <a:lvl1pPr marL="0" algn="l" defTabSz="514350" rtl="0" eaLnBrk="1" latinLnBrk="0" hangingPunct="1">
              <a:spcBef>
                <a:spcPct val="0"/>
              </a:spcBef>
              <a:buNone/>
              <a:defRPr lang="en-GB" sz="1800" kern="1200" baseline="0" dirty="0">
                <a:solidFill>
                  <a:schemeClr val="bg1"/>
                </a:solidFill>
                <a:latin typeface="+mj-lt"/>
                <a:ea typeface="+mj-ea"/>
                <a:cs typeface="+mj-cs"/>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236241988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57200" y="1554163"/>
            <a:ext cx="8229600" cy="4621212"/>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r>
              <a:rPr lang="en-US" dirty="0"/>
              <a:t>Tenth level</a:t>
            </a:r>
          </a:p>
        </p:txBody>
      </p:sp>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3" hasCustomPrompt="1"/>
          </p:nvPr>
        </p:nvSpPr>
        <p:spPr>
          <a:xfrm>
            <a:off x="457200" y="6175376"/>
            <a:ext cx="8229600" cy="550863"/>
          </a:xfrm>
        </p:spPr>
        <p:txBody>
          <a:bodyPr anchor="b" anchorCtr="0"/>
          <a:lstStyle>
            <a:lvl1pPr marL="0" indent="0">
              <a:spcBef>
                <a:spcPts val="150"/>
              </a:spcBef>
              <a:buNone/>
              <a:defRPr sz="900">
                <a:solidFill>
                  <a:schemeClr val="tx2"/>
                </a:solidFill>
              </a:defRPr>
            </a:lvl1pPr>
          </a:lstStyle>
          <a:p>
            <a:pPr lvl="0"/>
            <a:r>
              <a:rPr lang="en-US" dirty="0"/>
              <a:t>*Citations and references</a:t>
            </a:r>
          </a:p>
        </p:txBody>
      </p:sp>
    </p:spTree>
    <p:extLst>
      <p:ext uri="{BB962C8B-B14F-4D97-AF65-F5344CB8AC3E}">
        <p14:creationId xmlns:p14="http://schemas.microsoft.com/office/powerpoint/2010/main" val="284746577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662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79B0-6321-434D-A23C-857F7EA6A669}"/>
              </a:ext>
            </a:extLst>
          </p:cNvPr>
          <p:cNvSpPr>
            <a:spLocks noGrp="1"/>
          </p:cNvSpPr>
          <p:nvPr>
            <p:ph type="title"/>
          </p:nvPr>
        </p:nvSpPr>
        <p:spPr>
          <a:xfrm>
            <a:off x="0" y="1"/>
            <a:ext cx="9144000" cy="1132715"/>
          </a:xfrm>
          <a:solidFill>
            <a:schemeClr val="tx2"/>
          </a:solidFill>
        </p:spPr>
        <p:txBody>
          <a:bodyPr wrap="square" lIns="684000" tIns="576000" rIns="684000" bIns="180000" anchor="t" anchorCtr="0">
            <a:spAutoFit/>
          </a:bodyPr>
          <a:lstStyle>
            <a:lvl1pPr>
              <a:lnSpc>
                <a:spcPct val="100000"/>
              </a:lnSpc>
              <a:defRPr sz="240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159E37B-4747-6449-BB6B-B72D5F4344DF}"/>
              </a:ext>
            </a:extLst>
          </p:cNvPr>
          <p:cNvSpPr>
            <a:spLocks noGrp="1"/>
          </p:cNvSpPr>
          <p:nvPr>
            <p:ph idx="1"/>
          </p:nvPr>
        </p:nvSpPr>
        <p:spPr>
          <a:xfrm>
            <a:off x="521494" y="1619999"/>
            <a:ext cx="4462439" cy="1900007"/>
          </a:xfrm>
        </p:spPr>
        <p:txBody>
          <a:bodyPr wrap="square" lIns="0" tIns="0" rIns="0" bIns="0">
            <a:spAutoFit/>
          </a:bodyPr>
          <a:lstStyle>
            <a:lvl1pPr marL="0" indent="0">
              <a:lnSpc>
                <a:spcPct val="120000"/>
              </a:lnSpc>
              <a:buNone/>
              <a:defRPr sz="2400"/>
            </a:lvl1pPr>
            <a:lvl2pPr marL="342900" indent="0">
              <a:lnSpc>
                <a:spcPct val="120000"/>
              </a:lnSpc>
              <a:buNone/>
              <a:defRPr sz="2100"/>
            </a:lvl2pPr>
            <a:lvl3pPr marL="685800" indent="0">
              <a:lnSpc>
                <a:spcPct val="120000"/>
              </a:lnSpc>
              <a:buNone/>
              <a:defRPr sz="1800"/>
            </a:lvl3pPr>
            <a:lvl4pPr marL="1028700" indent="0">
              <a:lnSpc>
                <a:spcPct val="120000"/>
              </a:lnSpc>
              <a:buNone/>
              <a:defRPr sz="1500"/>
            </a:lvl4pPr>
            <a:lvl5pPr marL="1371600" indent="0">
              <a:lnSpc>
                <a:spcPct val="120000"/>
              </a:lnSpc>
              <a:buNone/>
              <a:defRPr sz="1500"/>
            </a:lvl5pPr>
            <a:lvl6pPr>
              <a:defRPr sz="1500"/>
            </a:lvl6pPr>
            <a:lvl7pPr>
              <a:defRPr sz="1500"/>
            </a:lvl7pPr>
            <a:lvl8pPr>
              <a:defRPr sz="1500"/>
            </a:lvl8pPr>
            <a:lvl9pPr>
              <a:defRPr sz="15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Picture Placeholder 5">
            <a:extLst>
              <a:ext uri="{FF2B5EF4-FFF2-40B4-BE49-F238E27FC236}">
                <a16:creationId xmlns:a16="http://schemas.microsoft.com/office/drawing/2014/main" id="{F38189F6-97D8-5F4D-889D-8ECCB6D01735}"/>
              </a:ext>
            </a:extLst>
          </p:cNvPr>
          <p:cNvSpPr>
            <a:spLocks noGrp="1"/>
          </p:cNvSpPr>
          <p:nvPr>
            <p:ph type="pic" sz="quarter" idx="11"/>
          </p:nvPr>
        </p:nvSpPr>
        <p:spPr>
          <a:xfrm>
            <a:off x="5316142" y="1619251"/>
            <a:ext cx="3306365" cy="4689475"/>
          </a:xfrm>
        </p:spPr>
        <p:txBody>
          <a:bodyPr/>
          <a:lstStyle>
            <a:lvl1pPr marL="0" indent="0">
              <a:buNone/>
              <a:defRPr/>
            </a:lvl1pPr>
          </a:lstStyle>
          <a:p>
            <a:endParaRPr lang="en-US"/>
          </a:p>
        </p:txBody>
      </p:sp>
      <p:sp>
        <p:nvSpPr>
          <p:cNvPr id="5" name="Date Placeholder 4">
            <a:extLst>
              <a:ext uri="{FF2B5EF4-FFF2-40B4-BE49-F238E27FC236}">
                <a16:creationId xmlns:a16="http://schemas.microsoft.com/office/drawing/2014/main" id="{0B98DC8E-7A96-4744-952C-070C0837C506}"/>
              </a:ext>
            </a:extLst>
          </p:cNvPr>
          <p:cNvSpPr>
            <a:spLocks noGrp="1"/>
          </p:cNvSpPr>
          <p:nvPr>
            <p:ph type="dt" sz="half" idx="12"/>
          </p:nvPr>
        </p:nvSpPr>
        <p:spPr/>
        <p:txBody>
          <a:bodyPr/>
          <a:lstStyle/>
          <a:p>
            <a:r>
              <a:rPr lang="en-US"/>
              <a:t>18/02/2020</a:t>
            </a:r>
            <a:endParaRPr lang="en-GB" dirty="0"/>
          </a:p>
        </p:txBody>
      </p:sp>
      <p:sp>
        <p:nvSpPr>
          <p:cNvPr id="9" name="Text Placeholder 8">
            <a:extLst>
              <a:ext uri="{FF2B5EF4-FFF2-40B4-BE49-F238E27FC236}">
                <a16:creationId xmlns:a16="http://schemas.microsoft.com/office/drawing/2014/main" id="{14DA5BFD-8C1D-4D4E-9B76-C6A5445F5F6C}"/>
              </a:ext>
            </a:extLst>
          </p:cNvPr>
          <p:cNvSpPr>
            <a:spLocks noGrp="1" noChangeAspect="1"/>
          </p:cNvSpPr>
          <p:nvPr>
            <p:ph type="body" sz="quarter" idx="13"/>
          </p:nvPr>
        </p:nvSpPr>
        <p:spPr>
          <a:xfrm rot="10800000">
            <a:off x="8062811" y="1"/>
            <a:ext cx="1081189" cy="1255825"/>
          </a:xfrm>
          <a:prstGeom prst="rtTriangle">
            <a:avLst/>
          </a:prstGeom>
          <a:solidFill>
            <a:schemeClr val="accent4"/>
          </a:solidFill>
        </p:spPr>
        <p:txBody>
          <a:bodyPr/>
          <a:lstStyle>
            <a:lvl1pPr marL="0" indent="0">
              <a:buNone/>
              <a:defRPr>
                <a:noFill/>
              </a:defRPr>
            </a:lvl1pPr>
          </a:lstStyle>
          <a:p>
            <a:pPr lvl="0"/>
            <a:endParaRPr lang="en-US" dirty="0"/>
          </a:p>
        </p:txBody>
      </p:sp>
    </p:spTree>
    <p:extLst>
      <p:ext uri="{BB962C8B-B14F-4D97-AF65-F5344CB8AC3E}">
        <p14:creationId xmlns:p14="http://schemas.microsoft.com/office/powerpoint/2010/main" val="363463662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4" name="Google Shape;8;p1">
            <a:extLst>
              <a:ext uri="{FF2B5EF4-FFF2-40B4-BE49-F238E27FC236}">
                <a16:creationId xmlns:a16="http://schemas.microsoft.com/office/drawing/2014/main" id="{3B62D6D7-53CB-4A4A-8C60-FC85767774A4}"/>
              </a:ext>
            </a:extLst>
          </p:cNvPr>
          <p:cNvSpPr txBox="1">
            <a:spLocks noGrp="1"/>
          </p:cNvSpPr>
          <p:nvPr>
            <p:ph type="sldNum" idx="13"/>
          </p:nvPr>
        </p:nvSpPr>
        <p:spPr>
          <a:ln/>
        </p:spPr>
        <p:txBody>
          <a:bodyPr/>
          <a:lstStyle>
            <a:lvl1pPr>
              <a:defRPr/>
            </a:lvl1pPr>
          </a:lstStyle>
          <a:p>
            <a:fld id="{0529279E-C1C8-4478-9E6E-A76C2B507038}" type="slidenum">
              <a:rPr lang="en-GB" altLang="en-US"/>
              <a:pPr/>
              <a:t>‹#›</a:t>
            </a:fld>
            <a:endParaRPr lang="en-GB" altLang="en-US"/>
          </a:p>
        </p:txBody>
      </p:sp>
    </p:spTree>
    <p:extLst>
      <p:ext uri="{BB962C8B-B14F-4D97-AF65-F5344CB8AC3E}">
        <p14:creationId xmlns:p14="http://schemas.microsoft.com/office/powerpoint/2010/main" val="1230539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A7F22-8308-480B-95D4-827C871DB79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FB02955-71B1-402F-B40C-A0BCD263003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9EFD437-990F-4346-B2F8-784D0A335F6B}"/>
              </a:ext>
            </a:extLst>
          </p:cNvPr>
          <p:cNvSpPr>
            <a:spLocks noGrp="1"/>
          </p:cNvSpPr>
          <p:nvPr>
            <p:ph type="dt" sz="half" idx="10"/>
          </p:nvPr>
        </p:nvSpPr>
        <p:spPr/>
        <p:txBody>
          <a:bodyPr/>
          <a:lstStyle/>
          <a:p>
            <a:fld id="{C6BE6037-3EF5-4A08-8383-9E2E4301276A}" type="datetimeFigureOut">
              <a:rPr lang="en-US" smtClean="0"/>
              <a:t>03-Mar-20</a:t>
            </a:fld>
            <a:endParaRPr lang="en-US"/>
          </a:p>
        </p:txBody>
      </p:sp>
      <p:sp>
        <p:nvSpPr>
          <p:cNvPr id="5" name="Footer Placeholder 4">
            <a:extLst>
              <a:ext uri="{FF2B5EF4-FFF2-40B4-BE49-F238E27FC236}">
                <a16:creationId xmlns:a16="http://schemas.microsoft.com/office/drawing/2014/main" id="{6A7E2A71-1349-4824-B0FC-506FC53AE0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2AC11-B7C2-4BF4-9C4B-88011407E684}"/>
              </a:ext>
            </a:extLst>
          </p:cNvPr>
          <p:cNvSpPr>
            <a:spLocks noGrp="1"/>
          </p:cNvSpPr>
          <p:nvPr>
            <p:ph type="sldNum" sz="quarter" idx="12"/>
          </p:nvPr>
        </p:nvSpPr>
        <p:spPr/>
        <p:txBody>
          <a:bodyPr/>
          <a:lstStyle/>
          <a:p>
            <a:fld id="{01AC8D3E-9BCE-49F2-8DD9-00C8A4C7F853}" type="slidenum">
              <a:rPr lang="en-US" smtClean="0"/>
              <a:t>‹#›</a:t>
            </a:fld>
            <a:endParaRPr lang="en-US"/>
          </a:p>
        </p:txBody>
      </p:sp>
    </p:spTree>
    <p:extLst>
      <p:ext uri="{BB962C8B-B14F-4D97-AF65-F5344CB8AC3E}">
        <p14:creationId xmlns:p14="http://schemas.microsoft.com/office/powerpoint/2010/main" val="187248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DBD1F-C2C9-468C-A82E-C3E765084F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AC85D6-7B43-4B6F-859B-EBCC9EDDA8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C7064-7997-4F30-B2E6-42BDF0C75AE7}"/>
              </a:ext>
            </a:extLst>
          </p:cNvPr>
          <p:cNvSpPr>
            <a:spLocks noGrp="1"/>
          </p:cNvSpPr>
          <p:nvPr>
            <p:ph type="dt" sz="half" idx="10"/>
          </p:nvPr>
        </p:nvSpPr>
        <p:spPr/>
        <p:txBody>
          <a:bodyPr/>
          <a:lstStyle/>
          <a:p>
            <a:fld id="{C6BE6037-3EF5-4A08-8383-9E2E4301276A}" type="datetimeFigureOut">
              <a:rPr lang="en-US" smtClean="0"/>
              <a:t>03-Mar-20</a:t>
            </a:fld>
            <a:endParaRPr lang="en-US"/>
          </a:p>
        </p:txBody>
      </p:sp>
      <p:sp>
        <p:nvSpPr>
          <p:cNvPr id="5" name="Footer Placeholder 4">
            <a:extLst>
              <a:ext uri="{FF2B5EF4-FFF2-40B4-BE49-F238E27FC236}">
                <a16:creationId xmlns:a16="http://schemas.microsoft.com/office/drawing/2014/main" id="{5BC2D619-10E6-445D-A1F9-AD6C735DF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43EB3-2B4C-463B-A647-C0307BD65270}"/>
              </a:ext>
            </a:extLst>
          </p:cNvPr>
          <p:cNvSpPr>
            <a:spLocks noGrp="1"/>
          </p:cNvSpPr>
          <p:nvPr>
            <p:ph type="sldNum" sz="quarter" idx="12"/>
          </p:nvPr>
        </p:nvSpPr>
        <p:spPr/>
        <p:txBody>
          <a:bodyPr/>
          <a:lstStyle/>
          <a:p>
            <a:fld id="{01AC8D3E-9BCE-49F2-8DD9-00C8A4C7F853}" type="slidenum">
              <a:rPr lang="en-US" smtClean="0"/>
              <a:t>‹#›</a:t>
            </a:fld>
            <a:endParaRPr lang="en-US"/>
          </a:p>
        </p:txBody>
      </p:sp>
    </p:spTree>
    <p:extLst>
      <p:ext uri="{BB962C8B-B14F-4D97-AF65-F5344CB8AC3E}">
        <p14:creationId xmlns:p14="http://schemas.microsoft.com/office/powerpoint/2010/main" val="2672675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8A9D-2C29-459C-BCA7-6D5D6962D7C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84566A2-0EC0-402E-ABD8-BA7CB73CFCF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608546-7AF7-4E28-9459-C7CD030C27CE}"/>
              </a:ext>
            </a:extLst>
          </p:cNvPr>
          <p:cNvSpPr>
            <a:spLocks noGrp="1"/>
          </p:cNvSpPr>
          <p:nvPr>
            <p:ph type="dt" sz="half" idx="10"/>
          </p:nvPr>
        </p:nvSpPr>
        <p:spPr/>
        <p:txBody>
          <a:bodyPr/>
          <a:lstStyle/>
          <a:p>
            <a:fld id="{C6BE6037-3EF5-4A08-8383-9E2E4301276A}" type="datetimeFigureOut">
              <a:rPr lang="en-US" smtClean="0"/>
              <a:t>03-Mar-20</a:t>
            </a:fld>
            <a:endParaRPr lang="en-US"/>
          </a:p>
        </p:txBody>
      </p:sp>
      <p:sp>
        <p:nvSpPr>
          <p:cNvPr id="5" name="Footer Placeholder 4">
            <a:extLst>
              <a:ext uri="{FF2B5EF4-FFF2-40B4-BE49-F238E27FC236}">
                <a16:creationId xmlns:a16="http://schemas.microsoft.com/office/drawing/2014/main" id="{382820A1-9949-4261-9341-38A0F9250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739340-C9B4-45ED-922E-94D12746A282}"/>
              </a:ext>
            </a:extLst>
          </p:cNvPr>
          <p:cNvSpPr>
            <a:spLocks noGrp="1"/>
          </p:cNvSpPr>
          <p:nvPr>
            <p:ph type="sldNum" sz="quarter" idx="12"/>
          </p:nvPr>
        </p:nvSpPr>
        <p:spPr/>
        <p:txBody>
          <a:bodyPr/>
          <a:lstStyle/>
          <a:p>
            <a:fld id="{01AC8D3E-9BCE-49F2-8DD9-00C8A4C7F853}" type="slidenum">
              <a:rPr lang="en-US" smtClean="0"/>
              <a:t>‹#›</a:t>
            </a:fld>
            <a:endParaRPr lang="en-US"/>
          </a:p>
        </p:txBody>
      </p:sp>
    </p:spTree>
    <p:extLst>
      <p:ext uri="{BB962C8B-B14F-4D97-AF65-F5344CB8AC3E}">
        <p14:creationId xmlns:p14="http://schemas.microsoft.com/office/powerpoint/2010/main" val="35378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0A870-1985-4634-8A2A-8B5A2509DB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F80149-AB74-4927-AD41-952D6CB0EBA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E0ABF6-86D9-416F-858C-C0F7E555F3A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77480B-DF71-4A4B-8965-47EA50D4FFA4}"/>
              </a:ext>
            </a:extLst>
          </p:cNvPr>
          <p:cNvSpPr>
            <a:spLocks noGrp="1"/>
          </p:cNvSpPr>
          <p:nvPr>
            <p:ph type="dt" sz="half" idx="10"/>
          </p:nvPr>
        </p:nvSpPr>
        <p:spPr/>
        <p:txBody>
          <a:bodyPr/>
          <a:lstStyle/>
          <a:p>
            <a:fld id="{C6BE6037-3EF5-4A08-8383-9E2E4301276A}" type="datetimeFigureOut">
              <a:rPr lang="en-US" smtClean="0"/>
              <a:t>03-Mar-20</a:t>
            </a:fld>
            <a:endParaRPr lang="en-US"/>
          </a:p>
        </p:txBody>
      </p:sp>
      <p:sp>
        <p:nvSpPr>
          <p:cNvPr id="6" name="Footer Placeholder 5">
            <a:extLst>
              <a:ext uri="{FF2B5EF4-FFF2-40B4-BE49-F238E27FC236}">
                <a16:creationId xmlns:a16="http://schemas.microsoft.com/office/drawing/2014/main" id="{61B2045C-881E-400F-81A5-7806D07DF4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D9563-BED5-4B6C-A071-691DBC490881}"/>
              </a:ext>
            </a:extLst>
          </p:cNvPr>
          <p:cNvSpPr>
            <a:spLocks noGrp="1"/>
          </p:cNvSpPr>
          <p:nvPr>
            <p:ph type="sldNum" sz="quarter" idx="12"/>
          </p:nvPr>
        </p:nvSpPr>
        <p:spPr/>
        <p:txBody>
          <a:bodyPr/>
          <a:lstStyle/>
          <a:p>
            <a:fld id="{01AC8D3E-9BCE-49F2-8DD9-00C8A4C7F853}" type="slidenum">
              <a:rPr lang="en-US" smtClean="0"/>
              <a:t>‹#›</a:t>
            </a:fld>
            <a:endParaRPr lang="en-US"/>
          </a:p>
        </p:txBody>
      </p:sp>
    </p:spTree>
    <p:extLst>
      <p:ext uri="{BB962C8B-B14F-4D97-AF65-F5344CB8AC3E}">
        <p14:creationId xmlns:p14="http://schemas.microsoft.com/office/powerpoint/2010/main" val="208874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168" y="116632"/>
            <a:ext cx="8229600" cy="1143000"/>
          </a:xfrm>
        </p:spPr>
        <p:txBody>
          <a:bodyPr>
            <a:normAutofit/>
          </a:bodyPr>
          <a:lstStyle>
            <a:lvl1pPr>
              <a:defRPr sz="2025"/>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1350" b="0">
                <a:solidFill>
                  <a:schemeClr val="tx1"/>
                </a:solidFill>
              </a:defRPr>
            </a:lvl1pPr>
            <a:lvl2pPr>
              <a:defRPr sz="1125" b="0">
                <a:solidFill>
                  <a:schemeClr val="tx1"/>
                </a:solidFill>
              </a:defRPr>
            </a:lvl2pPr>
            <a:lvl3pPr>
              <a:defRPr sz="1013" b="0">
                <a:solidFill>
                  <a:schemeClr val="tx1"/>
                </a:solidFill>
              </a:defRPr>
            </a:lvl3pPr>
            <a:lvl4pPr>
              <a:defRPr b="0">
                <a:solidFill>
                  <a:schemeClr val="tx1"/>
                </a:solidFill>
              </a:defRPr>
            </a:lvl4pPr>
            <a:lvl5pPr>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6660232" y="44624"/>
            <a:ext cx="2133600" cy="365125"/>
          </a:xfrm>
          <a:prstGeom prst="rect">
            <a:avLst/>
          </a:prstGeom>
        </p:spPr>
        <p:txBody>
          <a:bodyPr/>
          <a:lstStyle/>
          <a:p>
            <a:fld id="{E3E5EF12-D466-4D28-8F5F-5748C573FC34}" type="datetime1">
              <a:rPr lang="en-US" smtClean="0"/>
              <a:t>03-Mar-20</a:t>
            </a:fld>
            <a:endParaRPr lang="en-US"/>
          </a:p>
        </p:txBody>
      </p:sp>
      <p:sp>
        <p:nvSpPr>
          <p:cNvPr id="6" name="Slide Number Placeholder 5"/>
          <p:cNvSpPr>
            <a:spLocks noGrp="1"/>
          </p:cNvSpPr>
          <p:nvPr>
            <p:ph type="sldNum" sz="quarter" idx="12"/>
          </p:nvPr>
        </p:nvSpPr>
        <p:spPr/>
        <p:txBody>
          <a:bodyPr/>
          <a:lstStyle/>
          <a:p>
            <a:fld id="{BA8F66B1-2E65-47C7-819A-96C2007DF291}" type="slidenum">
              <a:rPr lang="en-US" smtClean="0"/>
              <a:t>‹#›</a:t>
            </a:fld>
            <a:endParaRPr lang="en-US"/>
          </a:p>
        </p:txBody>
      </p:sp>
    </p:spTree>
    <p:custDataLst>
      <p:tags r:id="rId1"/>
    </p:custDataLst>
    <p:extLst>
      <p:ext uri="{BB962C8B-B14F-4D97-AF65-F5344CB8AC3E}">
        <p14:creationId xmlns:p14="http://schemas.microsoft.com/office/powerpoint/2010/main" val="3013410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A62A2-8587-4BB2-B809-00F21ECAF5D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27F88C-23A4-404C-A46D-F0A97FC2E99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6A9947E-6514-47E5-A62B-45864CD13AD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1336CC-A3BB-45AF-8148-12885EF3361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4F4D2BA-9738-451F-A5E6-103D62D3408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0E2424-5518-4AE7-877E-39159A2EA9DB}"/>
              </a:ext>
            </a:extLst>
          </p:cNvPr>
          <p:cNvSpPr>
            <a:spLocks noGrp="1"/>
          </p:cNvSpPr>
          <p:nvPr>
            <p:ph type="dt" sz="half" idx="10"/>
          </p:nvPr>
        </p:nvSpPr>
        <p:spPr/>
        <p:txBody>
          <a:bodyPr/>
          <a:lstStyle/>
          <a:p>
            <a:fld id="{C6BE6037-3EF5-4A08-8383-9E2E4301276A}" type="datetimeFigureOut">
              <a:rPr lang="en-US" smtClean="0"/>
              <a:t>03-Mar-20</a:t>
            </a:fld>
            <a:endParaRPr lang="en-US"/>
          </a:p>
        </p:txBody>
      </p:sp>
      <p:sp>
        <p:nvSpPr>
          <p:cNvPr id="8" name="Footer Placeholder 7">
            <a:extLst>
              <a:ext uri="{FF2B5EF4-FFF2-40B4-BE49-F238E27FC236}">
                <a16:creationId xmlns:a16="http://schemas.microsoft.com/office/drawing/2014/main" id="{7C1FCAA3-A0E3-47CB-9D1B-660814D58D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D7AECD-9A26-4A54-98EA-D84EBAB61898}"/>
              </a:ext>
            </a:extLst>
          </p:cNvPr>
          <p:cNvSpPr>
            <a:spLocks noGrp="1"/>
          </p:cNvSpPr>
          <p:nvPr>
            <p:ph type="sldNum" sz="quarter" idx="12"/>
          </p:nvPr>
        </p:nvSpPr>
        <p:spPr/>
        <p:txBody>
          <a:bodyPr/>
          <a:lstStyle/>
          <a:p>
            <a:fld id="{01AC8D3E-9BCE-49F2-8DD9-00C8A4C7F853}" type="slidenum">
              <a:rPr lang="en-US" smtClean="0"/>
              <a:t>‹#›</a:t>
            </a:fld>
            <a:endParaRPr lang="en-US"/>
          </a:p>
        </p:txBody>
      </p:sp>
    </p:spTree>
    <p:extLst>
      <p:ext uri="{BB962C8B-B14F-4D97-AF65-F5344CB8AC3E}">
        <p14:creationId xmlns:p14="http://schemas.microsoft.com/office/powerpoint/2010/main" val="306850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F3608-A4F5-4304-90B1-C0DA068C4A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E2B5C4-6835-46E5-9945-FF9CD2067B37}"/>
              </a:ext>
            </a:extLst>
          </p:cNvPr>
          <p:cNvSpPr>
            <a:spLocks noGrp="1"/>
          </p:cNvSpPr>
          <p:nvPr>
            <p:ph type="dt" sz="half" idx="10"/>
          </p:nvPr>
        </p:nvSpPr>
        <p:spPr/>
        <p:txBody>
          <a:bodyPr/>
          <a:lstStyle/>
          <a:p>
            <a:fld id="{C6BE6037-3EF5-4A08-8383-9E2E4301276A}" type="datetimeFigureOut">
              <a:rPr lang="en-US" smtClean="0"/>
              <a:t>03-Mar-20</a:t>
            </a:fld>
            <a:endParaRPr lang="en-US"/>
          </a:p>
        </p:txBody>
      </p:sp>
      <p:sp>
        <p:nvSpPr>
          <p:cNvPr id="4" name="Footer Placeholder 3">
            <a:extLst>
              <a:ext uri="{FF2B5EF4-FFF2-40B4-BE49-F238E27FC236}">
                <a16:creationId xmlns:a16="http://schemas.microsoft.com/office/drawing/2014/main" id="{BAD36BDE-94F8-4C17-85AE-5CBEEB9695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F42B48-D8AC-4DA2-B289-C45ED42412A2}"/>
              </a:ext>
            </a:extLst>
          </p:cNvPr>
          <p:cNvSpPr>
            <a:spLocks noGrp="1"/>
          </p:cNvSpPr>
          <p:nvPr>
            <p:ph type="sldNum" sz="quarter" idx="12"/>
          </p:nvPr>
        </p:nvSpPr>
        <p:spPr/>
        <p:txBody>
          <a:bodyPr/>
          <a:lstStyle/>
          <a:p>
            <a:fld id="{01AC8D3E-9BCE-49F2-8DD9-00C8A4C7F853}" type="slidenum">
              <a:rPr lang="en-US" smtClean="0"/>
              <a:t>‹#›</a:t>
            </a:fld>
            <a:endParaRPr lang="en-US"/>
          </a:p>
        </p:txBody>
      </p:sp>
    </p:spTree>
    <p:extLst>
      <p:ext uri="{BB962C8B-B14F-4D97-AF65-F5344CB8AC3E}">
        <p14:creationId xmlns:p14="http://schemas.microsoft.com/office/powerpoint/2010/main" val="1616865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2BFB98-1E97-487B-8FB8-F6EDAD5CB628}"/>
              </a:ext>
            </a:extLst>
          </p:cNvPr>
          <p:cNvSpPr>
            <a:spLocks noGrp="1"/>
          </p:cNvSpPr>
          <p:nvPr>
            <p:ph type="dt" sz="half" idx="10"/>
          </p:nvPr>
        </p:nvSpPr>
        <p:spPr/>
        <p:txBody>
          <a:bodyPr/>
          <a:lstStyle/>
          <a:p>
            <a:fld id="{C6BE6037-3EF5-4A08-8383-9E2E4301276A}" type="datetimeFigureOut">
              <a:rPr lang="en-US" smtClean="0"/>
              <a:t>03-Mar-20</a:t>
            </a:fld>
            <a:endParaRPr lang="en-US"/>
          </a:p>
        </p:txBody>
      </p:sp>
      <p:sp>
        <p:nvSpPr>
          <p:cNvPr id="3" name="Footer Placeholder 2">
            <a:extLst>
              <a:ext uri="{FF2B5EF4-FFF2-40B4-BE49-F238E27FC236}">
                <a16:creationId xmlns:a16="http://schemas.microsoft.com/office/drawing/2014/main" id="{F1182490-677D-4B7F-965C-44AAED878D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45AACD-F98B-4815-9DB0-313AE0594761}"/>
              </a:ext>
            </a:extLst>
          </p:cNvPr>
          <p:cNvSpPr>
            <a:spLocks noGrp="1"/>
          </p:cNvSpPr>
          <p:nvPr>
            <p:ph type="sldNum" sz="quarter" idx="12"/>
          </p:nvPr>
        </p:nvSpPr>
        <p:spPr/>
        <p:txBody>
          <a:bodyPr/>
          <a:lstStyle/>
          <a:p>
            <a:fld id="{01AC8D3E-9BCE-49F2-8DD9-00C8A4C7F853}" type="slidenum">
              <a:rPr lang="en-US" smtClean="0"/>
              <a:t>‹#›</a:t>
            </a:fld>
            <a:endParaRPr lang="en-US"/>
          </a:p>
        </p:txBody>
      </p:sp>
    </p:spTree>
    <p:extLst>
      <p:ext uri="{BB962C8B-B14F-4D97-AF65-F5344CB8AC3E}">
        <p14:creationId xmlns:p14="http://schemas.microsoft.com/office/powerpoint/2010/main" val="2731894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AB36-8598-4EC5-9088-9ECD55FA792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6EC69-9C46-4172-BB75-1B334301794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DC8B88-6D27-41DA-81A2-2B12448B67C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E61BBC8-F4EF-463E-926F-D0DDCFAE2505}"/>
              </a:ext>
            </a:extLst>
          </p:cNvPr>
          <p:cNvSpPr>
            <a:spLocks noGrp="1"/>
          </p:cNvSpPr>
          <p:nvPr>
            <p:ph type="dt" sz="half" idx="10"/>
          </p:nvPr>
        </p:nvSpPr>
        <p:spPr/>
        <p:txBody>
          <a:bodyPr/>
          <a:lstStyle/>
          <a:p>
            <a:fld id="{C6BE6037-3EF5-4A08-8383-9E2E4301276A}" type="datetimeFigureOut">
              <a:rPr lang="en-US" smtClean="0"/>
              <a:t>03-Mar-20</a:t>
            </a:fld>
            <a:endParaRPr lang="en-US"/>
          </a:p>
        </p:txBody>
      </p:sp>
      <p:sp>
        <p:nvSpPr>
          <p:cNvPr id="6" name="Footer Placeholder 5">
            <a:extLst>
              <a:ext uri="{FF2B5EF4-FFF2-40B4-BE49-F238E27FC236}">
                <a16:creationId xmlns:a16="http://schemas.microsoft.com/office/drawing/2014/main" id="{548B5547-4F97-4C9D-AFB8-B1F9586F73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653ECD-D86C-44BD-AA9F-C51B418DDA43}"/>
              </a:ext>
            </a:extLst>
          </p:cNvPr>
          <p:cNvSpPr>
            <a:spLocks noGrp="1"/>
          </p:cNvSpPr>
          <p:nvPr>
            <p:ph type="sldNum" sz="quarter" idx="12"/>
          </p:nvPr>
        </p:nvSpPr>
        <p:spPr/>
        <p:txBody>
          <a:bodyPr/>
          <a:lstStyle/>
          <a:p>
            <a:fld id="{01AC8D3E-9BCE-49F2-8DD9-00C8A4C7F853}" type="slidenum">
              <a:rPr lang="en-US" smtClean="0"/>
              <a:t>‹#›</a:t>
            </a:fld>
            <a:endParaRPr lang="en-US"/>
          </a:p>
        </p:txBody>
      </p:sp>
    </p:spTree>
    <p:extLst>
      <p:ext uri="{BB962C8B-B14F-4D97-AF65-F5344CB8AC3E}">
        <p14:creationId xmlns:p14="http://schemas.microsoft.com/office/powerpoint/2010/main" val="2092553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77F15-D3B3-498A-A6FA-09EF672D085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147C722-F74F-4BF2-9C15-500A319AE0A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47379D3-7414-4D0A-A44A-764EC973663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E3AC88F-9B9D-4871-9CE7-BC643C695556}"/>
              </a:ext>
            </a:extLst>
          </p:cNvPr>
          <p:cNvSpPr>
            <a:spLocks noGrp="1"/>
          </p:cNvSpPr>
          <p:nvPr>
            <p:ph type="dt" sz="half" idx="10"/>
          </p:nvPr>
        </p:nvSpPr>
        <p:spPr/>
        <p:txBody>
          <a:bodyPr/>
          <a:lstStyle/>
          <a:p>
            <a:fld id="{C6BE6037-3EF5-4A08-8383-9E2E4301276A}" type="datetimeFigureOut">
              <a:rPr lang="en-US" smtClean="0"/>
              <a:t>03-Mar-20</a:t>
            </a:fld>
            <a:endParaRPr lang="en-US"/>
          </a:p>
        </p:txBody>
      </p:sp>
      <p:sp>
        <p:nvSpPr>
          <p:cNvPr id="6" name="Footer Placeholder 5">
            <a:extLst>
              <a:ext uri="{FF2B5EF4-FFF2-40B4-BE49-F238E27FC236}">
                <a16:creationId xmlns:a16="http://schemas.microsoft.com/office/drawing/2014/main" id="{FBEFAD33-F6DC-46C4-8CA4-B1AEA4CEB3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4DE07-7F53-4CDF-A4DD-7A37EF5DF8ED}"/>
              </a:ext>
            </a:extLst>
          </p:cNvPr>
          <p:cNvSpPr>
            <a:spLocks noGrp="1"/>
          </p:cNvSpPr>
          <p:nvPr>
            <p:ph type="sldNum" sz="quarter" idx="12"/>
          </p:nvPr>
        </p:nvSpPr>
        <p:spPr/>
        <p:txBody>
          <a:bodyPr/>
          <a:lstStyle/>
          <a:p>
            <a:fld id="{01AC8D3E-9BCE-49F2-8DD9-00C8A4C7F853}" type="slidenum">
              <a:rPr lang="en-US" smtClean="0"/>
              <a:t>‹#›</a:t>
            </a:fld>
            <a:endParaRPr lang="en-US"/>
          </a:p>
        </p:txBody>
      </p:sp>
    </p:spTree>
    <p:extLst>
      <p:ext uri="{BB962C8B-B14F-4D97-AF65-F5344CB8AC3E}">
        <p14:creationId xmlns:p14="http://schemas.microsoft.com/office/powerpoint/2010/main" val="2615676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9995-02A1-4559-ADE0-B533731F63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F5F50F-ECD3-42B4-B5C7-007FB58653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96071-1616-492E-8CF8-04E3A3984526}"/>
              </a:ext>
            </a:extLst>
          </p:cNvPr>
          <p:cNvSpPr>
            <a:spLocks noGrp="1"/>
          </p:cNvSpPr>
          <p:nvPr>
            <p:ph type="dt" sz="half" idx="10"/>
          </p:nvPr>
        </p:nvSpPr>
        <p:spPr/>
        <p:txBody>
          <a:bodyPr/>
          <a:lstStyle/>
          <a:p>
            <a:fld id="{C6BE6037-3EF5-4A08-8383-9E2E4301276A}" type="datetimeFigureOut">
              <a:rPr lang="en-US" smtClean="0"/>
              <a:t>03-Mar-20</a:t>
            </a:fld>
            <a:endParaRPr lang="en-US"/>
          </a:p>
        </p:txBody>
      </p:sp>
      <p:sp>
        <p:nvSpPr>
          <p:cNvPr id="5" name="Footer Placeholder 4">
            <a:extLst>
              <a:ext uri="{FF2B5EF4-FFF2-40B4-BE49-F238E27FC236}">
                <a16:creationId xmlns:a16="http://schemas.microsoft.com/office/drawing/2014/main" id="{D91E5984-5D67-4ACE-92ED-64388D2F1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148E9-1BEE-4748-AB65-08D9151B633C}"/>
              </a:ext>
            </a:extLst>
          </p:cNvPr>
          <p:cNvSpPr>
            <a:spLocks noGrp="1"/>
          </p:cNvSpPr>
          <p:nvPr>
            <p:ph type="sldNum" sz="quarter" idx="12"/>
          </p:nvPr>
        </p:nvSpPr>
        <p:spPr/>
        <p:txBody>
          <a:bodyPr/>
          <a:lstStyle/>
          <a:p>
            <a:fld id="{01AC8D3E-9BCE-49F2-8DD9-00C8A4C7F853}" type="slidenum">
              <a:rPr lang="en-US" smtClean="0"/>
              <a:t>‹#›</a:t>
            </a:fld>
            <a:endParaRPr lang="en-US"/>
          </a:p>
        </p:txBody>
      </p:sp>
    </p:spTree>
    <p:extLst>
      <p:ext uri="{BB962C8B-B14F-4D97-AF65-F5344CB8AC3E}">
        <p14:creationId xmlns:p14="http://schemas.microsoft.com/office/powerpoint/2010/main" val="1630860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8AC236-7866-4BB6-81A8-0395F0C677F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8C443-9F8C-456D-A840-C589367918B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BA676-447C-4A7B-B713-779528E58B93}"/>
              </a:ext>
            </a:extLst>
          </p:cNvPr>
          <p:cNvSpPr>
            <a:spLocks noGrp="1"/>
          </p:cNvSpPr>
          <p:nvPr>
            <p:ph type="dt" sz="half" idx="10"/>
          </p:nvPr>
        </p:nvSpPr>
        <p:spPr/>
        <p:txBody>
          <a:bodyPr/>
          <a:lstStyle/>
          <a:p>
            <a:fld id="{C6BE6037-3EF5-4A08-8383-9E2E4301276A}" type="datetimeFigureOut">
              <a:rPr lang="en-US" smtClean="0"/>
              <a:t>03-Mar-20</a:t>
            </a:fld>
            <a:endParaRPr lang="en-US"/>
          </a:p>
        </p:txBody>
      </p:sp>
      <p:sp>
        <p:nvSpPr>
          <p:cNvPr id="5" name="Footer Placeholder 4">
            <a:extLst>
              <a:ext uri="{FF2B5EF4-FFF2-40B4-BE49-F238E27FC236}">
                <a16:creationId xmlns:a16="http://schemas.microsoft.com/office/drawing/2014/main" id="{B1391551-0DE1-48D0-BEF7-95B4191F28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B1F854-E04B-4E23-852B-FFC44664F9F3}"/>
              </a:ext>
            </a:extLst>
          </p:cNvPr>
          <p:cNvSpPr>
            <a:spLocks noGrp="1"/>
          </p:cNvSpPr>
          <p:nvPr>
            <p:ph type="sldNum" sz="quarter" idx="12"/>
          </p:nvPr>
        </p:nvSpPr>
        <p:spPr/>
        <p:txBody>
          <a:bodyPr/>
          <a:lstStyle/>
          <a:p>
            <a:fld id="{01AC8D3E-9BCE-49F2-8DD9-00C8A4C7F853}" type="slidenum">
              <a:rPr lang="en-US" smtClean="0"/>
              <a:t>‹#›</a:t>
            </a:fld>
            <a:endParaRPr lang="en-US"/>
          </a:p>
        </p:txBody>
      </p:sp>
    </p:spTree>
    <p:extLst>
      <p:ext uri="{BB962C8B-B14F-4D97-AF65-F5344CB8AC3E}">
        <p14:creationId xmlns:p14="http://schemas.microsoft.com/office/powerpoint/2010/main" val="4281755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99392"/>
            <a:ext cx="9144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013" dirty="0">
              <a:solidFill>
                <a:prstClr val="white">
                  <a:lumMod val="75000"/>
                </a:prstClr>
              </a:solidFill>
            </a:endParaRPr>
          </a:p>
        </p:txBody>
      </p:sp>
      <p:sp>
        <p:nvSpPr>
          <p:cNvPr id="2" name="Title 1"/>
          <p:cNvSpPr>
            <a:spLocks noGrp="1"/>
          </p:cNvSpPr>
          <p:nvPr>
            <p:ph type="ctrTitle"/>
          </p:nvPr>
        </p:nvSpPr>
        <p:spPr>
          <a:xfrm>
            <a:off x="1371600" y="1844828"/>
            <a:ext cx="7772400" cy="1470025"/>
          </a:xfrm>
        </p:spPr>
        <p:txBody>
          <a:bodyPr/>
          <a:lstStyle>
            <a:lvl1pPr algn="l">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GB" dirty="0"/>
          </a:p>
        </p:txBody>
      </p:sp>
      <p:sp>
        <p:nvSpPr>
          <p:cNvPr id="3" name="Subtitle 2"/>
          <p:cNvSpPr>
            <a:spLocks noGrp="1"/>
          </p:cNvSpPr>
          <p:nvPr>
            <p:ph type="subTitle" idx="1"/>
          </p:nvPr>
        </p:nvSpPr>
        <p:spPr>
          <a:xfrm>
            <a:off x="1371600" y="2962189"/>
            <a:ext cx="6400800" cy="792088"/>
          </a:xfrm>
        </p:spPr>
        <p:txBody>
          <a:bodyPr>
            <a:normAutofit/>
          </a:bodyPr>
          <a:lstStyle>
            <a:lvl1pPr marL="0" indent="0" algn="l">
              <a:buNone/>
              <a:defRPr sz="1125">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
        <p:nvSpPr>
          <p:cNvPr id="10" name="Rectangle 9"/>
          <p:cNvSpPr/>
          <p:nvPr/>
        </p:nvSpPr>
        <p:spPr>
          <a:xfrm>
            <a:off x="0" y="5489848"/>
            <a:ext cx="9144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013" dirty="0">
              <a:solidFill>
                <a:prstClr val="white">
                  <a:lumMod val="75000"/>
                </a:prstClr>
              </a:solidFill>
            </a:endParaRPr>
          </a:p>
        </p:txBody>
      </p:sp>
    </p:spTree>
    <p:extLst>
      <p:ext uri="{BB962C8B-B14F-4D97-AF65-F5344CB8AC3E}">
        <p14:creationId xmlns:p14="http://schemas.microsoft.com/office/powerpoint/2010/main" val="704717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168" y="116632"/>
            <a:ext cx="8229600" cy="1143000"/>
          </a:xfrm>
        </p:spPr>
        <p:txBody>
          <a:bodyPr>
            <a:normAutofit/>
          </a:bodyPr>
          <a:lstStyle>
            <a:lvl1pPr>
              <a:defRPr sz="2025"/>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1350" b="0">
                <a:solidFill>
                  <a:schemeClr val="tx1"/>
                </a:solidFill>
              </a:defRPr>
            </a:lvl1pPr>
            <a:lvl2pPr>
              <a:defRPr sz="1125" b="0">
                <a:solidFill>
                  <a:schemeClr val="tx1"/>
                </a:solidFill>
              </a:defRPr>
            </a:lvl2pPr>
            <a:lvl3pPr>
              <a:defRPr sz="1013" b="0">
                <a:solidFill>
                  <a:schemeClr val="tx1"/>
                </a:solidFill>
              </a:defRPr>
            </a:lvl3pPr>
            <a:lvl4pPr>
              <a:defRPr b="0">
                <a:solidFill>
                  <a:schemeClr val="tx1"/>
                </a:solidFill>
              </a:defRPr>
            </a:lvl4pPr>
            <a:lvl5pPr>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6660232" y="44624"/>
            <a:ext cx="2133600" cy="365125"/>
          </a:xfrm>
          <a:prstGeom prst="rect">
            <a:avLst/>
          </a:prstGeom>
        </p:spPr>
        <p:txBody>
          <a:bodyPr/>
          <a:lstStyle/>
          <a:p>
            <a:fld id="{241EB5C9-1307-BA42-ABA2-0BC069CD8E7F}" type="datetimeFigureOut">
              <a:rPr lang="en-US" smtClean="0"/>
              <a:t>03-Mar-20</a:t>
            </a:fld>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custDataLst>
      <p:tags r:id="rId1"/>
    </p:custDataLst>
    <p:extLst>
      <p:ext uri="{BB962C8B-B14F-4D97-AF65-F5344CB8AC3E}">
        <p14:creationId xmlns:p14="http://schemas.microsoft.com/office/powerpoint/2010/main" val="4269320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solidFill>
                  <a:srgbClr val="0070C0"/>
                </a:solidFill>
              </a:defRPr>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custDataLst>
      <p:tags r:id="rId1"/>
    </p:custDataLst>
    <p:extLst>
      <p:ext uri="{BB962C8B-B14F-4D97-AF65-F5344CB8AC3E}">
        <p14:creationId xmlns:p14="http://schemas.microsoft.com/office/powerpoint/2010/main" val="248014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solidFill>
                  <a:srgbClr val="0070C0"/>
                </a:solidFill>
              </a:defRPr>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A8F66B1-2E65-47C7-819A-96C2007DF291}" type="slidenum">
              <a:rPr lang="en-US" smtClean="0"/>
              <a:t>‹#›</a:t>
            </a:fld>
            <a:endParaRPr lang="en-US"/>
          </a:p>
        </p:txBody>
      </p:sp>
    </p:spTree>
    <p:custDataLst>
      <p:tags r:id="rId1"/>
    </p:custDataLst>
    <p:extLst>
      <p:ext uri="{BB962C8B-B14F-4D97-AF65-F5344CB8AC3E}">
        <p14:creationId xmlns:p14="http://schemas.microsoft.com/office/powerpoint/2010/main" val="1690696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1575" b="0">
                <a:solidFill>
                  <a:schemeClr val="tx1"/>
                </a:solidFill>
              </a:defRPr>
            </a:lvl1pPr>
            <a:lvl2pPr>
              <a:defRPr sz="1350" b="0">
                <a:solidFill>
                  <a:schemeClr val="tx1"/>
                </a:solidFill>
              </a:defRPr>
            </a:lvl2pPr>
            <a:lvl3pPr>
              <a:defRPr sz="1125" b="0">
                <a:solidFill>
                  <a:schemeClr val="tx1"/>
                </a:solidFill>
              </a:defRPr>
            </a:lvl3pPr>
            <a:lvl4pPr>
              <a:defRPr sz="1013" b="0">
                <a:solidFill>
                  <a:schemeClr val="tx1"/>
                </a:solidFill>
              </a:defRPr>
            </a:lvl4pPr>
            <a:lvl5pPr>
              <a:defRPr sz="1013" b="0">
                <a:solidFill>
                  <a:schemeClr val="tx1"/>
                </a:solidFill>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1575" b="0">
                <a:solidFill>
                  <a:schemeClr val="tx1"/>
                </a:solidFill>
              </a:defRPr>
            </a:lvl1pPr>
            <a:lvl2pPr>
              <a:defRPr sz="1350" b="0">
                <a:solidFill>
                  <a:schemeClr val="tx1"/>
                </a:solidFill>
              </a:defRPr>
            </a:lvl2pPr>
            <a:lvl3pPr>
              <a:defRPr sz="1125" b="0">
                <a:solidFill>
                  <a:schemeClr val="tx1"/>
                </a:solidFill>
              </a:defRPr>
            </a:lvl3pPr>
            <a:lvl4pPr>
              <a:defRPr sz="1013" b="0">
                <a:solidFill>
                  <a:schemeClr val="tx1"/>
                </a:solidFill>
              </a:defRPr>
            </a:lvl4pPr>
            <a:lvl5pPr>
              <a:defRPr sz="1013" b="0">
                <a:solidFill>
                  <a:schemeClr val="tx1"/>
                </a:solidFill>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660000" y="36001"/>
            <a:ext cx="2133600" cy="365125"/>
          </a:xfrm>
          <a:prstGeom prst="rect">
            <a:avLst/>
          </a:prstGeom>
        </p:spPr>
        <p:txBody>
          <a:bodyPr/>
          <a:lstStyle/>
          <a:p>
            <a:fld id="{241EB5C9-1307-BA42-ABA2-0BC069CD8E7F}" type="datetimeFigureOut">
              <a:rPr lang="en-US" smtClean="0"/>
              <a:t>03-Mar-20</a:t>
            </a:fld>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custDataLst>
      <p:tags r:id="rId1"/>
    </p:custDataLst>
    <p:extLst>
      <p:ext uri="{BB962C8B-B14F-4D97-AF65-F5344CB8AC3E}">
        <p14:creationId xmlns:p14="http://schemas.microsoft.com/office/powerpoint/2010/main" val="3689206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solidFill>
                  <a:srgbClr val="0070C0"/>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b="0">
                <a:solidFill>
                  <a:schemeClr val="tx1"/>
                </a:solidFill>
              </a:defRPr>
            </a:lvl1pPr>
            <a:lvl2pPr>
              <a:defRPr sz="1125" b="0">
                <a:solidFill>
                  <a:schemeClr val="tx1"/>
                </a:solidFill>
              </a:defRPr>
            </a:lvl2pPr>
            <a:lvl3pPr>
              <a:defRPr sz="1013" b="0">
                <a:solidFill>
                  <a:schemeClr val="tx1"/>
                </a:solidFill>
              </a:defRPr>
            </a:lvl3pPr>
            <a:lvl4pPr>
              <a:defRPr sz="900" b="0">
                <a:solidFill>
                  <a:schemeClr val="tx1"/>
                </a:solidFill>
              </a:defRPr>
            </a:lvl4pPr>
            <a:lvl5pPr>
              <a:defRPr sz="900" b="0">
                <a:solidFill>
                  <a:schemeClr val="tx1"/>
                </a:solidFill>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solidFill>
                  <a:srgbClr val="0070C0"/>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b="0">
                <a:solidFill>
                  <a:schemeClr val="tx1"/>
                </a:solidFill>
              </a:defRPr>
            </a:lvl1pPr>
            <a:lvl2pPr>
              <a:defRPr sz="1125" b="0">
                <a:solidFill>
                  <a:schemeClr val="tx1"/>
                </a:solidFill>
              </a:defRPr>
            </a:lvl2pPr>
            <a:lvl3pPr>
              <a:defRPr sz="1013" b="0">
                <a:solidFill>
                  <a:schemeClr val="tx1"/>
                </a:solidFill>
              </a:defRPr>
            </a:lvl3pPr>
            <a:lvl4pPr>
              <a:defRPr sz="900" b="0">
                <a:solidFill>
                  <a:schemeClr val="tx1"/>
                </a:solidFill>
              </a:defRPr>
            </a:lvl4pPr>
            <a:lvl5pPr>
              <a:defRPr sz="900" b="0">
                <a:solidFill>
                  <a:schemeClr val="tx1"/>
                </a:solidFill>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660000" y="36001"/>
            <a:ext cx="2133600" cy="365125"/>
          </a:xfrm>
          <a:prstGeom prst="rect">
            <a:avLst/>
          </a:prstGeom>
        </p:spPr>
        <p:txBody>
          <a:bodyPr/>
          <a:lstStyle/>
          <a:p>
            <a:fld id="{241EB5C9-1307-BA42-ABA2-0BC069CD8E7F}" type="datetimeFigureOut">
              <a:rPr lang="en-US" smtClean="0"/>
              <a:t>03-Mar-20</a:t>
            </a:fld>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custDataLst>
      <p:tags r:id="rId1"/>
    </p:custDataLst>
    <p:extLst>
      <p:ext uri="{BB962C8B-B14F-4D97-AF65-F5344CB8AC3E}">
        <p14:creationId xmlns:p14="http://schemas.microsoft.com/office/powerpoint/2010/main" val="2297603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660000" y="36001"/>
            <a:ext cx="2133600" cy="365125"/>
          </a:xfrm>
          <a:prstGeom prst="rect">
            <a:avLst/>
          </a:prstGeom>
        </p:spPr>
        <p:txBody>
          <a:bodyPr/>
          <a:lstStyle/>
          <a:p>
            <a:fld id="{241EB5C9-1307-BA42-ABA2-0BC069CD8E7F}" type="datetimeFigureOut">
              <a:rPr lang="en-US" smtClean="0"/>
              <a:t>03-Mar-20</a:t>
            </a:fld>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custDataLst>
      <p:tags r:id="rId1"/>
    </p:custDataLst>
    <p:extLst>
      <p:ext uri="{BB962C8B-B14F-4D97-AF65-F5344CB8AC3E}">
        <p14:creationId xmlns:p14="http://schemas.microsoft.com/office/powerpoint/2010/main" val="3675443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60000" y="36001"/>
            <a:ext cx="2133600" cy="365125"/>
          </a:xfrm>
          <a:prstGeom prst="rect">
            <a:avLst/>
          </a:prstGeom>
        </p:spPr>
        <p:txBody>
          <a:bodyPr/>
          <a:lstStyle/>
          <a:p>
            <a:fld id="{241EB5C9-1307-BA42-ABA2-0BC069CD8E7F}" type="datetimeFigureOut">
              <a:rPr lang="en-US" smtClean="0"/>
              <a:t>03-Mar-20</a:t>
            </a:fld>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custDataLst>
      <p:tags r:id="rId1"/>
    </p:custDataLst>
    <p:extLst>
      <p:ext uri="{BB962C8B-B14F-4D97-AF65-F5344CB8AC3E}">
        <p14:creationId xmlns:p14="http://schemas.microsoft.com/office/powerpoint/2010/main" val="2610585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19256" cy="779686"/>
          </a:xfrm>
        </p:spPr>
        <p:txBody>
          <a:bodyPr anchor="b"/>
          <a:lstStyle>
            <a:lvl1pPr algn="l">
              <a:defRPr sz="1125" b="1">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575050" y="1268760"/>
            <a:ext cx="5111750" cy="485740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268760"/>
            <a:ext cx="3008313" cy="485740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5" name="Date Placeholder 4"/>
          <p:cNvSpPr>
            <a:spLocks noGrp="1"/>
          </p:cNvSpPr>
          <p:nvPr>
            <p:ph type="dt" sz="half" idx="10"/>
          </p:nvPr>
        </p:nvSpPr>
        <p:spPr>
          <a:xfrm>
            <a:off x="6660000" y="36001"/>
            <a:ext cx="2133600" cy="365125"/>
          </a:xfrm>
          <a:prstGeom prst="rect">
            <a:avLst/>
          </a:prstGeom>
        </p:spPr>
        <p:txBody>
          <a:bodyPr/>
          <a:lstStyle/>
          <a:p>
            <a:fld id="{241EB5C9-1307-BA42-ABA2-0BC069CD8E7F}" type="datetimeFigureOut">
              <a:rPr lang="en-US" smtClean="0"/>
              <a:t>03-Mar-20</a:t>
            </a:fld>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custDataLst>
      <p:tags r:id="rId1"/>
    </p:custDataLst>
    <p:extLst>
      <p:ext uri="{BB962C8B-B14F-4D97-AF65-F5344CB8AC3E}">
        <p14:creationId xmlns:p14="http://schemas.microsoft.com/office/powerpoint/2010/main" val="148899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solidFill>
                  <a:srgbClr val="0070C0"/>
                </a:solidFill>
              </a:defRPr>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solidFill>
                  <a:schemeClr val="bg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58194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5" name="Date Placeholder 4"/>
          <p:cNvSpPr>
            <a:spLocks noGrp="1"/>
          </p:cNvSpPr>
          <p:nvPr>
            <p:ph type="dt" sz="half" idx="10"/>
          </p:nvPr>
        </p:nvSpPr>
        <p:spPr>
          <a:xfrm>
            <a:off x="6660000" y="36001"/>
            <a:ext cx="2133600" cy="365125"/>
          </a:xfrm>
          <a:prstGeom prst="rect">
            <a:avLst/>
          </a:prstGeom>
        </p:spPr>
        <p:txBody>
          <a:bodyPr/>
          <a:lstStyle/>
          <a:p>
            <a:fld id="{241EB5C9-1307-BA42-ABA2-0BC069CD8E7F}" type="datetimeFigureOut">
              <a:rPr lang="en-US" smtClean="0"/>
              <a:t>03-Mar-20</a:t>
            </a:fld>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791813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660000" y="36001"/>
            <a:ext cx="2133600" cy="365125"/>
          </a:xfrm>
          <a:prstGeom prst="rect">
            <a:avLst/>
          </a:prstGeom>
        </p:spPr>
        <p:txBody>
          <a:bodyPr/>
          <a:lstStyle/>
          <a:p>
            <a:fld id="{241EB5C9-1307-BA42-ABA2-0BC069CD8E7F}" type="datetimeFigureOut">
              <a:rPr lang="en-US" smtClean="0"/>
              <a:t>03-Mar-20</a:t>
            </a:fld>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custDataLst>
      <p:tags r:id="rId1"/>
    </p:custDataLst>
    <p:extLst>
      <p:ext uri="{BB962C8B-B14F-4D97-AF65-F5344CB8AC3E}">
        <p14:creationId xmlns:p14="http://schemas.microsoft.com/office/powerpoint/2010/main" val="274151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able layout">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683569" y="1124748"/>
            <a:ext cx="7632848" cy="5040559"/>
          </a:xfrm>
        </p:spPr>
        <p:txBody>
          <a:bodyPr/>
          <a:lstStyle/>
          <a:p>
            <a:r>
              <a:rPr lang="en-US"/>
              <a:t>Click icon to add table</a:t>
            </a:r>
            <a:endParaRPr lang="en-GB"/>
          </a:p>
        </p:txBody>
      </p:sp>
      <p:sp>
        <p:nvSpPr>
          <p:cNvPr id="5" name="Title 1"/>
          <p:cNvSpPr>
            <a:spLocks noGrp="1"/>
          </p:cNvSpPr>
          <p:nvPr>
            <p:ph type="title" hasCustomPrompt="1"/>
          </p:nvPr>
        </p:nvSpPr>
        <p:spPr>
          <a:xfrm>
            <a:off x="251520" y="49188"/>
            <a:ext cx="8229600" cy="643508"/>
          </a:xfrm>
          <a:prstGeom prst="rect">
            <a:avLst/>
          </a:prstGeom>
        </p:spPr>
        <p:txBody>
          <a:bodyPr anchor="ctr" anchorCtr="0"/>
          <a:lstStyle>
            <a:lvl1pPr marL="0" algn="l" defTabSz="514350" rtl="0" eaLnBrk="1" latinLnBrk="0" hangingPunct="1">
              <a:spcBef>
                <a:spcPct val="0"/>
              </a:spcBef>
              <a:buNone/>
              <a:defRPr lang="en-GB" sz="1800" kern="1200" baseline="0" dirty="0">
                <a:solidFill>
                  <a:schemeClr val="bg1"/>
                </a:solidFill>
                <a:latin typeface="+mj-lt"/>
                <a:ea typeface="+mj-ea"/>
                <a:cs typeface="+mj-cs"/>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918914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99392"/>
            <a:ext cx="9144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350" dirty="0">
              <a:solidFill>
                <a:prstClr val="white">
                  <a:lumMod val="75000"/>
                </a:prstClr>
              </a:solidFill>
            </a:endParaRPr>
          </a:p>
        </p:txBody>
      </p:sp>
      <p:sp>
        <p:nvSpPr>
          <p:cNvPr id="2" name="Title 1"/>
          <p:cNvSpPr>
            <a:spLocks noGrp="1"/>
          </p:cNvSpPr>
          <p:nvPr>
            <p:ph type="ctrTitle"/>
          </p:nvPr>
        </p:nvSpPr>
        <p:spPr>
          <a:xfrm>
            <a:off x="1371600" y="1844826"/>
            <a:ext cx="7772400" cy="1470025"/>
          </a:xfrm>
        </p:spPr>
        <p:txBody>
          <a:bodyPr/>
          <a:lstStyle>
            <a:lvl1pPr algn="l">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GB" dirty="0"/>
          </a:p>
        </p:txBody>
      </p:sp>
      <p:sp>
        <p:nvSpPr>
          <p:cNvPr id="3" name="Subtitle 2"/>
          <p:cNvSpPr>
            <a:spLocks noGrp="1"/>
          </p:cNvSpPr>
          <p:nvPr>
            <p:ph type="subTitle" idx="1"/>
          </p:nvPr>
        </p:nvSpPr>
        <p:spPr>
          <a:xfrm>
            <a:off x="1371600" y="2962189"/>
            <a:ext cx="6400800" cy="792088"/>
          </a:xfrm>
        </p:spPr>
        <p:txBody>
          <a:bodyPr>
            <a:normAutofit/>
          </a:bodyPr>
          <a:lstStyle>
            <a:lvl1pPr marL="0" indent="0" algn="l">
              <a:buNone/>
              <a:defRPr sz="15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p>
            <a:fld id="{DD0F5B0D-9654-4FEB-BAB9-5F4A9A9AF9AD}" type="slidenum">
              <a:rPr lang="en-US" smtClean="0"/>
              <a:t>‹#›</a:t>
            </a:fld>
            <a:endParaRPr lang="en-US"/>
          </a:p>
        </p:txBody>
      </p:sp>
      <p:sp>
        <p:nvSpPr>
          <p:cNvPr id="10" name="Rectangle 9"/>
          <p:cNvSpPr/>
          <p:nvPr/>
        </p:nvSpPr>
        <p:spPr>
          <a:xfrm>
            <a:off x="0" y="5489848"/>
            <a:ext cx="9144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350" dirty="0">
              <a:solidFill>
                <a:prstClr val="white">
                  <a:lumMod val="75000"/>
                </a:prstClr>
              </a:solidFill>
            </a:endParaRPr>
          </a:p>
        </p:txBody>
      </p:sp>
    </p:spTree>
    <p:extLst>
      <p:ext uri="{BB962C8B-B14F-4D97-AF65-F5344CB8AC3E}">
        <p14:creationId xmlns:p14="http://schemas.microsoft.com/office/powerpoint/2010/main" val="38052747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168" y="116632"/>
            <a:ext cx="8229600" cy="1143000"/>
          </a:xfrm>
        </p:spPr>
        <p:txBody>
          <a:bodyPr>
            <a:normAutofit/>
          </a:bodyPr>
          <a:lstStyle>
            <a:lvl1pPr>
              <a:defRPr sz="2700"/>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1800" b="0"/>
            </a:lvl1pPr>
            <a:lvl2pPr>
              <a:defRPr sz="1500" b="0"/>
            </a:lvl2pPr>
            <a:lvl3pPr>
              <a:defRPr sz="1350" b="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6660232" y="44624"/>
            <a:ext cx="2133600" cy="365125"/>
          </a:xfrm>
          <a:prstGeom prst="rect">
            <a:avLst/>
          </a:prstGeom>
        </p:spPr>
        <p:txBody>
          <a:bodyPr/>
          <a:lstStyle/>
          <a:p>
            <a:fld id="{D13ED809-051C-418A-9513-F0A5C4E3CB02}" type="datetimeFigureOut">
              <a:rPr lang="en-US" smtClean="0"/>
              <a:t>03-Mar-20</a:t>
            </a:fld>
            <a:endParaRPr lang="en-US"/>
          </a:p>
        </p:txBody>
      </p:sp>
      <p:sp>
        <p:nvSpPr>
          <p:cNvPr id="6" name="Slide Number Placeholder 5"/>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39162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1575" b="0">
                <a:solidFill>
                  <a:schemeClr val="tx1"/>
                </a:solidFill>
              </a:defRPr>
            </a:lvl1pPr>
            <a:lvl2pPr>
              <a:defRPr sz="1350" b="0">
                <a:solidFill>
                  <a:schemeClr val="tx1"/>
                </a:solidFill>
              </a:defRPr>
            </a:lvl2pPr>
            <a:lvl3pPr>
              <a:defRPr sz="1125" b="0">
                <a:solidFill>
                  <a:schemeClr val="tx1"/>
                </a:solidFill>
              </a:defRPr>
            </a:lvl3pPr>
            <a:lvl4pPr>
              <a:defRPr sz="1013" b="0">
                <a:solidFill>
                  <a:schemeClr val="tx1"/>
                </a:solidFill>
              </a:defRPr>
            </a:lvl4pPr>
            <a:lvl5pPr>
              <a:defRPr sz="1013" b="0">
                <a:solidFill>
                  <a:schemeClr val="tx1"/>
                </a:solidFill>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1575" b="0">
                <a:solidFill>
                  <a:schemeClr val="tx1"/>
                </a:solidFill>
              </a:defRPr>
            </a:lvl1pPr>
            <a:lvl2pPr>
              <a:defRPr sz="1350" b="0">
                <a:solidFill>
                  <a:schemeClr val="tx1"/>
                </a:solidFill>
              </a:defRPr>
            </a:lvl2pPr>
            <a:lvl3pPr>
              <a:defRPr sz="1125" b="0">
                <a:solidFill>
                  <a:schemeClr val="tx1"/>
                </a:solidFill>
              </a:defRPr>
            </a:lvl3pPr>
            <a:lvl4pPr>
              <a:defRPr sz="1013" b="0">
                <a:solidFill>
                  <a:schemeClr val="tx1"/>
                </a:solidFill>
              </a:defRPr>
            </a:lvl4pPr>
            <a:lvl5pPr>
              <a:defRPr sz="1013" b="0">
                <a:solidFill>
                  <a:schemeClr val="tx1"/>
                </a:solidFill>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660000" y="36001"/>
            <a:ext cx="2133600" cy="365125"/>
          </a:xfrm>
          <a:prstGeom prst="rect">
            <a:avLst/>
          </a:prstGeom>
        </p:spPr>
        <p:txBody>
          <a:bodyPr/>
          <a:lstStyle/>
          <a:p>
            <a:fld id="{0E301781-A4B9-4451-8F94-E8417A6119AF}" type="datetime1">
              <a:rPr lang="en-US" smtClean="0"/>
              <a:t>03-Mar-20</a:t>
            </a:fld>
            <a:endParaRPr lang="en-US"/>
          </a:p>
        </p:txBody>
      </p:sp>
      <p:sp>
        <p:nvSpPr>
          <p:cNvPr id="7" name="Slide Number Placeholder 6"/>
          <p:cNvSpPr>
            <a:spLocks noGrp="1"/>
          </p:cNvSpPr>
          <p:nvPr>
            <p:ph type="sldNum" sz="quarter" idx="12"/>
          </p:nvPr>
        </p:nvSpPr>
        <p:spPr/>
        <p:txBody>
          <a:bodyPr/>
          <a:lstStyle/>
          <a:p>
            <a:fld id="{BA8F66B1-2E65-47C7-819A-96C2007DF291}" type="slidenum">
              <a:rPr lang="en-US" smtClean="0"/>
              <a:t>‹#›</a:t>
            </a:fld>
            <a:endParaRPr lang="en-US"/>
          </a:p>
        </p:txBody>
      </p:sp>
    </p:spTree>
    <p:custDataLst>
      <p:tags r:id="rId1"/>
    </p:custDataLst>
    <p:extLst>
      <p:ext uri="{BB962C8B-B14F-4D97-AF65-F5344CB8AC3E}">
        <p14:creationId xmlns:p14="http://schemas.microsoft.com/office/powerpoint/2010/main" val="35004404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solidFill>
                  <a:srgbClr val="0070C0"/>
                </a:solidFill>
              </a:defRPr>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36767729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660000" y="36001"/>
            <a:ext cx="2133600" cy="365125"/>
          </a:xfrm>
          <a:prstGeom prst="rect">
            <a:avLst/>
          </a:prstGeom>
        </p:spPr>
        <p:txBody>
          <a:bodyPr/>
          <a:lstStyle/>
          <a:p>
            <a:fld id="{D13ED809-051C-418A-9513-F0A5C4E3CB02}" type="datetimeFigureOut">
              <a:rPr lang="en-US" smtClean="0"/>
              <a:t>03-Mar-20</a:t>
            </a:fld>
            <a:endParaRPr lang="en-US"/>
          </a:p>
        </p:txBody>
      </p:sp>
      <p:sp>
        <p:nvSpPr>
          <p:cNvPr id="7" name="Slide Number Placeholder 6"/>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4221526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solidFill>
                  <a:srgbClr val="0070C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solidFill>
                  <a:srgbClr val="0070C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660000" y="36001"/>
            <a:ext cx="2133600" cy="365125"/>
          </a:xfrm>
          <a:prstGeom prst="rect">
            <a:avLst/>
          </a:prstGeom>
        </p:spPr>
        <p:txBody>
          <a:bodyPr/>
          <a:lstStyle/>
          <a:p>
            <a:fld id="{D13ED809-051C-418A-9513-F0A5C4E3CB02}" type="datetimeFigureOut">
              <a:rPr lang="en-US" smtClean="0"/>
              <a:t>03-Mar-20</a:t>
            </a:fld>
            <a:endParaRPr lang="en-US"/>
          </a:p>
        </p:txBody>
      </p:sp>
      <p:sp>
        <p:nvSpPr>
          <p:cNvPr id="9" name="Slide Number Placeholder 8"/>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2844727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660000" y="36001"/>
            <a:ext cx="2133600" cy="365125"/>
          </a:xfrm>
          <a:prstGeom prst="rect">
            <a:avLst/>
          </a:prstGeom>
        </p:spPr>
        <p:txBody>
          <a:bodyPr/>
          <a:lstStyle/>
          <a:p>
            <a:fld id="{D13ED809-051C-418A-9513-F0A5C4E3CB02}" type="datetimeFigureOut">
              <a:rPr lang="en-US" smtClean="0"/>
              <a:t>03-Mar-20</a:t>
            </a:fld>
            <a:endParaRPr lang="en-US"/>
          </a:p>
        </p:txBody>
      </p:sp>
      <p:sp>
        <p:nvSpPr>
          <p:cNvPr id="5" name="Slide Number Placeholder 4"/>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8360589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60000" y="36001"/>
            <a:ext cx="2133600" cy="365125"/>
          </a:xfrm>
          <a:prstGeom prst="rect">
            <a:avLst/>
          </a:prstGeom>
        </p:spPr>
        <p:txBody>
          <a:bodyPr/>
          <a:lstStyle/>
          <a:p>
            <a:fld id="{D13ED809-051C-418A-9513-F0A5C4E3CB02}" type="datetimeFigureOut">
              <a:rPr lang="en-US" smtClean="0"/>
              <a:t>03-Mar-20</a:t>
            </a:fld>
            <a:endParaRPr lang="en-US"/>
          </a:p>
        </p:txBody>
      </p:sp>
      <p:sp>
        <p:nvSpPr>
          <p:cNvPr id="4" name="Slide Number Placeholder 3"/>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31888322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19256" cy="779686"/>
          </a:xfrm>
        </p:spPr>
        <p:txBody>
          <a:bodyPr anchor="b"/>
          <a:lstStyle>
            <a:lvl1pPr algn="l">
              <a:defRPr sz="1500" b="1">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575050" y="1268760"/>
            <a:ext cx="5111750" cy="48574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268760"/>
            <a:ext cx="3008313" cy="485740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6660000" y="36001"/>
            <a:ext cx="2133600" cy="365125"/>
          </a:xfrm>
          <a:prstGeom prst="rect">
            <a:avLst/>
          </a:prstGeom>
        </p:spPr>
        <p:txBody>
          <a:bodyPr/>
          <a:lstStyle/>
          <a:p>
            <a:fld id="{D13ED809-051C-418A-9513-F0A5C4E3CB02}" type="datetimeFigureOut">
              <a:rPr lang="en-US" smtClean="0"/>
              <a:t>03-Mar-20</a:t>
            </a:fld>
            <a:endParaRPr lang="en-US"/>
          </a:p>
        </p:txBody>
      </p:sp>
      <p:sp>
        <p:nvSpPr>
          <p:cNvPr id="7" name="Slide Number Placeholder 6"/>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40335006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solidFill>
                  <a:srgbClr val="0070C0"/>
                </a:solidFill>
              </a:defRPr>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58194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6660000" y="36001"/>
            <a:ext cx="2133600" cy="365125"/>
          </a:xfrm>
          <a:prstGeom prst="rect">
            <a:avLst/>
          </a:prstGeom>
        </p:spPr>
        <p:txBody>
          <a:bodyPr/>
          <a:lstStyle/>
          <a:p>
            <a:fld id="{D13ED809-051C-418A-9513-F0A5C4E3CB02}" type="datetimeFigureOut">
              <a:rPr lang="en-US" smtClean="0"/>
              <a:t>03-Mar-20</a:t>
            </a:fld>
            <a:endParaRPr lang="en-US"/>
          </a:p>
        </p:txBody>
      </p:sp>
      <p:sp>
        <p:nvSpPr>
          <p:cNvPr id="7" name="Slide Number Placeholder 6"/>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8444916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660000" y="36001"/>
            <a:ext cx="2133600" cy="365125"/>
          </a:xfrm>
          <a:prstGeom prst="rect">
            <a:avLst/>
          </a:prstGeom>
        </p:spPr>
        <p:txBody>
          <a:bodyPr/>
          <a:lstStyle/>
          <a:p>
            <a:fld id="{D13ED809-051C-418A-9513-F0A5C4E3CB02}" type="datetimeFigureOut">
              <a:rPr lang="en-US" smtClean="0"/>
              <a:t>03-Mar-20</a:t>
            </a:fld>
            <a:endParaRPr lang="en-US"/>
          </a:p>
        </p:txBody>
      </p:sp>
      <p:sp>
        <p:nvSpPr>
          <p:cNvPr id="6" name="Slide Number Placeholder 5"/>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2372544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79B0-6321-434D-A23C-857F7EA6A669}"/>
              </a:ext>
            </a:extLst>
          </p:cNvPr>
          <p:cNvSpPr>
            <a:spLocks noGrp="1"/>
          </p:cNvSpPr>
          <p:nvPr>
            <p:ph type="title"/>
          </p:nvPr>
        </p:nvSpPr>
        <p:spPr>
          <a:xfrm>
            <a:off x="0" y="1"/>
            <a:ext cx="9144000" cy="1132715"/>
          </a:xfrm>
          <a:solidFill>
            <a:schemeClr val="tx2"/>
          </a:solidFill>
        </p:spPr>
        <p:txBody>
          <a:bodyPr wrap="square" lIns="684000" tIns="576000" rIns="684000" bIns="180000" anchor="t" anchorCtr="0">
            <a:spAutoFit/>
          </a:bodyPr>
          <a:lstStyle>
            <a:lvl1pPr>
              <a:lnSpc>
                <a:spcPct val="100000"/>
              </a:lnSpc>
              <a:defRPr sz="240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159E37B-4747-6449-BB6B-B72D5F4344DF}"/>
              </a:ext>
            </a:extLst>
          </p:cNvPr>
          <p:cNvSpPr>
            <a:spLocks noGrp="1"/>
          </p:cNvSpPr>
          <p:nvPr>
            <p:ph idx="1"/>
          </p:nvPr>
        </p:nvSpPr>
        <p:spPr>
          <a:xfrm>
            <a:off x="521494" y="1619999"/>
            <a:ext cx="4462439" cy="2343206"/>
          </a:xfrm>
        </p:spPr>
        <p:txBody>
          <a:bodyPr wrap="square" lIns="0" tIns="0" rIns="0" bIns="0">
            <a:spAutoFit/>
          </a:bodyPr>
          <a:lstStyle>
            <a:lvl1pPr marL="0" indent="0">
              <a:lnSpc>
                <a:spcPct val="120000"/>
              </a:lnSpc>
              <a:buNone/>
              <a:defRPr sz="2400"/>
            </a:lvl1pPr>
            <a:lvl2pPr marL="342900" indent="0">
              <a:lnSpc>
                <a:spcPct val="120000"/>
              </a:lnSpc>
              <a:buNone/>
              <a:defRPr sz="2100"/>
            </a:lvl2pPr>
            <a:lvl3pPr marL="685800" indent="0">
              <a:lnSpc>
                <a:spcPct val="120000"/>
              </a:lnSpc>
              <a:buNone/>
              <a:defRPr sz="1800"/>
            </a:lvl3pPr>
            <a:lvl4pPr marL="1028700" indent="0">
              <a:lnSpc>
                <a:spcPct val="120000"/>
              </a:lnSpc>
              <a:buNone/>
              <a:defRPr sz="1500"/>
            </a:lvl4pPr>
            <a:lvl5pPr marL="1371600" indent="0">
              <a:lnSpc>
                <a:spcPct val="120000"/>
              </a:lnSpc>
              <a:buNone/>
              <a:defRPr sz="1500"/>
            </a:lvl5pPr>
            <a:lvl6pPr>
              <a:defRPr sz="1500"/>
            </a:lvl6pPr>
            <a:lvl7pPr>
              <a:defRPr sz="1500"/>
            </a:lvl7pPr>
            <a:lvl8pPr>
              <a:defRPr sz="1500"/>
            </a:lvl8pPr>
            <a:lvl9pPr>
              <a:defRPr sz="15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Picture Placeholder 5">
            <a:extLst>
              <a:ext uri="{FF2B5EF4-FFF2-40B4-BE49-F238E27FC236}">
                <a16:creationId xmlns:a16="http://schemas.microsoft.com/office/drawing/2014/main" id="{F38189F6-97D8-5F4D-889D-8ECCB6D01735}"/>
              </a:ext>
            </a:extLst>
          </p:cNvPr>
          <p:cNvSpPr>
            <a:spLocks noGrp="1"/>
          </p:cNvSpPr>
          <p:nvPr>
            <p:ph type="pic" sz="quarter" idx="11"/>
          </p:nvPr>
        </p:nvSpPr>
        <p:spPr>
          <a:xfrm>
            <a:off x="5316142" y="1619251"/>
            <a:ext cx="3306365" cy="4689475"/>
          </a:xfrm>
        </p:spPr>
        <p:txBody>
          <a:bodyPr/>
          <a:lstStyle>
            <a:lvl1pPr marL="0" indent="0">
              <a:buNone/>
              <a:defRPr/>
            </a:lvl1pPr>
          </a:lstStyle>
          <a:p>
            <a:endParaRPr lang="en-US"/>
          </a:p>
        </p:txBody>
      </p:sp>
      <p:sp>
        <p:nvSpPr>
          <p:cNvPr id="5" name="Date Placeholder 4">
            <a:extLst>
              <a:ext uri="{FF2B5EF4-FFF2-40B4-BE49-F238E27FC236}">
                <a16:creationId xmlns:a16="http://schemas.microsoft.com/office/drawing/2014/main" id="{0B98DC8E-7A96-4744-952C-070C0837C506}"/>
              </a:ext>
            </a:extLst>
          </p:cNvPr>
          <p:cNvSpPr>
            <a:spLocks noGrp="1"/>
          </p:cNvSpPr>
          <p:nvPr>
            <p:ph type="dt" sz="half" idx="12"/>
          </p:nvPr>
        </p:nvSpPr>
        <p:spPr/>
        <p:txBody>
          <a:bodyPr/>
          <a:lstStyle/>
          <a:p>
            <a:r>
              <a:rPr lang="en-US"/>
              <a:t>18/02/2020</a:t>
            </a:r>
            <a:endParaRPr lang="en-GB" dirty="0"/>
          </a:p>
        </p:txBody>
      </p:sp>
      <p:sp>
        <p:nvSpPr>
          <p:cNvPr id="9" name="Text Placeholder 8">
            <a:extLst>
              <a:ext uri="{FF2B5EF4-FFF2-40B4-BE49-F238E27FC236}">
                <a16:creationId xmlns:a16="http://schemas.microsoft.com/office/drawing/2014/main" id="{14DA5BFD-8C1D-4D4E-9B76-C6A5445F5F6C}"/>
              </a:ext>
            </a:extLst>
          </p:cNvPr>
          <p:cNvSpPr>
            <a:spLocks noGrp="1" noChangeAspect="1"/>
          </p:cNvSpPr>
          <p:nvPr>
            <p:ph type="body" sz="quarter" idx="13"/>
          </p:nvPr>
        </p:nvSpPr>
        <p:spPr>
          <a:xfrm rot="10800000">
            <a:off x="8062811" y="1"/>
            <a:ext cx="1081189" cy="1255825"/>
          </a:xfrm>
          <a:prstGeom prst="rtTriangle">
            <a:avLst/>
          </a:prstGeom>
          <a:solidFill>
            <a:schemeClr val="accent4"/>
          </a:solidFill>
        </p:spPr>
        <p:txBody>
          <a:bodyPr/>
          <a:lstStyle>
            <a:lvl1pPr marL="0" indent="0">
              <a:buNone/>
              <a:defRPr>
                <a:noFill/>
              </a:defRPr>
            </a:lvl1pPr>
          </a:lstStyle>
          <a:p>
            <a:pPr lvl="0"/>
            <a:endParaRPr lang="en-US" dirty="0"/>
          </a:p>
        </p:txBody>
      </p:sp>
    </p:spTree>
    <p:extLst>
      <p:ext uri="{BB962C8B-B14F-4D97-AF65-F5344CB8AC3E}">
        <p14:creationId xmlns:p14="http://schemas.microsoft.com/office/powerpoint/2010/main" val="186117646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solidFill>
                  <a:srgbClr val="0070C0"/>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b="0">
                <a:solidFill>
                  <a:schemeClr val="tx1"/>
                </a:solidFill>
              </a:defRPr>
            </a:lvl1pPr>
            <a:lvl2pPr>
              <a:defRPr sz="1125" b="0">
                <a:solidFill>
                  <a:schemeClr val="tx1"/>
                </a:solidFill>
              </a:defRPr>
            </a:lvl2pPr>
            <a:lvl3pPr>
              <a:defRPr sz="1013" b="0">
                <a:solidFill>
                  <a:schemeClr val="tx1"/>
                </a:solidFill>
              </a:defRPr>
            </a:lvl3pPr>
            <a:lvl4pPr>
              <a:defRPr sz="900" b="0">
                <a:solidFill>
                  <a:schemeClr val="tx1"/>
                </a:solidFill>
              </a:defRPr>
            </a:lvl4pPr>
            <a:lvl5pPr>
              <a:defRPr sz="900" b="0">
                <a:solidFill>
                  <a:schemeClr val="tx1"/>
                </a:solidFill>
              </a:defRPr>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solidFill>
                  <a:srgbClr val="0070C0"/>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b="0">
                <a:solidFill>
                  <a:schemeClr val="tx1"/>
                </a:solidFill>
              </a:defRPr>
            </a:lvl1pPr>
            <a:lvl2pPr>
              <a:defRPr sz="1125" b="0">
                <a:solidFill>
                  <a:schemeClr val="tx1"/>
                </a:solidFill>
              </a:defRPr>
            </a:lvl2pPr>
            <a:lvl3pPr>
              <a:defRPr sz="1013" b="0">
                <a:solidFill>
                  <a:schemeClr val="tx1"/>
                </a:solidFill>
              </a:defRPr>
            </a:lvl3pPr>
            <a:lvl4pPr>
              <a:defRPr sz="900" b="0">
                <a:solidFill>
                  <a:schemeClr val="tx1"/>
                </a:solidFill>
              </a:defRPr>
            </a:lvl4pPr>
            <a:lvl5pPr>
              <a:defRPr sz="900" b="0">
                <a:solidFill>
                  <a:schemeClr val="tx1"/>
                </a:solidFill>
              </a:defRPr>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660000" y="36001"/>
            <a:ext cx="2133600" cy="365125"/>
          </a:xfrm>
          <a:prstGeom prst="rect">
            <a:avLst/>
          </a:prstGeom>
        </p:spPr>
        <p:txBody>
          <a:bodyPr/>
          <a:lstStyle/>
          <a:p>
            <a:fld id="{F4EF3B18-1C8D-4C2D-90C1-25D5F54E11C9}" type="datetime1">
              <a:rPr lang="en-US" smtClean="0"/>
              <a:t>03-Mar-20</a:t>
            </a:fld>
            <a:endParaRPr lang="en-US"/>
          </a:p>
        </p:txBody>
      </p:sp>
      <p:sp>
        <p:nvSpPr>
          <p:cNvPr id="9" name="Slide Number Placeholder 8"/>
          <p:cNvSpPr>
            <a:spLocks noGrp="1"/>
          </p:cNvSpPr>
          <p:nvPr>
            <p:ph type="sldNum" sz="quarter" idx="12"/>
          </p:nvPr>
        </p:nvSpPr>
        <p:spPr/>
        <p:txBody>
          <a:bodyPr/>
          <a:lstStyle/>
          <a:p>
            <a:fld id="{BA8F66B1-2E65-47C7-819A-96C2007DF291}" type="slidenum">
              <a:rPr lang="en-US" smtClean="0"/>
              <a:t>‹#›</a:t>
            </a:fld>
            <a:endParaRPr lang="en-US"/>
          </a:p>
        </p:txBody>
      </p:sp>
    </p:spTree>
    <p:custDataLst>
      <p:tags r:id="rId1"/>
    </p:custDataLst>
    <p:extLst>
      <p:ext uri="{BB962C8B-B14F-4D97-AF65-F5344CB8AC3E}">
        <p14:creationId xmlns:p14="http://schemas.microsoft.com/office/powerpoint/2010/main" val="30086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660000" y="36001"/>
            <a:ext cx="2133600" cy="365125"/>
          </a:xfrm>
          <a:prstGeom prst="rect">
            <a:avLst/>
          </a:prstGeom>
        </p:spPr>
        <p:txBody>
          <a:bodyPr/>
          <a:lstStyle/>
          <a:p>
            <a:fld id="{5B82E9EC-81E4-4091-A68D-B7D7E6DC2090}" type="datetime1">
              <a:rPr lang="en-US" smtClean="0"/>
              <a:t>03-Mar-20</a:t>
            </a:fld>
            <a:endParaRPr lang="en-US"/>
          </a:p>
        </p:txBody>
      </p:sp>
      <p:sp>
        <p:nvSpPr>
          <p:cNvPr id="5" name="Slide Number Placeholder 4"/>
          <p:cNvSpPr>
            <a:spLocks noGrp="1"/>
          </p:cNvSpPr>
          <p:nvPr>
            <p:ph type="sldNum" sz="quarter" idx="12"/>
          </p:nvPr>
        </p:nvSpPr>
        <p:spPr/>
        <p:txBody>
          <a:bodyPr/>
          <a:lstStyle/>
          <a:p>
            <a:fld id="{BA8F66B1-2E65-47C7-819A-96C2007DF291}" type="slidenum">
              <a:rPr lang="en-US" smtClean="0"/>
              <a:t>‹#›</a:t>
            </a:fld>
            <a:endParaRPr lang="en-US"/>
          </a:p>
        </p:txBody>
      </p:sp>
    </p:spTree>
    <p:custDataLst>
      <p:tags r:id="rId1"/>
    </p:custDataLst>
    <p:extLst>
      <p:ext uri="{BB962C8B-B14F-4D97-AF65-F5344CB8AC3E}">
        <p14:creationId xmlns:p14="http://schemas.microsoft.com/office/powerpoint/2010/main" val="1271268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60000" y="36001"/>
            <a:ext cx="2133600" cy="365125"/>
          </a:xfrm>
          <a:prstGeom prst="rect">
            <a:avLst/>
          </a:prstGeom>
        </p:spPr>
        <p:txBody>
          <a:bodyPr/>
          <a:lstStyle/>
          <a:p>
            <a:fld id="{A7CD9BD0-0970-4895-B591-CF5EA0C8E6AC}" type="datetime1">
              <a:rPr lang="en-US" smtClean="0"/>
              <a:t>03-Mar-20</a:t>
            </a:fld>
            <a:endParaRPr lang="en-US"/>
          </a:p>
        </p:txBody>
      </p:sp>
      <p:sp>
        <p:nvSpPr>
          <p:cNvPr id="4" name="Slide Number Placeholder 3"/>
          <p:cNvSpPr>
            <a:spLocks noGrp="1"/>
          </p:cNvSpPr>
          <p:nvPr>
            <p:ph type="sldNum" sz="quarter" idx="12"/>
          </p:nvPr>
        </p:nvSpPr>
        <p:spPr/>
        <p:txBody>
          <a:bodyPr/>
          <a:lstStyle/>
          <a:p>
            <a:fld id="{BA8F66B1-2E65-47C7-819A-96C2007DF291}" type="slidenum">
              <a:rPr lang="en-US" smtClean="0"/>
              <a:t>‹#›</a:t>
            </a:fld>
            <a:endParaRPr lang="en-US"/>
          </a:p>
        </p:txBody>
      </p:sp>
    </p:spTree>
    <p:custDataLst>
      <p:tags r:id="rId1"/>
    </p:custDataLst>
    <p:extLst>
      <p:ext uri="{BB962C8B-B14F-4D97-AF65-F5344CB8AC3E}">
        <p14:creationId xmlns:p14="http://schemas.microsoft.com/office/powerpoint/2010/main" val="413265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19256" cy="779686"/>
          </a:xfrm>
        </p:spPr>
        <p:txBody>
          <a:bodyPr anchor="b"/>
          <a:lstStyle>
            <a:lvl1pPr algn="l">
              <a:defRPr sz="1125" b="1">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575050" y="1268760"/>
            <a:ext cx="5111750" cy="485740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268760"/>
            <a:ext cx="3008313" cy="485740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a:xfrm>
            <a:off x="6660000" y="36001"/>
            <a:ext cx="2133600" cy="365125"/>
          </a:xfrm>
          <a:prstGeom prst="rect">
            <a:avLst/>
          </a:prstGeom>
        </p:spPr>
        <p:txBody>
          <a:bodyPr/>
          <a:lstStyle/>
          <a:p>
            <a:fld id="{D58CE5D1-576E-46EE-8F6D-EDEA442F55EC}" type="datetime1">
              <a:rPr lang="en-US" smtClean="0"/>
              <a:t>03-Mar-20</a:t>
            </a:fld>
            <a:endParaRPr lang="en-US"/>
          </a:p>
        </p:txBody>
      </p:sp>
      <p:sp>
        <p:nvSpPr>
          <p:cNvPr id="7" name="Slide Number Placeholder 6"/>
          <p:cNvSpPr>
            <a:spLocks noGrp="1"/>
          </p:cNvSpPr>
          <p:nvPr>
            <p:ph type="sldNum" sz="quarter" idx="12"/>
          </p:nvPr>
        </p:nvSpPr>
        <p:spPr/>
        <p:txBody>
          <a:bodyPr/>
          <a:lstStyle/>
          <a:p>
            <a:fld id="{BA8F66B1-2E65-47C7-819A-96C2007DF291}" type="slidenum">
              <a:rPr lang="en-US" smtClean="0"/>
              <a:t>‹#›</a:t>
            </a:fld>
            <a:endParaRPr lang="en-US"/>
          </a:p>
        </p:txBody>
      </p:sp>
    </p:spTree>
    <p:custDataLst>
      <p:tags r:id="rId1"/>
    </p:custDataLst>
    <p:extLst>
      <p:ext uri="{BB962C8B-B14F-4D97-AF65-F5344CB8AC3E}">
        <p14:creationId xmlns:p14="http://schemas.microsoft.com/office/powerpoint/2010/main" val="75757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solidFill>
                  <a:srgbClr val="0070C0"/>
                </a:solidFill>
              </a:defRPr>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solidFill>
                  <a:schemeClr val="bg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58194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a:xfrm>
            <a:off x="6660000" y="36001"/>
            <a:ext cx="2133600" cy="365125"/>
          </a:xfrm>
          <a:prstGeom prst="rect">
            <a:avLst/>
          </a:prstGeom>
        </p:spPr>
        <p:txBody>
          <a:bodyPr/>
          <a:lstStyle/>
          <a:p>
            <a:fld id="{ECB2734C-DA71-4B27-84E8-4B88B0B894B1}" type="datetime1">
              <a:rPr lang="en-US" smtClean="0"/>
              <a:t>03-Mar-20</a:t>
            </a:fld>
            <a:endParaRPr lang="en-US"/>
          </a:p>
        </p:txBody>
      </p:sp>
      <p:sp>
        <p:nvSpPr>
          <p:cNvPr id="7" name="Slide Number Placeholder 6"/>
          <p:cNvSpPr>
            <a:spLocks noGrp="1"/>
          </p:cNvSpPr>
          <p:nvPr>
            <p:ph type="sldNum" sz="quarter" idx="12"/>
          </p:nvPr>
        </p:nvSpPr>
        <p:spPr/>
        <p:txBody>
          <a:bodyPr/>
          <a:lstStyle/>
          <a:p>
            <a:fld id="{BA8F66B1-2E65-47C7-819A-96C2007DF291}" type="slidenum">
              <a:rPr lang="en-US" smtClean="0"/>
              <a:t>‹#›</a:t>
            </a:fld>
            <a:endParaRPr lang="en-US"/>
          </a:p>
        </p:txBody>
      </p:sp>
    </p:spTree>
    <p:extLst>
      <p:ext uri="{BB962C8B-B14F-4D97-AF65-F5344CB8AC3E}">
        <p14:creationId xmlns:p14="http://schemas.microsoft.com/office/powerpoint/2010/main" val="3738670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ags" Target="../tags/tag11.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6614864" y="6021292"/>
            <a:ext cx="21336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A8F66B1-2E65-47C7-819A-96C2007DF291}" type="slidenum">
              <a:rPr lang="en-US" smtClean="0"/>
              <a:t>‹#›</a:t>
            </a:fld>
            <a:endParaRPr lang="en-US"/>
          </a:p>
        </p:txBody>
      </p:sp>
      <p:sp>
        <p:nvSpPr>
          <p:cNvPr id="7" name="Rectangle 6"/>
          <p:cNvSpPr/>
          <p:nvPr/>
        </p:nvSpPr>
        <p:spPr>
          <a:xfrm>
            <a:off x="0" y="-27384"/>
            <a:ext cx="9144000" cy="119681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013" dirty="0">
              <a:solidFill>
                <a:prstClr val="white"/>
              </a:solidFill>
            </a:endParaRPr>
          </a:p>
        </p:txBody>
      </p:sp>
      <p:grpSp>
        <p:nvGrpSpPr>
          <p:cNvPr id="9" name="Group 8"/>
          <p:cNvGrpSpPr/>
          <p:nvPr/>
        </p:nvGrpSpPr>
        <p:grpSpPr>
          <a:xfrm>
            <a:off x="6799674" y="6150626"/>
            <a:ext cx="1886657" cy="495711"/>
            <a:chOff x="5525840" y="3530278"/>
            <a:chExt cx="1886657" cy="495711"/>
          </a:xfrm>
        </p:grpSpPr>
        <p:sp>
          <p:nvSpPr>
            <p:cNvPr id="10" name="TextBox 9"/>
            <p:cNvSpPr txBox="1"/>
            <p:nvPr/>
          </p:nvSpPr>
          <p:spPr>
            <a:xfrm>
              <a:off x="5540240" y="3530278"/>
              <a:ext cx="1872257" cy="178960"/>
            </a:xfrm>
            <a:prstGeom prst="rect">
              <a:avLst/>
            </a:prstGeom>
            <a:noFill/>
          </p:spPr>
          <p:txBody>
            <a:bodyPr wrap="square" rtlCol="0">
              <a:spAutoFit/>
            </a:bodyPr>
            <a:lstStyle/>
            <a:p>
              <a:pPr eaLnBrk="1" fontAlgn="auto" hangingPunct="1">
                <a:spcBef>
                  <a:spcPts val="0"/>
                </a:spcBef>
                <a:spcAft>
                  <a:spcPts val="0"/>
                </a:spcAft>
              </a:pPr>
              <a:r>
                <a:rPr lang="en-GB" sz="563" cap="all" dirty="0">
                  <a:solidFill>
                    <a:srgbClr val="1E7FB8"/>
                  </a:solidFill>
                  <a:latin typeface="Corbel" panose="020B0503020204020204" pitchFamily="34" charset="0"/>
                  <a:cs typeface="+mn-cs"/>
                </a:rPr>
                <a:t>Health</a:t>
              </a:r>
            </a:p>
          </p:txBody>
        </p:sp>
        <p:grpSp>
          <p:nvGrpSpPr>
            <p:cNvPr id="11" name="Group 10"/>
            <p:cNvGrpSpPr/>
            <p:nvPr/>
          </p:nvGrpSpPr>
          <p:grpSpPr>
            <a:xfrm>
              <a:off x="5525840" y="3618320"/>
              <a:ext cx="1879457" cy="407669"/>
              <a:chOff x="5525840" y="3618320"/>
              <a:chExt cx="1879457" cy="407669"/>
            </a:xfrm>
          </p:grpSpPr>
          <p:sp>
            <p:nvSpPr>
              <p:cNvPr id="12" name="TextBox 11"/>
              <p:cNvSpPr txBox="1"/>
              <p:nvPr/>
            </p:nvSpPr>
            <p:spPr>
              <a:xfrm>
                <a:off x="6494240" y="3838374"/>
                <a:ext cx="889168" cy="187615"/>
              </a:xfrm>
              <a:prstGeom prst="rect">
                <a:avLst/>
              </a:prstGeom>
              <a:noFill/>
            </p:spPr>
            <p:txBody>
              <a:bodyPr wrap="square" rtlCol="0">
                <a:spAutoFit/>
              </a:bodyPr>
              <a:lstStyle/>
              <a:p>
                <a:pPr eaLnBrk="1" fontAlgn="auto" hangingPunct="1">
                  <a:spcBef>
                    <a:spcPts val="0"/>
                  </a:spcBef>
                  <a:spcAft>
                    <a:spcPts val="0"/>
                  </a:spcAft>
                </a:pPr>
                <a:r>
                  <a:rPr lang="en-GB" sz="619" spc="-45" dirty="0">
                    <a:solidFill>
                      <a:srgbClr val="1E7FB8"/>
                    </a:solidFill>
                    <a:latin typeface="Corbel" panose="020B0503020204020204" pitchFamily="34" charset="0"/>
                    <a:cs typeface="+mn-cs"/>
                  </a:rPr>
                  <a:t>programme</a:t>
                </a:r>
              </a:p>
            </p:txBody>
          </p:sp>
          <p:sp>
            <p:nvSpPr>
              <p:cNvPr id="13" name="TextBox 12"/>
              <p:cNvSpPr txBox="1"/>
              <p:nvPr/>
            </p:nvSpPr>
            <p:spPr>
              <a:xfrm>
                <a:off x="5525840" y="3618320"/>
                <a:ext cx="1879457" cy="265457"/>
              </a:xfrm>
              <a:prstGeom prst="rect">
                <a:avLst/>
              </a:prstGeom>
              <a:noFill/>
            </p:spPr>
            <p:txBody>
              <a:bodyPr wrap="square" rtlCol="0">
                <a:spAutoFit/>
              </a:bodyPr>
              <a:lstStyle/>
              <a:p>
                <a:pPr eaLnBrk="1" fontAlgn="auto" hangingPunct="1">
                  <a:spcBef>
                    <a:spcPts val="0"/>
                  </a:spcBef>
                  <a:spcAft>
                    <a:spcPts val="0"/>
                  </a:spcAft>
                </a:pPr>
                <a:r>
                  <a:rPr lang="en-GB" sz="1125" b="1" cap="all" spc="-45" dirty="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4" name="Picture 13"/>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67546" y="6108275"/>
            <a:ext cx="2065713" cy="63309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cxnSp>
        <p:nvCxnSpPr>
          <p:cNvPr id="16" name="Straight Connector 15"/>
          <p:cNvCxnSpPr/>
          <p:nvPr/>
        </p:nvCxnSpPr>
        <p:spPr>
          <a:xfrm>
            <a:off x="-9216" y="6021288"/>
            <a:ext cx="91532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
          </p:nvPr>
        </p:nvSpPr>
        <p:spPr>
          <a:xfrm>
            <a:off x="6660000" y="36001"/>
            <a:ext cx="2133600" cy="365125"/>
          </a:xfrm>
          <a:prstGeom prst="rect">
            <a:avLst/>
          </a:prstGeom>
        </p:spPr>
        <p:txBody>
          <a:bodyPr vert="horz" lIns="91440" tIns="45720" rIns="91440" bIns="45720" rtlCol="0" anchor="ctr"/>
          <a:lstStyle>
            <a:lvl1pPr algn="r">
              <a:defRPr sz="675">
                <a:solidFill>
                  <a:schemeClr val="bg1"/>
                </a:solidFill>
                <a:latin typeface="Segoe Condensed" panose="020B0606040200020203" pitchFamily="34" charset="0"/>
              </a:defRPr>
            </a:lvl1pPr>
          </a:lstStyle>
          <a:p>
            <a:fld id="{3F21F1EF-CE20-4377-BC2D-6351D6FA8DB4}" type="datetime1">
              <a:rPr lang="en-US" smtClean="0"/>
              <a:t>03-Mar-20</a:t>
            </a:fld>
            <a:endParaRPr lang="en-US"/>
          </a:p>
        </p:txBody>
      </p:sp>
    </p:spTree>
    <p:custDataLst>
      <p:tags r:id="rId17"/>
    </p:custDataLst>
    <p:extLst>
      <p:ext uri="{BB962C8B-B14F-4D97-AF65-F5344CB8AC3E}">
        <p14:creationId xmlns:p14="http://schemas.microsoft.com/office/powerpoint/2010/main" val="34709749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7" r:id="rId13"/>
    <p:sldLayoutId id="2147483732" r:id="rId14"/>
    <p:sldLayoutId id="2147483745" r:id="rId15"/>
  </p:sldLayoutIdLst>
  <p:hf hdr="0" ftr="0" dt="0"/>
  <p:txStyles>
    <p:titleStyle>
      <a:lvl1pPr algn="l" defTabSz="514350" rtl="0" eaLnBrk="1" latinLnBrk="0" hangingPunct="1">
        <a:spcBef>
          <a:spcPct val="0"/>
        </a:spcBef>
        <a:buNone/>
        <a:defRPr sz="2475" b="1" kern="1200">
          <a:solidFill>
            <a:schemeClr val="bg1"/>
          </a:solidFill>
          <a:latin typeface="Segoe Condensed" panose="020B0606040200020203" pitchFamily="34" charset="0"/>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b="0" kern="1200">
          <a:solidFill>
            <a:sysClr val="windowText" lastClr="000000"/>
          </a:solidFill>
          <a:latin typeface="Segoe Condensed" panose="020B0606040200020203" pitchFamily="34" charset="0"/>
          <a:ea typeface="+mn-ea"/>
          <a:cs typeface="+mn-cs"/>
        </a:defRPr>
      </a:lvl1pPr>
      <a:lvl2pPr marL="417910" indent="-160735" algn="l" defTabSz="514350" rtl="0" eaLnBrk="1" latinLnBrk="0" hangingPunct="1">
        <a:spcBef>
          <a:spcPct val="20000"/>
        </a:spcBef>
        <a:buFont typeface="Arial" panose="020B0604020202020204" pitchFamily="34" charset="0"/>
        <a:buChar char="–"/>
        <a:defRPr sz="1575" b="0" kern="1200">
          <a:solidFill>
            <a:sysClr val="windowText" lastClr="000000"/>
          </a:solidFill>
          <a:latin typeface="Segoe Condensed" panose="020B0606040200020203" pitchFamily="34" charset="0"/>
          <a:ea typeface="+mn-ea"/>
          <a:cs typeface="+mn-cs"/>
        </a:defRPr>
      </a:lvl2pPr>
      <a:lvl3pPr marL="642938" indent="-128588" algn="l" defTabSz="514350" rtl="0" eaLnBrk="1" latinLnBrk="0" hangingPunct="1">
        <a:spcBef>
          <a:spcPct val="20000"/>
        </a:spcBef>
        <a:buFont typeface="Arial" panose="020B0604020202020204" pitchFamily="34" charset="0"/>
        <a:buChar char="•"/>
        <a:defRPr sz="1350" b="0" kern="1200">
          <a:solidFill>
            <a:sysClr val="windowText" lastClr="000000"/>
          </a:solidFill>
          <a:latin typeface="Segoe Condensed" panose="020B0606040200020203" pitchFamily="34" charset="0"/>
          <a:ea typeface="+mn-ea"/>
          <a:cs typeface="+mn-cs"/>
        </a:defRPr>
      </a:lvl3pPr>
      <a:lvl4pPr marL="900113" indent="-128588" algn="l" defTabSz="514350" rtl="0" eaLnBrk="1" latinLnBrk="0" hangingPunct="1">
        <a:spcBef>
          <a:spcPct val="20000"/>
        </a:spcBef>
        <a:buFont typeface="Arial" panose="020B0604020202020204" pitchFamily="34" charset="0"/>
        <a:buChar char="–"/>
        <a:defRPr sz="1125" b="0" kern="1200">
          <a:solidFill>
            <a:sysClr val="windowText" lastClr="000000"/>
          </a:solidFill>
          <a:latin typeface="Segoe Condensed" panose="020B0606040200020203" pitchFamily="34" charset="0"/>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b="0" kern="1200">
          <a:solidFill>
            <a:sysClr val="windowText" lastClr="000000"/>
          </a:solidFill>
          <a:latin typeface="Segoe Condensed" panose="020B0606040200020203" pitchFamily="34" charset="0"/>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488B57-401A-416A-BAB3-98BF8953BC7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8A9C61-706E-4419-AF1A-65901F13ABF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5C755-CE99-42EC-B5ED-BEC66704CFC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BE6037-3EF5-4A08-8383-9E2E4301276A}" type="datetimeFigureOut">
              <a:rPr lang="en-US" smtClean="0"/>
              <a:t>03-Mar-20</a:t>
            </a:fld>
            <a:endParaRPr lang="en-US"/>
          </a:p>
        </p:txBody>
      </p:sp>
      <p:sp>
        <p:nvSpPr>
          <p:cNvPr id="5" name="Footer Placeholder 4">
            <a:extLst>
              <a:ext uri="{FF2B5EF4-FFF2-40B4-BE49-F238E27FC236}">
                <a16:creationId xmlns:a16="http://schemas.microsoft.com/office/drawing/2014/main" id="{096CFCA3-FA8A-4B29-83E0-B8A80D573C0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9A8320-8D41-4A01-A5D6-0D101FB0D3C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AC8D3E-9BCE-49F2-8DD9-00C8A4C7F853}" type="slidenum">
              <a:rPr lang="en-US" smtClean="0"/>
              <a:t>‹#›</a:t>
            </a:fld>
            <a:endParaRPr lang="en-US"/>
          </a:p>
        </p:txBody>
      </p:sp>
    </p:spTree>
    <p:extLst>
      <p:ext uri="{BB962C8B-B14F-4D97-AF65-F5344CB8AC3E}">
        <p14:creationId xmlns:p14="http://schemas.microsoft.com/office/powerpoint/2010/main" val="28784342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6614864" y="6021292"/>
            <a:ext cx="21336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C5EF2332-01BF-834F-8236-50238282D533}" type="slidenum">
              <a:rPr lang="en-US" smtClean="0"/>
              <a:t>‹#›</a:t>
            </a:fld>
            <a:endParaRPr lang="en-US"/>
          </a:p>
        </p:txBody>
      </p:sp>
      <p:sp>
        <p:nvSpPr>
          <p:cNvPr id="7" name="Rectangle 6"/>
          <p:cNvSpPr/>
          <p:nvPr/>
        </p:nvSpPr>
        <p:spPr>
          <a:xfrm>
            <a:off x="0" y="-27384"/>
            <a:ext cx="9144000" cy="119681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013" dirty="0">
              <a:solidFill>
                <a:prstClr val="white"/>
              </a:solidFill>
            </a:endParaRPr>
          </a:p>
        </p:txBody>
      </p:sp>
      <p:grpSp>
        <p:nvGrpSpPr>
          <p:cNvPr id="9" name="Group 8"/>
          <p:cNvGrpSpPr/>
          <p:nvPr/>
        </p:nvGrpSpPr>
        <p:grpSpPr>
          <a:xfrm>
            <a:off x="6799674" y="6150626"/>
            <a:ext cx="1886657" cy="495711"/>
            <a:chOff x="5525840" y="3530278"/>
            <a:chExt cx="1886657" cy="495711"/>
          </a:xfrm>
        </p:grpSpPr>
        <p:sp>
          <p:nvSpPr>
            <p:cNvPr id="10" name="TextBox 9"/>
            <p:cNvSpPr txBox="1"/>
            <p:nvPr/>
          </p:nvSpPr>
          <p:spPr>
            <a:xfrm>
              <a:off x="5540240" y="3530278"/>
              <a:ext cx="1872257" cy="178960"/>
            </a:xfrm>
            <a:prstGeom prst="rect">
              <a:avLst/>
            </a:prstGeom>
            <a:noFill/>
          </p:spPr>
          <p:txBody>
            <a:bodyPr wrap="square" rtlCol="0">
              <a:spAutoFit/>
            </a:bodyPr>
            <a:lstStyle/>
            <a:p>
              <a:pPr eaLnBrk="1" fontAlgn="auto" hangingPunct="1">
                <a:spcBef>
                  <a:spcPts val="0"/>
                </a:spcBef>
                <a:spcAft>
                  <a:spcPts val="0"/>
                </a:spcAft>
              </a:pPr>
              <a:r>
                <a:rPr lang="en-GB" sz="563" cap="all" dirty="0">
                  <a:solidFill>
                    <a:srgbClr val="1E7FB8"/>
                  </a:solidFill>
                  <a:latin typeface="Corbel" panose="020B0503020204020204" pitchFamily="34" charset="0"/>
                  <a:cs typeface="+mn-cs"/>
                </a:rPr>
                <a:t>Health</a:t>
              </a:r>
            </a:p>
          </p:txBody>
        </p:sp>
        <p:grpSp>
          <p:nvGrpSpPr>
            <p:cNvPr id="11" name="Group 10"/>
            <p:cNvGrpSpPr/>
            <p:nvPr/>
          </p:nvGrpSpPr>
          <p:grpSpPr>
            <a:xfrm>
              <a:off x="5525840" y="3618320"/>
              <a:ext cx="1879457" cy="407669"/>
              <a:chOff x="5525840" y="3618320"/>
              <a:chExt cx="1879457" cy="407669"/>
            </a:xfrm>
          </p:grpSpPr>
          <p:sp>
            <p:nvSpPr>
              <p:cNvPr id="12" name="TextBox 11"/>
              <p:cNvSpPr txBox="1"/>
              <p:nvPr/>
            </p:nvSpPr>
            <p:spPr>
              <a:xfrm>
                <a:off x="6494240" y="3838374"/>
                <a:ext cx="889168" cy="187615"/>
              </a:xfrm>
              <a:prstGeom prst="rect">
                <a:avLst/>
              </a:prstGeom>
              <a:noFill/>
            </p:spPr>
            <p:txBody>
              <a:bodyPr wrap="square" rtlCol="0">
                <a:spAutoFit/>
              </a:bodyPr>
              <a:lstStyle/>
              <a:p>
                <a:pPr eaLnBrk="1" fontAlgn="auto" hangingPunct="1">
                  <a:spcBef>
                    <a:spcPts val="0"/>
                  </a:spcBef>
                  <a:spcAft>
                    <a:spcPts val="0"/>
                  </a:spcAft>
                </a:pPr>
                <a:r>
                  <a:rPr lang="en-GB" sz="619" spc="-45" dirty="0">
                    <a:solidFill>
                      <a:srgbClr val="1E7FB8"/>
                    </a:solidFill>
                    <a:latin typeface="Corbel" panose="020B0503020204020204" pitchFamily="34" charset="0"/>
                    <a:cs typeface="+mn-cs"/>
                  </a:rPr>
                  <a:t>programme</a:t>
                </a:r>
              </a:p>
            </p:txBody>
          </p:sp>
          <p:sp>
            <p:nvSpPr>
              <p:cNvPr id="13" name="TextBox 12"/>
              <p:cNvSpPr txBox="1"/>
              <p:nvPr/>
            </p:nvSpPr>
            <p:spPr>
              <a:xfrm>
                <a:off x="5525840" y="3618320"/>
                <a:ext cx="1879457" cy="265457"/>
              </a:xfrm>
              <a:prstGeom prst="rect">
                <a:avLst/>
              </a:prstGeom>
              <a:noFill/>
            </p:spPr>
            <p:txBody>
              <a:bodyPr wrap="square" rtlCol="0">
                <a:spAutoFit/>
              </a:bodyPr>
              <a:lstStyle/>
              <a:p>
                <a:pPr eaLnBrk="1" fontAlgn="auto" hangingPunct="1">
                  <a:spcBef>
                    <a:spcPts val="0"/>
                  </a:spcBef>
                  <a:spcAft>
                    <a:spcPts val="0"/>
                  </a:spcAft>
                </a:pPr>
                <a:r>
                  <a:rPr lang="en-GB" sz="1125" b="1" cap="all" spc="-45" dirty="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4" name="Picture 1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67546" y="6108275"/>
            <a:ext cx="2065713" cy="63309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cxnSp>
        <p:nvCxnSpPr>
          <p:cNvPr id="16" name="Straight Connector 15"/>
          <p:cNvCxnSpPr/>
          <p:nvPr/>
        </p:nvCxnSpPr>
        <p:spPr>
          <a:xfrm>
            <a:off x="-9216" y="6021288"/>
            <a:ext cx="91532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
          </p:nvPr>
        </p:nvSpPr>
        <p:spPr>
          <a:xfrm>
            <a:off x="6660000" y="36001"/>
            <a:ext cx="2133600" cy="365125"/>
          </a:xfrm>
          <a:prstGeom prst="rect">
            <a:avLst/>
          </a:prstGeom>
        </p:spPr>
        <p:txBody>
          <a:bodyPr vert="horz" lIns="91440" tIns="45720" rIns="91440" bIns="45720" rtlCol="0" anchor="ctr"/>
          <a:lstStyle>
            <a:lvl1pPr algn="r">
              <a:defRPr sz="675">
                <a:solidFill>
                  <a:schemeClr val="bg1"/>
                </a:solidFill>
                <a:latin typeface="Segoe Condensed" panose="020B0606040200020203" pitchFamily="34" charset="0"/>
              </a:defRPr>
            </a:lvl1pPr>
          </a:lstStyle>
          <a:p>
            <a:fld id="{241EB5C9-1307-BA42-ABA2-0BC069CD8E7F}" type="datetimeFigureOut">
              <a:rPr lang="en-US" smtClean="0"/>
              <a:t>03-Mar-20</a:t>
            </a:fld>
            <a:endParaRPr lang="en-US"/>
          </a:p>
        </p:txBody>
      </p:sp>
    </p:spTree>
    <p:custDataLst>
      <p:tags r:id="rId13"/>
    </p:custDataLst>
    <p:extLst>
      <p:ext uri="{BB962C8B-B14F-4D97-AF65-F5344CB8AC3E}">
        <p14:creationId xmlns:p14="http://schemas.microsoft.com/office/powerpoint/2010/main" val="24459540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514350" rtl="0" eaLnBrk="1" latinLnBrk="0" hangingPunct="1">
        <a:spcBef>
          <a:spcPct val="0"/>
        </a:spcBef>
        <a:buNone/>
        <a:defRPr sz="2475" b="1" kern="1200">
          <a:solidFill>
            <a:schemeClr val="bg1"/>
          </a:solidFill>
          <a:latin typeface="Segoe Condensed" panose="020B0606040200020203" pitchFamily="34" charset="0"/>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b="0" kern="1200">
          <a:solidFill>
            <a:sysClr val="windowText" lastClr="000000"/>
          </a:solidFill>
          <a:latin typeface="Segoe Condensed" panose="020B0606040200020203" pitchFamily="34" charset="0"/>
          <a:ea typeface="+mn-ea"/>
          <a:cs typeface="+mn-cs"/>
        </a:defRPr>
      </a:lvl1pPr>
      <a:lvl2pPr marL="417910" indent="-160735" algn="l" defTabSz="514350" rtl="0" eaLnBrk="1" latinLnBrk="0" hangingPunct="1">
        <a:spcBef>
          <a:spcPct val="20000"/>
        </a:spcBef>
        <a:buFont typeface="Arial" panose="020B0604020202020204" pitchFamily="34" charset="0"/>
        <a:buChar char="–"/>
        <a:defRPr sz="1575" b="0" kern="1200">
          <a:solidFill>
            <a:sysClr val="windowText" lastClr="000000"/>
          </a:solidFill>
          <a:latin typeface="Segoe Condensed" panose="020B0606040200020203" pitchFamily="34" charset="0"/>
          <a:ea typeface="+mn-ea"/>
          <a:cs typeface="+mn-cs"/>
        </a:defRPr>
      </a:lvl2pPr>
      <a:lvl3pPr marL="642938" indent="-128588" algn="l" defTabSz="514350" rtl="0" eaLnBrk="1" latinLnBrk="0" hangingPunct="1">
        <a:spcBef>
          <a:spcPct val="20000"/>
        </a:spcBef>
        <a:buFont typeface="Arial" panose="020B0604020202020204" pitchFamily="34" charset="0"/>
        <a:buChar char="•"/>
        <a:defRPr sz="1350" b="0" kern="1200">
          <a:solidFill>
            <a:sysClr val="windowText" lastClr="000000"/>
          </a:solidFill>
          <a:latin typeface="Segoe Condensed" panose="020B0606040200020203" pitchFamily="34" charset="0"/>
          <a:ea typeface="+mn-ea"/>
          <a:cs typeface="+mn-cs"/>
        </a:defRPr>
      </a:lvl3pPr>
      <a:lvl4pPr marL="900113" indent="-128588" algn="l" defTabSz="514350" rtl="0" eaLnBrk="1" latinLnBrk="0" hangingPunct="1">
        <a:spcBef>
          <a:spcPct val="20000"/>
        </a:spcBef>
        <a:buFont typeface="Arial" panose="020B0604020202020204" pitchFamily="34" charset="0"/>
        <a:buChar char="–"/>
        <a:defRPr sz="1125" b="0" kern="1200">
          <a:solidFill>
            <a:sysClr val="windowText" lastClr="000000"/>
          </a:solidFill>
          <a:latin typeface="Segoe Condensed" panose="020B0606040200020203" pitchFamily="34" charset="0"/>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b="0" kern="1200">
          <a:solidFill>
            <a:sysClr val="windowText" lastClr="000000"/>
          </a:solidFill>
          <a:latin typeface="Segoe Condensed" panose="020B0606040200020203" pitchFamily="34" charset="0"/>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6614864" y="6021290"/>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0F5B0D-9654-4FEB-BAB9-5F4A9A9AF9AD}" type="slidenum">
              <a:rPr lang="en-US" smtClean="0"/>
              <a:t>‹#›</a:t>
            </a:fld>
            <a:endParaRPr lang="en-US"/>
          </a:p>
        </p:txBody>
      </p:sp>
      <p:sp>
        <p:nvSpPr>
          <p:cNvPr id="7" name="Rectangle 6"/>
          <p:cNvSpPr/>
          <p:nvPr/>
        </p:nvSpPr>
        <p:spPr>
          <a:xfrm>
            <a:off x="0" y="-27384"/>
            <a:ext cx="9144000" cy="119681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350" dirty="0">
              <a:solidFill>
                <a:prstClr val="white"/>
              </a:solidFill>
            </a:endParaRPr>
          </a:p>
        </p:txBody>
      </p:sp>
      <p:grpSp>
        <p:nvGrpSpPr>
          <p:cNvPr id="9" name="Group 8"/>
          <p:cNvGrpSpPr/>
          <p:nvPr/>
        </p:nvGrpSpPr>
        <p:grpSpPr>
          <a:xfrm>
            <a:off x="6799673" y="6150624"/>
            <a:ext cx="1886657" cy="527387"/>
            <a:chOff x="5525840" y="3530278"/>
            <a:chExt cx="1886657" cy="527387"/>
          </a:xfrm>
        </p:grpSpPr>
        <p:sp>
          <p:nvSpPr>
            <p:cNvPr id="10" name="TextBox 9"/>
            <p:cNvSpPr txBox="1"/>
            <p:nvPr/>
          </p:nvSpPr>
          <p:spPr>
            <a:xfrm>
              <a:off x="5540240" y="3530278"/>
              <a:ext cx="1872257" cy="207749"/>
            </a:xfrm>
            <a:prstGeom prst="rect">
              <a:avLst/>
            </a:prstGeom>
            <a:noFill/>
          </p:spPr>
          <p:txBody>
            <a:bodyPr wrap="square" rtlCol="0">
              <a:spAutoFit/>
            </a:bodyPr>
            <a:lstStyle/>
            <a:p>
              <a:pPr eaLnBrk="1" fontAlgn="auto" hangingPunct="1">
                <a:spcBef>
                  <a:spcPts val="0"/>
                </a:spcBef>
                <a:spcAft>
                  <a:spcPts val="0"/>
                </a:spcAft>
              </a:pPr>
              <a:r>
                <a:rPr lang="en-GB" sz="750" cap="all" dirty="0">
                  <a:solidFill>
                    <a:srgbClr val="1E7FB8"/>
                  </a:solidFill>
                  <a:latin typeface="Corbel" panose="020B0503020204020204" pitchFamily="34" charset="0"/>
                  <a:cs typeface="+mn-cs"/>
                </a:rPr>
                <a:t>Health</a:t>
              </a:r>
            </a:p>
          </p:txBody>
        </p:sp>
        <p:grpSp>
          <p:nvGrpSpPr>
            <p:cNvPr id="11" name="Group 10"/>
            <p:cNvGrpSpPr/>
            <p:nvPr/>
          </p:nvGrpSpPr>
          <p:grpSpPr>
            <a:xfrm>
              <a:off x="5525840" y="3618320"/>
              <a:ext cx="1879457" cy="439345"/>
              <a:chOff x="5525840" y="3618320"/>
              <a:chExt cx="1879457" cy="439345"/>
            </a:xfrm>
          </p:grpSpPr>
          <p:sp>
            <p:nvSpPr>
              <p:cNvPr id="12" name="TextBox 11"/>
              <p:cNvSpPr txBox="1"/>
              <p:nvPr/>
            </p:nvSpPr>
            <p:spPr>
              <a:xfrm>
                <a:off x="6494240" y="3838374"/>
                <a:ext cx="889168" cy="219291"/>
              </a:xfrm>
              <a:prstGeom prst="rect">
                <a:avLst/>
              </a:prstGeom>
              <a:noFill/>
            </p:spPr>
            <p:txBody>
              <a:bodyPr wrap="square" rtlCol="0">
                <a:spAutoFit/>
              </a:bodyPr>
              <a:lstStyle/>
              <a:p>
                <a:pPr eaLnBrk="1" fontAlgn="auto" hangingPunct="1">
                  <a:spcBef>
                    <a:spcPts val="0"/>
                  </a:spcBef>
                  <a:spcAft>
                    <a:spcPts val="0"/>
                  </a:spcAft>
                </a:pPr>
                <a:r>
                  <a:rPr lang="en-GB" sz="825" spc="-60" dirty="0">
                    <a:solidFill>
                      <a:srgbClr val="1E7FB8"/>
                    </a:solidFill>
                    <a:latin typeface="Corbel" panose="020B0503020204020204" pitchFamily="34" charset="0"/>
                    <a:cs typeface="+mn-cs"/>
                  </a:rPr>
                  <a:t>programme</a:t>
                </a:r>
              </a:p>
            </p:txBody>
          </p:sp>
          <p:sp>
            <p:nvSpPr>
              <p:cNvPr id="13" name="TextBox 12"/>
              <p:cNvSpPr txBox="1"/>
              <p:nvPr/>
            </p:nvSpPr>
            <p:spPr>
              <a:xfrm>
                <a:off x="5525840" y="3618320"/>
                <a:ext cx="1879457" cy="323165"/>
              </a:xfrm>
              <a:prstGeom prst="rect">
                <a:avLst/>
              </a:prstGeom>
              <a:noFill/>
            </p:spPr>
            <p:txBody>
              <a:bodyPr wrap="square" rtlCol="0">
                <a:spAutoFit/>
              </a:bodyPr>
              <a:lstStyle/>
              <a:p>
                <a:pPr eaLnBrk="1" fontAlgn="auto" hangingPunct="1">
                  <a:spcBef>
                    <a:spcPts val="0"/>
                  </a:spcBef>
                  <a:spcAft>
                    <a:spcPts val="0"/>
                  </a:spcAft>
                </a:pPr>
                <a:r>
                  <a:rPr lang="en-GB" sz="1500" b="1" cap="all" spc="-60" dirty="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4" name="Picture 1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67545" y="6108273"/>
            <a:ext cx="2065713" cy="63309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cxnSp>
        <p:nvCxnSpPr>
          <p:cNvPr id="16" name="Straight Connector 15"/>
          <p:cNvCxnSpPr/>
          <p:nvPr/>
        </p:nvCxnSpPr>
        <p:spPr>
          <a:xfrm>
            <a:off x="-9216" y="6021288"/>
            <a:ext cx="91532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
          </p:nvPr>
        </p:nvSpPr>
        <p:spPr>
          <a:xfrm>
            <a:off x="6660000" y="36001"/>
            <a:ext cx="2133600" cy="365125"/>
          </a:xfrm>
          <a:prstGeom prst="rect">
            <a:avLst/>
          </a:prstGeom>
        </p:spPr>
        <p:txBody>
          <a:bodyPr vert="horz" lIns="91440" tIns="45720" rIns="91440" bIns="45720" rtlCol="0" anchor="ctr"/>
          <a:lstStyle>
            <a:lvl1pPr algn="r">
              <a:defRPr sz="900">
                <a:solidFill>
                  <a:schemeClr val="bg1"/>
                </a:solidFill>
                <a:latin typeface="Segoe Condensed" panose="020B0606040200020203" pitchFamily="34" charset="0"/>
              </a:defRPr>
            </a:lvl1pPr>
          </a:lstStyle>
          <a:p>
            <a:fld id="{D13ED809-051C-418A-9513-F0A5C4E3CB02}" type="datetimeFigureOut">
              <a:rPr lang="en-US" smtClean="0"/>
              <a:t>03-Mar-20</a:t>
            </a:fld>
            <a:endParaRPr lang="en-US"/>
          </a:p>
        </p:txBody>
      </p:sp>
    </p:spTree>
    <p:extLst>
      <p:ext uri="{BB962C8B-B14F-4D97-AF65-F5344CB8AC3E}">
        <p14:creationId xmlns:p14="http://schemas.microsoft.com/office/powerpoint/2010/main" val="291471124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685800" rtl="0" eaLnBrk="1" latinLnBrk="0" hangingPunct="1">
        <a:spcBef>
          <a:spcPct val="0"/>
        </a:spcBef>
        <a:buNone/>
        <a:defRPr sz="3300" b="1" kern="1200">
          <a:solidFill>
            <a:schemeClr val="bg1"/>
          </a:solidFill>
          <a:latin typeface="Segoe Condensed" panose="020B0606040200020203"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b="1" kern="1200">
          <a:solidFill>
            <a:schemeClr val="tx1">
              <a:lumMod val="50000"/>
              <a:lumOff val="50000"/>
            </a:schemeClr>
          </a:solidFill>
          <a:latin typeface="Segoe Condensed" panose="020B0606040200020203"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b="1" kern="1200">
          <a:solidFill>
            <a:schemeClr val="tx1">
              <a:lumMod val="50000"/>
              <a:lumOff val="50000"/>
            </a:schemeClr>
          </a:solidFill>
          <a:latin typeface="Segoe Condensed" panose="020B0606040200020203"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b="1" kern="1200">
          <a:solidFill>
            <a:schemeClr val="tx1">
              <a:lumMod val="50000"/>
              <a:lumOff val="50000"/>
            </a:schemeClr>
          </a:solidFill>
          <a:latin typeface="Segoe Condensed" panose="020B0606040200020203"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b="1" kern="1200">
          <a:solidFill>
            <a:schemeClr val="tx1">
              <a:lumMod val="50000"/>
              <a:lumOff val="50000"/>
            </a:schemeClr>
          </a:solidFill>
          <a:latin typeface="Segoe Condensed" panose="020B0606040200020203"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1.jpe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QuickStyle" Target="../diagrams/quickStyle8.xml"/><Relationship Id="rId11" Type="http://schemas.openxmlformats.org/officeDocument/2006/relationships/image" Target="../media/image54.png"/><Relationship Id="rId5" Type="http://schemas.openxmlformats.org/officeDocument/2006/relationships/diagramLayout" Target="../diagrams/layout8.xml"/><Relationship Id="rId10" Type="http://schemas.openxmlformats.org/officeDocument/2006/relationships/image" Target="../media/image53.svg"/><Relationship Id="rId4" Type="http://schemas.openxmlformats.org/officeDocument/2006/relationships/diagramData" Target="../diagrams/data8.xml"/><Relationship Id="rId9" Type="http://schemas.openxmlformats.org/officeDocument/2006/relationships/image" Target="../media/image5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5.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6.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hyperlink" Target="https://www.who.int/blueprint/priority-diseases/key-action/novel-coronavirus/en/" TargetMode="External"/><Relationship Id="rId2" Type="http://schemas.openxmlformats.org/officeDocument/2006/relationships/hyperlink" Target="https://www.who.int/emergencies/diseases/novel-coronavirus-2019" TargetMode="External"/><Relationship Id="rId1" Type="http://schemas.openxmlformats.org/officeDocument/2006/relationships/slideLayout" Target="../slideLayouts/slideLayout2.xml"/><Relationship Id="rId4" Type="http://schemas.openxmlformats.org/officeDocument/2006/relationships/hyperlink" Target="https://www.who.int/emergencies/diseases/novel-coronavirus-2019/technical-guidanc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arcg.is/1HCWan" TargetMode="External"/><Relationship Id="rId2" Type="http://schemas.openxmlformats.org/officeDocument/2006/relationships/hyperlink" Target="https://app.powerbi.com/view?r=eyJrIjoiNWY4NTQyNWMtZjllYS00MjA0LTg0MjYtMjRkNGE0ZmZiYmI5IiwidCI6ImY2MTBjMGI3LWJkMjQtNGIzOS04MTBiLTNkYzI4MGFmYjU5MCIsImMiOjh9" TargetMode="External"/><Relationship Id="rId1" Type="http://schemas.openxmlformats.org/officeDocument/2006/relationships/slideLayout" Target="../slideLayouts/slideLayout4.xml"/><Relationship Id="rId6" Type="http://schemas.openxmlformats.org/officeDocument/2006/relationships/hyperlink" Target="https://www.who.int/health-topics/coronavirus" TargetMode="External"/><Relationship Id="rId5" Type="http://schemas.openxmlformats.org/officeDocument/2006/relationships/hyperlink" Target="http://www.epi-win.com/" TargetMode="External"/><Relationship Id="rId4" Type="http://schemas.openxmlformats.org/officeDocument/2006/relationships/hyperlink" Target="https://worldhealthorg.sharepoint.com/sites/WHE-EOCSharepoint/ncov2019/Shared%20Documents/Forms/AllItems.aspx"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5.png"/></Relationships>
</file>

<file path=ppt/slides/_rels/slide4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83.png"/><Relationship Id="rId7" Type="http://schemas.openxmlformats.org/officeDocument/2006/relationships/diagramColors" Target="../diagrams/colors10.xml"/><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image" Target="../media/image89.jpeg"/><Relationship Id="rId5" Type="http://schemas.openxmlformats.org/officeDocument/2006/relationships/diagramLayout" Target="../diagrams/layout10.xml"/><Relationship Id="rId10" Type="http://schemas.openxmlformats.org/officeDocument/2006/relationships/image" Target="../media/image88.jpeg"/><Relationship Id="rId4" Type="http://schemas.openxmlformats.org/officeDocument/2006/relationships/diagramData" Target="../diagrams/data10.xml"/><Relationship Id="rId9" Type="http://schemas.openxmlformats.org/officeDocument/2006/relationships/image" Target="../media/image87.png"/></Relationships>
</file>

<file path=ppt/slides/_rels/slide6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7596A-D2AF-4479-8C6B-3F9B86F29A69}"/>
              </a:ext>
            </a:extLst>
          </p:cNvPr>
          <p:cNvSpPr>
            <a:spLocks noGrp="1"/>
          </p:cNvSpPr>
          <p:nvPr>
            <p:ph type="title"/>
          </p:nvPr>
        </p:nvSpPr>
        <p:spPr>
          <a:xfrm>
            <a:off x="457200" y="274638"/>
            <a:ext cx="8229600" cy="1143000"/>
          </a:xfrm>
          <a:prstGeom prst="rect">
            <a:avLst/>
          </a:prstGeom>
        </p:spPr>
        <p:txBody>
          <a:bodyPr anchor="ctr">
            <a:normAutofit/>
          </a:bodyPr>
          <a:lstStyle/>
          <a:p>
            <a:pPr>
              <a:lnSpc>
                <a:spcPct val="90000"/>
              </a:lnSpc>
            </a:pPr>
            <a:br>
              <a:rPr lang="en-US" sz="1900" dirty="0"/>
            </a:br>
            <a:endParaRPr lang="en-US" sz="1900" dirty="0"/>
          </a:p>
        </p:txBody>
      </p:sp>
      <p:sp>
        <p:nvSpPr>
          <p:cNvPr id="17" name="Text Placeholder 3">
            <a:extLst>
              <a:ext uri="{FF2B5EF4-FFF2-40B4-BE49-F238E27FC236}">
                <a16:creationId xmlns:a16="http://schemas.microsoft.com/office/drawing/2014/main" id="{14DEA9F1-E867-4BA1-A583-4CE414EF1273}"/>
              </a:ext>
            </a:extLst>
          </p:cNvPr>
          <p:cNvSpPr>
            <a:spLocks noGrp="1"/>
          </p:cNvSpPr>
          <p:nvPr>
            <p:ph type="body" sz="quarter" idx="13"/>
          </p:nvPr>
        </p:nvSpPr>
        <p:spPr>
          <a:xfrm>
            <a:off x="457200" y="6175376"/>
            <a:ext cx="8229600" cy="550863"/>
          </a:xfrm>
        </p:spPr>
        <p:txBody>
          <a:bodyPr/>
          <a:lstStyle/>
          <a:p>
            <a:endParaRPr lang="en-US"/>
          </a:p>
        </p:txBody>
      </p:sp>
      <p:sp>
        <p:nvSpPr>
          <p:cNvPr id="3" name="Slide Number Placeholder 2" hidden="1">
            <a:extLst>
              <a:ext uri="{FF2B5EF4-FFF2-40B4-BE49-F238E27FC236}">
                <a16:creationId xmlns:a16="http://schemas.microsoft.com/office/drawing/2014/main" id="{3BF0F54F-5455-4B2E-AFEC-D8C7CA811859}"/>
              </a:ext>
            </a:extLst>
          </p:cNvPr>
          <p:cNvSpPr>
            <a:spLocks noGrp="1"/>
          </p:cNvSpPr>
          <p:nvPr>
            <p:ph type="sldNum" sz="quarter" idx="4294967295"/>
          </p:nvPr>
        </p:nvSpPr>
        <p:spPr>
          <a:xfrm>
            <a:off x="6614864" y="6021292"/>
            <a:ext cx="2133600" cy="365125"/>
          </a:xfrm>
        </p:spPr>
        <p:txBody>
          <a:bodyPr/>
          <a:lstStyle/>
          <a:p>
            <a:pPr>
              <a:spcAft>
                <a:spcPts val="600"/>
              </a:spcAft>
            </a:pPr>
            <a:fld id="{BA8F66B1-2E65-47C7-819A-96C2007DF291}" type="slidenum">
              <a:rPr lang="en-US" smtClean="0"/>
              <a:pPr>
                <a:spcAft>
                  <a:spcPts val="600"/>
                </a:spcAft>
              </a:pPr>
              <a:t>1</a:t>
            </a:fld>
            <a:endParaRPr lang="en-US"/>
          </a:p>
        </p:txBody>
      </p:sp>
      <p:graphicFrame>
        <p:nvGraphicFramePr>
          <p:cNvPr id="12" name="Text Placeholder 2">
            <a:extLst>
              <a:ext uri="{FF2B5EF4-FFF2-40B4-BE49-F238E27FC236}">
                <a16:creationId xmlns:a16="http://schemas.microsoft.com/office/drawing/2014/main" id="{8D1D3A46-4728-4A7E-A86E-EC95BC6BEE67}"/>
              </a:ext>
            </a:extLst>
          </p:cNvPr>
          <p:cNvGraphicFramePr/>
          <p:nvPr>
            <p:extLst>
              <p:ext uri="{D42A27DB-BD31-4B8C-83A1-F6EECF244321}">
                <p14:modId xmlns:p14="http://schemas.microsoft.com/office/powerpoint/2010/main" val="989298022"/>
              </p:ext>
            </p:extLst>
          </p:nvPr>
        </p:nvGraphicFramePr>
        <p:xfrm>
          <a:off x="457200" y="1554163"/>
          <a:ext cx="8229600" cy="4621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75933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91F27-3186-4701-A765-C31C20BFC6CE}"/>
              </a:ext>
            </a:extLst>
          </p:cNvPr>
          <p:cNvSpPr>
            <a:spLocks noGrp="1"/>
          </p:cNvSpPr>
          <p:nvPr>
            <p:ph type="title"/>
          </p:nvPr>
        </p:nvSpPr>
        <p:spPr/>
        <p:txBody>
          <a:bodyPr/>
          <a:lstStyle/>
          <a:p>
            <a:r>
              <a:rPr lang="en-US" dirty="0"/>
              <a:t>CASE DEFINITION (DYNAMIC)</a:t>
            </a:r>
          </a:p>
        </p:txBody>
      </p:sp>
      <p:sp>
        <p:nvSpPr>
          <p:cNvPr id="3" name="Content Placeholder 2">
            <a:extLst>
              <a:ext uri="{FF2B5EF4-FFF2-40B4-BE49-F238E27FC236}">
                <a16:creationId xmlns:a16="http://schemas.microsoft.com/office/drawing/2014/main" id="{FCAC249E-842C-4FD7-96C0-05ABFD09E4BF}"/>
              </a:ext>
            </a:extLst>
          </p:cNvPr>
          <p:cNvSpPr>
            <a:spLocks noGrp="1"/>
          </p:cNvSpPr>
          <p:nvPr>
            <p:ph idx="1"/>
          </p:nvPr>
        </p:nvSpPr>
        <p:spPr/>
        <p:txBody>
          <a:bodyPr>
            <a:normAutofit lnSpcReduction="10000"/>
          </a:bodyPr>
          <a:lstStyle/>
          <a:p>
            <a:pPr marL="0" indent="0">
              <a:buNone/>
            </a:pPr>
            <a:r>
              <a:rPr lang="en-US" b="1" dirty="0"/>
              <a:t>Recommendations for reporting surveillance data to WHO </a:t>
            </a:r>
          </a:p>
          <a:p>
            <a:endParaRPr lang="en-US" b="1" dirty="0"/>
          </a:p>
          <a:p>
            <a:pPr marL="0" indent="0">
              <a:buNone/>
            </a:pPr>
            <a:r>
              <a:rPr lang="en-US" b="1" dirty="0"/>
              <a:t>Case based Reporting: </a:t>
            </a:r>
          </a:p>
          <a:p>
            <a:r>
              <a:rPr lang="en-US" dirty="0"/>
              <a:t>WHO requests that national authorities report probable and confirmed cases of novel coronavirus COVID-19 infection </a:t>
            </a:r>
            <a:r>
              <a:rPr lang="en-US" b="1" dirty="0"/>
              <a:t>within 48 hours </a:t>
            </a:r>
            <a:r>
              <a:rPr lang="en-US" dirty="0"/>
              <a:t>of identification, by providing the minimum data set outlined in </a:t>
            </a:r>
            <a:r>
              <a:rPr lang="en-US" i="1" dirty="0"/>
              <a:t>the “Revised case reporting form for 2019 Novel Coronavirus of confirmed and probable cases”</a:t>
            </a:r>
            <a:r>
              <a:rPr lang="en-US" dirty="0"/>
              <a:t>, through the National Focal Point and the Regional Contact Point for International Health Regulations at the appropriate WHO regional office. </a:t>
            </a:r>
          </a:p>
          <a:p>
            <a:endParaRPr lang="en-US" dirty="0"/>
          </a:p>
          <a:p>
            <a:r>
              <a:rPr lang="en-US" dirty="0"/>
              <a:t>A template for the revised line listing in Excel format with the data dictionary, which suggests the name of the variables and their specifications is available. If the outcome of the patient is not yet available at first reporting an </a:t>
            </a:r>
            <a:r>
              <a:rPr lang="en-US" b="1" dirty="0"/>
              <a:t>update of the report </a:t>
            </a:r>
            <a:r>
              <a:rPr lang="en-US" dirty="0"/>
              <a:t>should be provided as soon as outcome is available latest </a:t>
            </a:r>
            <a:r>
              <a:rPr lang="en-US" b="1" dirty="0"/>
              <a:t>within 30 days </a:t>
            </a:r>
            <a:r>
              <a:rPr lang="en-US" dirty="0"/>
              <a:t>of the first report. </a:t>
            </a:r>
          </a:p>
          <a:p>
            <a:endParaRPr lang="en-US" dirty="0"/>
          </a:p>
          <a:p>
            <a:r>
              <a:rPr lang="en-US" dirty="0"/>
              <a:t>Reporting of case-based report is requested as long as feasible for the country. When it is not feasible to report case-based data, countries are requested to provide daily and weekly aggregated data. </a:t>
            </a:r>
          </a:p>
          <a:p>
            <a:endParaRPr lang="en-US" dirty="0"/>
          </a:p>
          <a:p>
            <a:pPr marL="0" indent="0">
              <a:buNone/>
            </a:pPr>
            <a:r>
              <a:rPr lang="en-US" b="1" dirty="0"/>
              <a:t>Daily aggregated data </a:t>
            </a:r>
          </a:p>
          <a:p>
            <a:r>
              <a:rPr lang="en-US" dirty="0"/>
              <a:t>WHO requests reporting of the number of new confirmed cases by first administrative level (e.g. region, province, state, municipalities) and deaths </a:t>
            </a:r>
          </a:p>
          <a:p>
            <a:endParaRPr lang="en-US" dirty="0"/>
          </a:p>
        </p:txBody>
      </p:sp>
      <p:sp>
        <p:nvSpPr>
          <p:cNvPr id="4" name="Slide Number Placeholder 3">
            <a:extLst>
              <a:ext uri="{FF2B5EF4-FFF2-40B4-BE49-F238E27FC236}">
                <a16:creationId xmlns:a16="http://schemas.microsoft.com/office/drawing/2014/main" id="{7ED7C126-D07D-44E1-8ED2-7929828A7EB4}"/>
              </a:ext>
            </a:extLst>
          </p:cNvPr>
          <p:cNvSpPr>
            <a:spLocks noGrp="1"/>
          </p:cNvSpPr>
          <p:nvPr>
            <p:ph type="sldNum" sz="quarter" idx="12"/>
          </p:nvPr>
        </p:nvSpPr>
        <p:spPr/>
        <p:txBody>
          <a:bodyPr/>
          <a:lstStyle/>
          <a:p>
            <a:fld id="{BA8F66B1-2E65-47C7-819A-96C2007DF291}" type="slidenum">
              <a:rPr lang="en-US" smtClean="0"/>
              <a:t>10</a:t>
            </a:fld>
            <a:endParaRPr lang="en-US"/>
          </a:p>
        </p:txBody>
      </p:sp>
    </p:spTree>
    <p:extLst>
      <p:ext uri="{BB962C8B-B14F-4D97-AF65-F5344CB8AC3E}">
        <p14:creationId xmlns:p14="http://schemas.microsoft.com/office/powerpoint/2010/main" val="2470538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DAAA6-9676-4D5C-BEE7-2117A5E2FCC8}"/>
              </a:ext>
            </a:extLst>
          </p:cNvPr>
          <p:cNvSpPr>
            <a:spLocks noGrp="1"/>
          </p:cNvSpPr>
          <p:nvPr>
            <p:ph type="title"/>
          </p:nvPr>
        </p:nvSpPr>
        <p:spPr/>
        <p:txBody>
          <a:bodyPr/>
          <a:lstStyle/>
          <a:p>
            <a:r>
              <a:rPr lang="en-US" dirty="0"/>
              <a:t>COVID-19 TRANSMISSION</a:t>
            </a:r>
          </a:p>
        </p:txBody>
      </p:sp>
      <p:sp>
        <p:nvSpPr>
          <p:cNvPr id="3" name="Content Placeholder 2">
            <a:extLst>
              <a:ext uri="{FF2B5EF4-FFF2-40B4-BE49-F238E27FC236}">
                <a16:creationId xmlns:a16="http://schemas.microsoft.com/office/drawing/2014/main" id="{45C48C1A-3788-4934-ABA6-5A306198349D}"/>
              </a:ext>
            </a:extLst>
          </p:cNvPr>
          <p:cNvSpPr>
            <a:spLocks noGrp="1"/>
          </p:cNvSpPr>
          <p:nvPr>
            <p:ph idx="1"/>
          </p:nvPr>
        </p:nvSpPr>
        <p:spPr/>
        <p:txBody>
          <a:bodyPr>
            <a:normAutofit fontScale="92500" lnSpcReduction="10000"/>
          </a:bodyPr>
          <a:lstStyle/>
          <a:p>
            <a:pPr marL="325754" indent="-325754" defTabSz="868680">
              <a:lnSpc>
                <a:spcPct val="81000"/>
              </a:lnSpc>
              <a:spcBef>
                <a:spcPts val="700"/>
              </a:spcBef>
              <a:buSzPct val="100000"/>
              <a:buFont typeface="Arial"/>
              <a:buChar char="•"/>
              <a:defRPr sz="3000">
                <a:solidFill>
                  <a:srgbClr val="0070C0"/>
                </a:solidFill>
                <a:latin typeface="Arial"/>
                <a:ea typeface="Arial"/>
                <a:cs typeface="Arial"/>
                <a:sym typeface="Arial"/>
              </a:defRPr>
            </a:pPr>
            <a:r>
              <a:rPr lang="en-US" dirty="0"/>
              <a:t>Cluster of cases of pneumonia reported in Wuhan on 31 Dec 2019, with 1st case symptomatic on 8 Dec.</a:t>
            </a:r>
          </a:p>
          <a:p>
            <a:pPr marL="325754" indent="-325754" defTabSz="868680">
              <a:lnSpc>
                <a:spcPct val="81000"/>
              </a:lnSpc>
              <a:spcBef>
                <a:spcPts val="700"/>
              </a:spcBef>
              <a:buSzPct val="100000"/>
              <a:buFont typeface="Arial"/>
              <a:buChar char="•"/>
              <a:defRPr sz="600">
                <a:solidFill>
                  <a:srgbClr val="000060"/>
                </a:solidFill>
                <a:latin typeface="Arial"/>
                <a:ea typeface="Arial"/>
                <a:cs typeface="Arial"/>
                <a:sym typeface="Arial"/>
              </a:defRPr>
            </a:pPr>
            <a:endParaRPr lang="en-US" dirty="0"/>
          </a:p>
          <a:p>
            <a:pPr marL="325754" indent="-325754" defTabSz="868680">
              <a:lnSpc>
                <a:spcPct val="81000"/>
              </a:lnSpc>
              <a:spcBef>
                <a:spcPts val="700"/>
              </a:spcBef>
              <a:buSzPct val="100000"/>
              <a:buFont typeface="Arial"/>
              <a:buChar char="•"/>
              <a:defRPr sz="3000">
                <a:solidFill>
                  <a:srgbClr val="0070C0"/>
                </a:solidFill>
                <a:latin typeface="Arial"/>
                <a:ea typeface="Arial"/>
                <a:cs typeface="Arial"/>
                <a:sym typeface="Arial"/>
              </a:defRPr>
            </a:pPr>
            <a:r>
              <a:rPr lang="en-US" dirty="0"/>
              <a:t>Initial cases associated with a market in Wuhan, </a:t>
            </a:r>
            <a:r>
              <a:rPr lang="en-US" b="1" dirty="0"/>
              <a:t>animal source remains to be identified</a:t>
            </a:r>
          </a:p>
          <a:p>
            <a:pPr marL="325754" indent="-325754" defTabSz="868680">
              <a:lnSpc>
                <a:spcPct val="81000"/>
              </a:lnSpc>
              <a:spcBef>
                <a:spcPts val="700"/>
              </a:spcBef>
              <a:buSzPct val="100000"/>
              <a:buFont typeface="Arial"/>
              <a:buChar char="•"/>
              <a:defRPr sz="600">
                <a:solidFill>
                  <a:srgbClr val="000060"/>
                </a:solidFill>
                <a:latin typeface="Arial"/>
                <a:ea typeface="Arial"/>
                <a:cs typeface="Arial"/>
                <a:sym typeface="Arial"/>
              </a:defRPr>
            </a:pPr>
            <a:endParaRPr lang="en-US" dirty="0"/>
          </a:p>
          <a:p>
            <a:pPr marL="325754" indent="-325754" defTabSz="868680">
              <a:lnSpc>
                <a:spcPct val="81000"/>
              </a:lnSpc>
              <a:spcBef>
                <a:spcPts val="700"/>
              </a:spcBef>
              <a:buSzPct val="100000"/>
              <a:buFont typeface="Arial"/>
              <a:buChar char="•"/>
              <a:defRPr sz="3000">
                <a:solidFill>
                  <a:srgbClr val="0070C0"/>
                </a:solidFill>
                <a:latin typeface="Arial"/>
                <a:ea typeface="Arial"/>
                <a:cs typeface="Arial"/>
                <a:sym typeface="Arial"/>
              </a:defRPr>
            </a:pPr>
            <a:r>
              <a:rPr lang="en-US" dirty="0"/>
              <a:t>Rapid spread within Wuhan and to many other Chinese provinces and other countries</a:t>
            </a:r>
          </a:p>
          <a:p>
            <a:pPr marL="325754" indent="-325754" defTabSz="868680">
              <a:lnSpc>
                <a:spcPct val="81000"/>
              </a:lnSpc>
              <a:spcBef>
                <a:spcPts val="700"/>
              </a:spcBef>
              <a:buSzPct val="100000"/>
              <a:buFont typeface="Arial"/>
              <a:buChar char="•"/>
              <a:defRPr sz="600">
                <a:solidFill>
                  <a:srgbClr val="000060"/>
                </a:solidFill>
                <a:latin typeface="Arial"/>
                <a:ea typeface="Arial"/>
                <a:cs typeface="Arial"/>
                <a:sym typeface="Arial"/>
              </a:defRPr>
            </a:pPr>
            <a:endParaRPr lang="en-US" dirty="0"/>
          </a:p>
          <a:p>
            <a:pPr marL="349022" indent="-349022" defTabSz="868680">
              <a:lnSpc>
                <a:spcPct val="81000"/>
              </a:lnSpc>
              <a:spcBef>
                <a:spcPts val="700"/>
              </a:spcBef>
              <a:buSzPct val="100000"/>
              <a:buFont typeface="Arial"/>
              <a:buChar char="•"/>
              <a:defRPr sz="3000">
                <a:solidFill>
                  <a:srgbClr val="0070C0"/>
                </a:solidFill>
                <a:latin typeface="Arial"/>
                <a:ea typeface="Arial"/>
                <a:cs typeface="Arial"/>
                <a:sym typeface="Arial"/>
              </a:defRPr>
            </a:pPr>
            <a:r>
              <a:rPr lang="en-US" b="1" dirty="0"/>
              <a:t>Limited human-human transmission</a:t>
            </a:r>
            <a:r>
              <a:rPr lang="en-US" dirty="0"/>
              <a:t>, </a:t>
            </a:r>
            <a:r>
              <a:rPr lang="en-US" b="1" dirty="0"/>
              <a:t>but full extent not yet known (+ Health care workers)</a:t>
            </a:r>
            <a:endParaRPr lang="en-US" dirty="0"/>
          </a:p>
          <a:p>
            <a:pPr marL="325754" indent="-325754" defTabSz="868680">
              <a:lnSpc>
                <a:spcPct val="81000"/>
              </a:lnSpc>
              <a:spcBef>
                <a:spcPts val="700"/>
              </a:spcBef>
              <a:buSzPct val="100000"/>
              <a:buFont typeface="Arial"/>
              <a:buChar char="•"/>
              <a:defRPr sz="600">
                <a:solidFill>
                  <a:srgbClr val="000060"/>
                </a:solidFill>
                <a:latin typeface="Arial"/>
                <a:ea typeface="Arial"/>
                <a:cs typeface="Arial"/>
                <a:sym typeface="Arial"/>
              </a:defRPr>
            </a:pPr>
            <a:endParaRPr lang="en-US" dirty="0"/>
          </a:p>
          <a:p>
            <a:pPr marL="349022" indent="-349022" defTabSz="868680">
              <a:lnSpc>
                <a:spcPct val="81000"/>
              </a:lnSpc>
              <a:spcBef>
                <a:spcPts val="700"/>
              </a:spcBef>
              <a:buSzPct val="100000"/>
              <a:buFont typeface="Arial"/>
              <a:buChar char="•"/>
              <a:defRPr sz="3000">
                <a:solidFill>
                  <a:srgbClr val="0070C0"/>
                </a:solidFill>
                <a:latin typeface="Arial"/>
                <a:ea typeface="Arial"/>
                <a:cs typeface="Arial"/>
                <a:sym typeface="Arial"/>
              </a:defRPr>
            </a:pPr>
            <a:r>
              <a:rPr lang="en-US" dirty="0"/>
              <a:t>Spread is through </a:t>
            </a:r>
            <a:r>
              <a:rPr lang="en-US" b="1" dirty="0"/>
              <a:t>droplets and contact</a:t>
            </a:r>
            <a:r>
              <a:rPr lang="en-US" sz="1200" b="1" dirty="0"/>
              <a:t>   </a:t>
            </a:r>
          </a:p>
          <a:p>
            <a:endParaRPr lang="en-US" dirty="0"/>
          </a:p>
        </p:txBody>
      </p:sp>
      <p:sp>
        <p:nvSpPr>
          <p:cNvPr id="4" name="Slide Number Placeholder 3">
            <a:extLst>
              <a:ext uri="{FF2B5EF4-FFF2-40B4-BE49-F238E27FC236}">
                <a16:creationId xmlns:a16="http://schemas.microsoft.com/office/drawing/2014/main" id="{86821EED-734F-49A5-B504-C668EF3DAF2D}"/>
              </a:ext>
            </a:extLst>
          </p:cNvPr>
          <p:cNvSpPr>
            <a:spLocks noGrp="1"/>
          </p:cNvSpPr>
          <p:nvPr>
            <p:ph type="sldNum" sz="quarter" idx="12"/>
          </p:nvPr>
        </p:nvSpPr>
        <p:spPr/>
        <p:txBody>
          <a:bodyPr/>
          <a:lstStyle/>
          <a:p>
            <a:fld id="{BA8F66B1-2E65-47C7-819A-96C2007DF291}" type="slidenum">
              <a:rPr lang="en-US" smtClean="0"/>
              <a:t>11</a:t>
            </a:fld>
            <a:endParaRPr lang="en-US"/>
          </a:p>
        </p:txBody>
      </p:sp>
    </p:spTree>
    <p:extLst>
      <p:ext uri="{BB962C8B-B14F-4D97-AF65-F5344CB8AC3E}">
        <p14:creationId xmlns:p14="http://schemas.microsoft.com/office/powerpoint/2010/main" val="2413018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9209-6DA8-4ACE-88BB-9050849C003F}"/>
              </a:ext>
            </a:extLst>
          </p:cNvPr>
          <p:cNvSpPr>
            <a:spLocks noGrp="1"/>
          </p:cNvSpPr>
          <p:nvPr>
            <p:ph type="title"/>
          </p:nvPr>
        </p:nvSpPr>
        <p:spPr/>
        <p:txBody>
          <a:bodyPr/>
          <a:lstStyle/>
          <a:p>
            <a:r>
              <a:rPr lang="en-US" dirty="0"/>
              <a:t>COVID-19 TRANSMISSION</a:t>
            </a:r>
          </a:p>
        </p:txBody>
      </p:sp>
      <p:sp>
        <p:nvSpPr>
          <p:cNvPr id="3" name="Content Placeholder 2">
            <a:extLst>
              <a:ext uri="{FF2B5EF4-FFF2-40B4-BE49-F238E27FC236}">
                <a16:creationId xmlns:a16="http://schemas.microsoft.com/office/drawing/2014/main" id="{CE069D84-E184-4FB9-957C-6C06A3F2EFD0}"/>
              </a:ext>
            </a:extLst>
          </p:cNvPr>
          <p:cNvSpPr>
            <a:spLocks noGrp="1"/>
          </p:cNvSpPr>
          <p:nvPr>
            <p:ph idx="1"/>
          </p:nvPr>
        </p:nvSpPr>
        <p:spPr/>
        <p:txBody>
          <a:bodyPr/>
          <a:lstStyle/>
          <a:p>
            <a:pPr marL="325754" lvl="0" indent="-325754" defTabSz="868680">
              <a:lnSpc>
                <a:spcPct val="81000"/>
              </a:lnSpc>
              <a:spcBef>
                <a:spcPts val="700"/>
              </a:spcBef>
              <a:buSzPct val="100000"/>
              <a:buFont typeface="Arial"/>
              <a:buChar char="•"/>
              <a:defRPr sz="3000">
                <a:solidFill>
                  <a:srgbClr val="0070C0"/>
                </a:solidFill>
                <a:latin typeface="Arial"/>
                <a:ea typeface="Arial"/>
                <a:cs typeface="Arial"/>
                <a:sym typeface="Arial"/>
              </a:defRPr>
            </a:pPr>
            <a:r>
              <a:rPr lang="en-US" sz="3000" dirty="0">
                <a:solidFill>
                  <a:srgbClr val="0070C0"/>
                </a:solidFill>
                <a:latin typeface="Arial"/>
                <a:cs typeface="Arial"/>
                <a:sym typeface="Arial"/>
              </a:rPr>
              <a:t>Incubation period:  mean 6.4 days (95% credible interval: 5.6-7.7), ranging from 2.1 to 11.1 days (2.5th to 97.5th percentile).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325754" lvl="0" indent="-325754" defTabSz="868680">
              <a:lnSpc>
                <a:spcPct val="81000"/>
              </a:lnSpc>
              <a:spcBef>
                <a:spcPts val="700"/>
              </a:spcBef>
              <a:buSzPct val="100000"/>
              <a:buFont typeface="Arial"/>
              <a:buChar char="•"/>
              <a:defRPr sz="3000">
                <a:solidFill>
                  <a:srgbClr val="0070C0"/>
                </a:solidFill>
                <a:latin typeface="Arial"/>
                <a:ea typeface="Arial"/>
                <a:cs typeface="Arial"/>
                <a:sym typeface="Arial"/>
              </a:defRPr>
            </a:pPr>
            <a:r>
              <a:rPr lang="en-US" sz="3000" dirty="0">
                <a:solidFill>
                  <a:srgbClr val="0070C0"/>
                </a:solidFill>
                <a:latin typeface="Arial"/>
                <a:cs typeface="Arial"/>
                <a:sym typeface="Arial"/>
              </a:rPr>
              <a:t>Viral shedding relation to clinical symptoms remains to be better characterized.</a:t>
            </a:r>
          </a:p>
          <a:p>
            <a:endParaRPr lang="en-US" dirty="0"/>
          </a:p>
        </p:txBody>
      </p:sp>
      <p:sp>
        <p:nvSpPr>
          <p:cNvPr id="4" name="Slide Number Placeholder 3">
            <a:extLst>
              <a:ext uri="{FF2B5EF4-FFF2-40B4-BE49-F238E27FC236}">
                <a16:creationId xmlns:a16="http://schemas.microsoft.com/office/drawing/2014/main" id="{0511E35E-C5A7-46C2-9A26-F17D80BC3DF9}"/>
              </a:ext>
            </a:extLst>
          </p:cNvPr>
          <p:cNvSpPr>
            <a:spLocks noGrp="1"/>
          </p:cNvSpPr>
          <p:nvPr>
            <p:ph type="sldNum" sz="quarter" idx="12"/>
          </p:nvPr>
        </p:nvSpPr>
        <p:spPr/>
        <p:txBody>
          <a:bodyPr/>
          <a:lstStyle/>
          <a:p>
            <a:fld id="{BA8F66B1-2E65-47C7-819A-96C2007DF291}" type="slidenum">
              <a:rPr lang="en-US" smtClean="0"/>
              <a:t>12</a:t>
            </a:fld>
            <a:endParaRPr lang="en-US"/>
          </a:p>
        </p:txBody>
      </p:sp>
      <p:pic>
        <p:nvPicPr>
          <p:cNvPr id="5" name="Picture 4">
            <a:extLst>
              <a:ext uri="{FF2B5EF4-FFF2-40B4-BE49-F238E27FC236}">
                <a16:creationId xmlns:a16="http://schemas.microsoft.com/office/drawing/2014/main" id="{B197A8ED-128C-47C1-BC55-754C2AAB48A6}"/>
              </a:ext>
            </a:extLst>
          </p:cNvPr>
          <p:cNvPicPr>
            <a:picLocks noChangeAspect="1"/>
          </p:cNvPicPr>
          <p:nvPr/>
        </p:nvPicPr>
        <p:blipFill>
          <a:blip r:embed="rId3"/>
          <a:stretch>
            <a:fillRect/>
          </a:stretch>
        </p:blipFill>
        <p:spPr>
          <a:xfrm>
            <a:off x="782172" y="2785513"/>
            <a:ext cx="6685428" cy="1176887"/>
          </a:xfrm>
          <a:prstGeom prst="rect">
            <a:avLst/>
          </a:prstGeom>
        </p:spPr>
      </p:pic>
    </p:spTree>
    <p:extLst>
      <p:ext uri="{BB962C8B-B14F-4D97-AF65-F5344CB8AC3E}">
        <p14:creationId xmlns:p14="http://schemas.microsoft.com/office/powerpoint/2010/main" val="1353882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Symptoms of COVID-19</a:t>
            </a:r>
            <a:endParaRPr lang="en-US" dirty="0"/>
          </a:p>
        </p:txBody>
      </p:sp>
      <p:sp>
        <p:nvSpPr>
          <p:cNvPr id="4" name="Content Placeholder 3"/>
          <p:cNvSpPr>
            <a:spLocks noGrp="1"/>
          </p:cNvSpPr>
          <p:nvPr>
            <p:ph sz="half" idx="1"/>
          </p:nvPr>
        </p:nvSpPr>
        <p:spPr>
          <a:xfrm>
            <a:off x="457200" y="2590800"/>
            <a:ext cx="4038600" cy="3535363"/>
          </a:xfrm>
        </p:spPr>
        <p:txBody>
          <a:bodyPr>
            <a:normAutofit/>
          </a:bodyPr>
          <a:lstStyle/>
          <a:p>
            <a:r>
              <a:rPr lang="en-US" b="1" dirty="0"/>
              <a:t>Early Stage:</a:t>
            </a:r>
            <a:endParaRPr lang="en-US" dirty="0"/>
          </a:p>
          <a:p>
            <a:pPr lvl="1"/>
            <a:r>
              <a:rPr lang="en-US" dirty="0"/>
              <a:t>Fever (&gt;38C)</a:t>
            </a:r>
          </a:p>
          <a:p>
            <a:pPr lvl="1"/>
            <a:r>
              <a:rPr lang="en-US" dirty="0"/>
              <a:t>AND</a:t>
            </a:r>
          </a:p>
          <a:p>
            <a:pPr lvl="1"/>
            <a:r>
              <a:rPr lang="en-US" dirty="0"/>
              <a:t>Respiratory symptoms:</a:t>
            </a:r>
          </a:p>
          <a:p>
            <a:pPr lvl="1"/>
            <a:r>
              <a:rPr lang="en-US" dirty="0"/>
              <a:t>Cough</a:t>
            </a:r>
          </a:p>
          <a:p>
            <a:pPr lvl="1"/>
            <a:r>
              <a:rPr lang="en-US" dirty="0"/>
              <a:t>Shortness of breath</a:t>
            </a:r>
          </a:p>
          <a:p>
            <a:pPr lvl="1"/>
            <a:r>
              <a:rPr lang="en-US" dirty="0"/>
              <a:t>Runny nose</a:t>
            </a:r>
          </a:p>
          <a:p>
            <a:pPr lvl="1"/>
            <a:r>
              <a:rPr lang="en-US" dirty="0"/>
              <a:t>Weakness</a:t>
            </a:r>
          </a:p>
          <a:p>
            <a:pPr lvl="1"/>
            <a:r>
              <a:rPr lang="en-US" dirty="0"/>
              <a:t>Malaise</a:t>
            </a:r>
          </a:p>
          <a:p>
            <a:pPr lvl="1"/>
            <a:r>
              <a:rPr lang="en-US" dirty="0"/>
              <a:t>Nausea/vomiting </a:t>
            </a:r>
          </a:p>
          <a:p>
            <a:pPr lvl="1"/>
            <a:r>
              <a:rPr lang="en-US" dirty="0"/>
              <a:t>Diarrhea</a:t>
            </a:r>
          </a:p>
          <a:p>
            <a:pPr lvl="1"/>
            <a:r>
              <a:rPr lang="en-US" dirty="0"/>
              <a:t>Headache</a:t>
            </a:r>
          </a:p>
        </p:txBody>
      </p:sp>
      <p:sp>
        <p:nvSpPr>
          <p:cNvPr id="5" name="Content Placeholder 4"/>
          <p:cNvSpPr>
            <a:spLocks noGrp="1"/>
          </p:cNvSpPr>
          <p:nvPr>
            <p:ph sz="half" idx="2"/>
          </p:nvPr>
        </p:nvSpPr>
        <p:spPr/>
        <p:txBody>
          <a:bodyPr>
            <a:normAutofit/>
          </a:bodyPr>
          <a:lstStyle/>
          <a:p>
            <a:r>
              <a:rPr lang="en-US" b="1" dirty="0"/>
              <a:t>Advanced Stage</a:t>
            </a:r>
            <a:r>
              <a:rPr lang="en-US" dirty="0"/>
              <a:t>:</a:t>
            </a:r>
          </a:p>
          <a:p>
            <a:pPr lvl="1"/>
            <a:r>
              <a:rPr lang="en-US" dirty="0"/>
              <a:t>All of the earlier symptoms plus</a:t>
            </a:r>
          </a:p>
          <a:p>
            <a:pPr lvl="1"/>
            <a:r>
              <a:rPr lang="en-US" dirty="0"/>
              <a:t>Pneumonia*</a:t>
            </a:r>
          </a:p>
          <a:p>
            <a:pPr lvl="1"/>
            <a:r>
              <a:rPr lang="en-US" dirty="0"/>
              <a:t>Bronchitis*</a:t>
            </a:r>
          </a:p>
          <a:p>
            <a:pPr lvl="1"/>
            <a:r>
              <a:rPr lang="en-US" dirty="0"/>
              <a:t>Kidney failure</a:t>
            </a:r>
          </a:p>
          <a:p>
            <a:pPr marL="457200" lvl="1" indent="0">
              <a:buNone/>
            </a:pPr>
            <a:endParaRPr lang="en-US" dirty="0"/>
          </a:p>
          <a:p>
            <a:pPr marL="457200" lvl="1" indent="0">
              <a:buNone/>
            </a:pPr>
            <a:r>
              <a:rPr lang="en-US" dirty="0"/>
              <a:t>*More common in people with  underlying conditions such as weakened immune systems, infants and older adults.</a:t>
            </a:r>
          </a:p>
        </p:txBody>
      </p:sp>
      <p:sp>
        <p:nvSpPr>
          <p:cNvPr id="3" name="Slide Number Placeholder 2"/>
          <p:cNvSpPr>
            <a:spLocks noGrp="1"/>
          </p:cNvSpPr>
          <p:nvPr>
            <p:ph type="sldNum" sz="quarter" idx="12"/>
          </p:nvPr>
        </p:nvSpPr>
        <p:spPr/>
        <p:txBody>
          <a:bodyPr/>
          <a:lstStyle/>
          <a:p>
            <a:fld id="{BA8F66B1-2E65-47C7-819A-96C2007DF291}" type="slidenum">
              <a:rPr lang="en-US" smtClean="0"/>
              <a:t>13</a:t>
            </a:fld>
            <a:endParaRPr lang="en-US"/>
          </a:p>
        </p:txBody>
      </p:sp>
      <p:sp>
        <p:nvSpPr>
          <p:cNvPr id="7" name="TextBox 6"/>
          <p:cNvSpPr txBox="1"/>
          <p:nvPr/>
        </p:nvSpPr>
        <p:spPr>
          <a:xfrm>
            <a:off x="457200" y="1295400"/>
            <a:ext cx="4038600" cy="923330"/>
          </a:xfrm>
          <a:prstGeom prst="rect">
            <a:avLst/>
          </a:prstGeom>
          <a:noFill/>
        </p:spPr>
        <p:txBody>
          <a:bodyPr wrap="square" rtlCol="0">
            <a:spAutoFit/>
          </a:bodyPr>
          <a:lstStyle/>
          <a:p>
            <a:r>
              <a:rPr lang="en-US" dirty="0">
                <a:solidFill>
                  <a:srgbClr val="FF0000"/>
                </a:solidFill>
              </a:rPr>
              <a:t>Usually</a:t>
            </a:r>
            <a:r>
              <a:rPr lang="en-US" dirty="0"/>
              <a:t> cause mild to moderate upper-respiratory tract illnesses, like the common cold</a:t>
            </a:r>
          </a:p>
        </p:txBody>
      </p:sp>
    </p:spTree>
    <p:extLst>
      <p:ext uri="{BB962C8B-B14F-4D97-AF65-F5344CB8AC3E}">
        <p14:creationId xmlns:p14="http://schemas.microsoft.com/office/powerpoint/2010/main" val="2845153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patient intensive care icon">
            <a:extLst>
              <a:ext uri="{FF2B5EF4-FFF2-40B4-BE49-F238E27FC236}">
                <a16:creationId xmlns:a16="http://schemas.microsoft.com/office/drawing/2014/main" id="{953852FF-FC7D-49A0-BFE3-B36A9E2BCA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85" t="14230" r="13846" b="20055"/>
          <a:stretch/>
        </p:blipFill>
        <p:spPr bwMode="auto">
          <a:xfrm>
            <a:off x="5554980" y="2210139"/>
            <a:ext cx="941864" cy="9418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54C63BC9-6903-4115-8C83-D218BD8BF97D}"/>
              </a:ext>
            </a:extLst>
          </p:cNvPr>
          <p:cNvGraphicFramePr/>
          <p:nvPr/>
        </p:nvGraphicFramePr>
        <p:xfrm>
          <a:off x="3061547" y="2221554"/>
          <a:ext cx="3562350" cy="30607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Connector 8">
            <a:extLst>
              <a:ext uri="{FF2B5EF4-FFF2-40B4-BE49-F238E27FC236}">
                <a16:creationId xmlns:a16="http://schemas.microsoft.com/office/drawing/2014/main" id="{733D244C-23BE-427E-84A0-3F3B9E1C7227}"/>
              </a:ext>
            </a:extLst>
          </p:cNvPr>
          <p:cNvCxnSpPr/>
          <p:nvPr/>
        </p:nvCxnSpPr>
        <p:spPr>
          <a:xfrm>
            <a:off x="4983480" y="3257550"/>
            <a:ext cx="3657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A690FDA-4DF1-4E32-838A-6570578DBF60}"/>
              </a:ext>
            </a:extLst>
          </p:cNvPr>
          <p:cNvCxnSpPr>
            <a:cxnSpLocks/>
          </p:cNvCxnSpPr>
          <p:nvPr/>
        </p:nvCxnSpPr>
        <p:spPr>
          <a:xfrm>
            <a:off x="5300134" y="4286250"/>
            <a:ext cx="3340946"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A8A0815D-8FBC-4374-A451-DB706E6EA0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03721" y="3415287"/>
            <a:ext cx="786245" cy="786245"/>
          </a:xfrm>
          <a:prstGeom prst="rect">
            <a:avLst/>
          </a:prstGeom>
        </p:spPr>
      </p:pic>
      <p:pic>
        <p:nvPicPr>
          <p:cNvPr id="16" name="Picture 15" descr="A drawing of a face&#10;&#10;Description generated with high confidence">
            <a:extLst>
              <a:ext uri="{FF2B5EF4-FFF2-40B4-BE49-F238E27FC236}">
                <a16:creationId xmlns:a16="http://schemas.microsoft.com/office/drawing/2014/main" id="{5BFD6C7F-2D73-4C37-A1C8-61D50724C5D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94536" y="4408047"/>
            <a:ext cx="468668" cy="814408"/>
          </a:xfrm>
          <a:prstGeom prst="rect">
            <a:avLst/>
          </a:prstGeom>
        </p:spPr>
      </p:pic>
      <p:sp>
        <p:nvSpPr>
          <p:cNvPr id="17" name="TextBox 16">
            <a:extLst>
              <a:ext uri="{FF2B5EF4-FFF2-40B4-BE49-F238E27FC236}">
                <a16:creationId xmlns:a16="http://schemas.microsoft.com/office/drawing/2014/main" id="{AFD3722C-EC7B-412B-9B8D-305C6448553F}"/>
              </a:ext>
            </a:extLst>
          </p:cNvPr>
          <p:cNvSpPr txBox="1"/>
          <p:nvPr/>
        </p:nvSpPr>
        <p:spPr>
          <a:xfrm>
            <a:off x="2828925" y="5504237"/>
            <a:ext cx="3600450" cy="230832"/>
          </a:xfrm>
          <a:prstGeom prst="rect">
            <a:avLst/>
          </a:prstGeom>
          <a:noFill/>
        </p:spPr>
        <p:txBody>
          <a:bodyPr wrap="square" rtlCol="0">
            <a:spAutoFit/>
          </a:bodyPr>
          <a:lstStyle/>
          <a:p>
            <a:r>
              <a:rPr lang="en-US" sz="900" b="1" dirty="0"/>
              <a:t>Source: China CDC Weekly submitted 14.02.20   </a:t>
            </a:r>
          </a:p>
        </p:txBody>
      </p:sp>
      <p:sp>
        <p:nvSpPr>
          <p:cNvPr id="13" name="Text Placeholder 3">
            <a:extLst>
              <a:ext uri="{FF2B5EF4-FFF2-40B4-BE49-F238E27FC236}">
                <a16:creationId xmlns:a16="http://schemas.microsoft.com/office/drawing/2014/main" id="{A6B1645F-8F69-4988-803C-606FD181A2A2}"/>
              </a:ext>
            </a:extLst>
          </p:cNvPr>
          <p:cNvSpPr txBox="1">
            <a:spLocks/>
          </p:cNvSpPr>
          <p:nvPr/>
        </p:nvSpPr>
        <p:spPr>
          <a:xfrm>
            <a:off x="222929" y="2010459"/>
            <a:ext cx="3562349" cy="436782"/>
          </a:xfrm>
          <a:prstGeom prst="rect">
            <a:avLst/>
          </a:prstGeom>
        </p:spPr>
        <p:txBody>
          <a:bodyP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50" b="1" dirty="0">
                <a:latin typeface="Segoe Condensed" panose="020B0606040200020203"/>
              </a:rPr>
              <a:t>n = 72,314</a:t>
            </a:r>
          </a:p>
          <a:p>
            <a:r>
              <a:rPr lang="en-US" sz="1350" b="1" dirty="0">
                <a:latin typeface="Segoe Condensed" panose="020B0606040200020203"/>
              </a:rPr>
              <a:t>44,672 confirmed (61.8%)</a:t>
            </a:r>
          </a:p>
          <a:p>
            <a:r>
              <a:rPr lang="en-US" sz="1350" b="1" dirty="0">
                <a:latin typeface="Segoe Condensed" panose="020B0606040200020203"/>
              </a:rPr>
              <a:t>16,186 suspected (22.4%) </a:t>
            </a:r>
          </a:p>
          <a:p>
            <a:r>
              <a:rPr lang="en-US" sz="1350" b="1" dirty="0">
                <a:latin typeface="Segoe Condensed" panose="020B0606040200020203"/>
              </a:rPr>
              <a:t>10,567 clinically-diagnosed (14.6%) </a:t>
            </a:r>
          </a:p>
          <a:p>
            <a:r>
              <a:rPr lang="en-US" sz="1800" b="1" dirty="0">
                <a:solidFill>
                  <a:srgbClr val="0070C0"/>
                </a:solidFill>
              </a:rPr>
              <a:t>3,019 HCW infections</a:t>
            </a:r>
          </a:p>
          <a:p>
            <a:r>
              <a:rPr lang="en-US" sz="1350" b="1" dirty="0">
                <a:latin typeface="Segoe Condensed" panose="020B0606040200020203"/>
              </a:rPr>
              <a:t>889 asymptomatic (1.2%)</a:t>
            </a:r>
          </a:p>
          <a:p>
            <a:r>
              <a:rPr lang="fr-CH" sz="1350" b="1" dirty="0">
                <a:latin typeface="Segoe Condensed" panose="020B0606040200020203"/>
              </a:rPr>
              <a:t>D</a:t>
            </a:r>
            <a:r>
              <a:rPr lang="en-US" sz="1350" b="1" dirty="0">
                <a:latin typeface="Segoe Condensed" panose="020B0606040200020203"/>
              </a:rPr>
              <a:t>istribution of cases</a:t>
            </a:r>
          </a:p>
          <a:p>
            <a:pPr lvl="1"/>
            <a:r>
              <a:rPr lang="en-US" sz="1200" b="1" dirty="0">
                <a:latin typeface="Segoe Condensed" panose="020B0606040200020203"/>
              </a:rPr>
              <a:t>81% mild</a:t>
            </a:r>
          </a:p>
          <a:p>
            <a:pPr lvl="1"/>
            <a:r>
              <a:rPr lang="en-US" sz="1200" b="1" dirty="0">
                <a:latin typeface="Segoe Condensed" panose="020B0606040200020203"/>
              </a:rPr>
              <a:t>14% severe </a:t>
            </a:r>
          </a:p>
          <a:p>
            <a:pPr lvl="1"/>
            <a:r>
              <a:rPr lang="en-US" sz="1200" b="1" dirty="0">
                <a:latin typeface="Segoe Condensed" panose="020B0606040200020203"/>
              </a:rPr>
              <a:t>5% critical </a:t>
            </a:r>
          </a:p>
          <a:p>
            <a:pPr lvl="1"/>
            <a:r>
              <a:rPr lang="en-US" sz="1200" b="1" dirty="0">
                <a:latin typeface="Segoe Condensed" panose="020B0606040200020203"/>
              </a:rPr>
              <a:t> 2.3% fatal (CFR)</a:t>
            </a:r>
          </a:p>
        </p:txBody>
      </p:sp>
      <p:sp>
        <p:nvSpPr>
          <p:cNvPr id="18" name="Rectangle 17">
            <a:extLst>
              <a:ext uri="{FF2B5EF4-FFF2-40B4-BE49-F238E27FC236}">
                <a16:creationId xmlns:a16="http://schemas.microsoft.com/office/drawing/2014/main" id="{0D90C08A-645E-416B-AD9D-BAF5295AB7DE}"/>
              </a:ext>
            </a:extLst>
          </p:cNvPr>
          <p:cNvSpPr/>
          <p:nvPr/>
        </p:nvSpPr>
        <p:spPr>
          <a:xfrm>
            <a:off x="197529" y="404642"/>
            <a:ext cx="9127130" cy="553998"/>
          </a:xfrm>
          <a:prstGeom prst="rect">
            <a:avLst/>
          </a:prstGeom>
        </p:spPr>
        <p:txBody>
          <a:bodyPr wrap="square">
            <a:spAutoFit/>
          </a:bodyPr>
          <a:lstStyle/>
          <a:p>
            <a:r>
              <a:rPr lang="en-GB" sz="3000" b="1" dirty="0">
                <a:solidFill>
                  <a:schemeClr val="bg1"/>
                </a:solidFill>
                <a:latin typeface="Segoe Condensed" panose="020B0606040200020203"/>
                <a:cs typeface="Calibri" panose="020F0502020204030204" pitchFamily="34" charset="0"/>
              </a:rPr>
              <a:t>Epidemiological study from China CDC</a:t>
            </a:r>
          </a:p>
        </p:txBody>
      </p:sp>
    </p:spTree>
    <p:extLst>
      <p:ext uri="{BB962C8B-B14F-4D97-AF65-F5344CB8AC3E}">
        <p14:creationId xmlns:p14="http://schemas.microsoft.com/office/powerpoint/2010/main" val="2688630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itle 3"/>
          <p:cNvSpPr txBox="1">
            <a:spLocks noGrp="1"/>
          </p:cNvSpPr>
          <p:nvPr>
            <p:ph type="title"/>
          </p:nvPr>
        </p:nvSpPr>
        <p:spPr>
          <a:xfrm>
            <a:off x="350167" y="219399"/>
            <a:ext cx="8229601" cy="754560"/>
          </a:xfrm>
          <a:prstGeom prst="rect">
            <a:avLst/>
          </a:prstGeom>
        </p:spPr>
        <p:txBody>
          <a:bodyPr/>
          <a:lstStyle/>
          <a:p>
            <a:r>
              <a:rPr lang="en-US" dirty="0"/>
              <a:t>COVID-2019</a:t>
            </a:r>
            <a:r>
              <a:rPr dirty="0"/>
              <a:t> - CLINICAL FEATURES</a:t>
            </a:r>
          </a:p>
        </p:txBody>
      </p:sp>
      <p:sp>
        <p:nvSpPr>
          <p:cNvPr id="214" name="Rectangle 4"/>
          <p:cNvSpPr txBox="1"/>
          <p:nvPr/>
        </p:nvSpPr>
        <p:spPr>
          <a:xfrm>
            <a:off x="350167" y="1886526"/>
            <a:ext cx="7561664" cy="3084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2500" lnSpcReduction="20000"/>
          </a:bodyPr>
          <a:lstStyle/>
          <a:p>
            <a:pPr>
              <a:spcBef>
                <a:spcPts val="525"/>
              </a:spcBef>
              <a:buSzPct val="100000"/>
              <a:defRPr sz="3200">
                <a:solidFill>
                  <a:srgbClr val="0070C0"/>
                </a:solidFill>
                <a:latin typeface="Arial"/>
                <a:ea typeface="Arial"/>
                <a:cs typeface="Arial"/>
                <a:sym typeface="Arial"/>
              </a:defRPr>
            </a:pPr>
            <a:r>
              <a:rPr sz="2400" b="1" dirty="0"/>
              <a:t>Symptoms at onset*:</a:t>
            </a:r>
            <a:endParaRPr lang="en-US" sz="2400" b="1" dirty="0"/>
          </a:p>
          <a:p>
            <a:pPr marL="257175" lvl="3" indent="-257175">
              <a:spcBef>
                <a:spcPts val="525"/>
              </a:spcBef>
              <a:buSzPct val="100000"/>
              <a:buFont typeface="Arial"/>
              <a:buChar char="•"/>
              <a:defRPr sz="3200">
                <a:solidFill>
                  <a:srgbClr val="0070C0"/>
                </a:solidFill>
                <a:latin typeface="Arial"/>
                <a:ea typeface="Arial"/>
                <a:cs typeface="Arial"/>
                <a:sym typeface="Arial"/>
              </a:defRPr>
            </a:pPr>
            <a:r>
              <a:rPr sz="2400" dirty="0"/>
              <a:t>fever (</a:t>
            </a:r>
            <a:r>
              <a:rPr lang="en-US" sz="2400" dirty="0"/>
              <a:t>83-</a:t>
            </a:r>
            <a:r>
              <a:rPr sz="2400" dirty="0"/>
              <a:t>98%), </a:t>
            </a:r>
            <a:endParaRPr lang="en-US" sz="2400" dirty="0"/>
          </a:p>
          <a:p>
            <a:pPr marL="257175" lvl="3" indent="-257175">
              <a:spcBef>
                <a:spcPts val="525"/>
              </a:spcBef>
              <a:buSzPct val="100000"/>
              <a:buFont typeface="Arial"/>
              <a:buChar char="•"/>
              <a:defRPr sz="3200">
                <a:solidFill>
                  <a:srgbClr val="0070C0"/>
                </a:solidFill>
                <a:latin typeface="Arial"/>
                <a:ea typeface="Arial"/>
                <a:cs typeface="Arial"/>
                <a:sym typeface="Arial"/>
              </a:defRPr>
            </a:pPr>
            <a:r>
              <a:rPr sz="2400" dirty="0"/>
              <a:t>dry cough (</a:t>
            </a:r>
            <a:r>
              <a:rPr lang="en-US" sz="2400" dirty="0"/>
              <a:t>59-82</a:t>
            </a:r>
            <a:r>
              <a:rPr sz="2400" dirty="0"/>
              <a:t>%), </a:t>
            </a:r>
            <a:endParaRPr lang="en-US" sz="2400" dirty="0"/>
          </a:p>
          <a:p>
            <a:pPr marL="257175" lvl="8" indent="-257175">
              <a:spcBef>
                <a:spcPts val="525"/>
              </a:spcBef>
              <a:buSzPct val="100000"/>
              <a:buFont typeface="Arial"/>
              <a:buChar char="•"/>
              <a:defRPr sz="3200">
                <a:solidFill>
                  <a:srgbClr val="0070C0"/>
                </a:solidFill>
                <a:latin typeface="Arial"/>
                <a:ea typeface="Arial"/>
                <a:cs typeface="Arial"/>
                <a:sym typeface="Arial"/>
              </a:defRPr>
            </a:pPr>
            <a:r>
              <a:rPr sz="2400" dirty="0"/>
              <a:t>fatigue &amp; myalgia (</a:t>
            </a:r>
            <a:r>
              <a:rPr lang="en-US" sz="2400" dirty="0"/>
              <a:t>11-</a:t>
            </a:r>
            <a:r>
              <a:rPr sz="2400" dirty="0"/>
              <a:t>44%),</a:t>
            </a:r>
            <a:r>
              <a:rPr lang="en-US" sz="2400" dirty="0"/>
              <a:t> </a:t>
            </a:r>
          </a:p>
          <a:p>
            <a:pPr marL="257175" lvl="8" indent="-257175">
              <a:spcBef>
                <a:spcPts val="525"/>
              </a:spcBef>
              <a:buSzPct val="100000"/>
              <a:buFont typeface="Arial"/>
              <a:buChar char="•"/>
              <a:defRPr sz="3200">
                <a:solidFill>
                  <a:srgbClr val="0070C0"/>
                </a:solidFill>
                <a:latin typeface="Arial"/>
                <a:ea typeface="Arial"/>
                <a:cs typeface="Arial"/>
                <a:sym typeface="Arial"/>
              </a:defRPr>
            </a:pPr>
            <a:r>
              <a:rPr sz="2400" dirty="0"/>
              <a:t>sputum production (</a:t>
            </a:r>
            <a:r>
              <a:rPr lang="en-US" sz="2400" dirty="0"/>
              <a:t>15-</a:t>
            </a:r>
            <a:r>
              <a:rPr sz="2400" dirty="0"/>
              <a:t>28%), </a:t>
            </a:r>
            <a:endParaRPr lang="en-US" sz="2400" dirty="0"/>
          </a:p>
          <a:p>
            <a:pPr marL="257175" lvl="8" indent="-257175">
              <a:spcBef>
                <a:spcPts val="525"/>
              </a:spcBef>
              <a:buSzPct val="100000"/>
              <a:buFont typeface="Arial"/>
              <a:buChar char="•"/>
              <a:defRPr sz="3200">
                <a:solidFill>
                  <a:srgbClr val="0070C0"/>
                </a:solidFill>
                <a:latin typeface="Arial"/>
                <a:ea typeface="Arial"/>
                <a:cs typeface="Arial"/>
                <a:sym typeface="Arial"/>
              </a:defRPr>
            </a:pPr>
            <a:r>
              <a:rPr sz="2400" dirty="0"/>
              <a:t>headache (8%), </a:t>
            </a:r>
            <a:endParaRPr lang="en-US" sz="2400" dirty="0"/>
          </a:p>
          <a:p>
            <a:pPr marL="257175" lvl="8" indent="-257175">
              <a:spcBef>
                <a:spcPts val="525"/>
              </a:spcBef>
              <a:buSzPct val="100000"/>
              <a:buFont typeface="Arial"/>
              <a:buChar char="•"/>
              <a:defRPr sz="3200">
                <a:solidFill>
                  <a:srgbClr val="0070C0"/>
                </a:solidFill>
                <a:latin typeface="Arial"/>
                <a:ea typeface="Arial"/>
                <a:cs typeface="Arial"/>
                <a:sym typeface="Arial"/>
              </a:defRPr>
            </a:pPr>
            <a:r>
              <a:rPr sz="2400" dirty="0" err="1"/>
              <a:t>haemoptysis</a:t>
            </a:r>
            <a:r>
              <a:rPr sz="2400" dirty="0"/>
              <a:t> (5%), </a:t>
            </a:r>
            <a:endParaRPr lang="en-US" sz="2400" dirty="0"/>
          </a:p>
          <a:p>
            <a:pPr marL="257175" lvl="8" indent="-257175">
              <a:spcBef>
                <a:spcPts val="525"/>
              </a:spcBef>
              <a:buSzPct val="100000"/>
              <a:buFont typeface="Arial"/>
              <a:buChar char="•"/>
              <a:defRPr sz="3200">
                <a:solidFill>
                  <a:srgbClr val="0070C0"/>
                </a:solidFill>
                <a:latin typeface="Arial"/>
                <a:ea typeface="Arial"/>
                <a:cs typeface="Arial"/>
                <a:sym typeface="Arial"/>
              </a:defRPr>
            </a:pPr>
            <a:r>
              <a:rPr sz="2400" dirty="0" err="1"/>
              <a:t>diarrhoea</a:t>
            </a:r>
            <a:r>
              <a:rPr sz="2400" dirty="0"/>
              <a:t> (3</a:t>
            </a:r>
            <a:r>
              <a:rPr lang="en-US" sz="2400" dirty="0"/>
              <a:t>-10</a:t>
            </a:r>
            <a:r>
              <a:rPr sz="2400" dirty="0"/>
              <a:t>%)</a:t>
            </a:r>
            <a:endParaRPr sz="2400" dirty="0">
              <a:solidFill>
                <a:srgbClr val="000060"/>
              </a:solidFill>
            </a:endParaRPr>
          </a:p>
          <a:p>
            <a:pPr marL="257175" indent="-257175">
              <a:spcBef>
                <a:spcPts val="525"/>
              </a:spcBef>
              <a:buSzPct val="100000"/>
              <a:buFont typeface="Arial"/>
              <a:buChar char="•"/>
              <a:defRPr sz="3200">
                <a:solidFill>
                  <a:srgbClr val="0070C0"/>
                </a:solidFill>
                <a:latin typeface="Arial"/>
                <a:ea typeface="Arial"/>
                <a:cs typeface="Arial"/>
                <a:sym typeface="Arial"/>
              </a:defRPr>
            </a:pPr>
            <a:r>
              <a:rPr sz="2400" dirty="0" err="1"/>
              <a:t>dyspnoea</a:t>
            </a:r>
            <a:r>
              <a:rPr sz="2400" dirty="0"/>
              <a:t> (</a:t>
            </a:r>
            <a:r>
              <a:rPr lang="en-US" sz="2400" dirty="0"/>
              <a:t>31-55</a:t>
            </a:r>
            <a:r>
              <a:rPr sz="2400" dirty="0"/>
              <a:t>%)</a:t>
            </a:r>
          </a:p>
        </p:txBody>
      </p:sp>
      <p:sp>
        <p:nvSpPr>
          <p:cNvPr id="3" name="TextBox 2">
            <a:extLst>
              <a:ext uri="{FF2B5EF4-FFF2-40B4-BE49-F238E27FC236}">
                <a16:creationId xmlns:a16="http://schemas.microsoft.com/office/drawing/2014/main" id="{1F6EA63F-725D-2149-9EA4-36F15E146717}"/>
              </a:ext>
            </a:extLst>
          </p:cNvPr>
          <p:cNvSpPr txBox="1"/>
          <p:nvPr/>
        </p:nvSpPr>
        <p:spPr>
          <a:xfrm>
            <a:off x="4276130" y="4466221"/>
            <a:ext cx="4610100" cy="692495"/>
          </a:xfrm>
          <a:prstGeom prst="rect">
            <a:avLst/>
          </a:prstGeom>
          <a:no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hangingPunct="0"/>
            <a:r>
              <a:rPr lang="en-US" sz="1350" dirty="0">
                <a:solidFill>
                  <a:schemeClr val="accent1">
                    <a:lumMod val="75000"/>
                  </a:schemeClr>
                </a:solidFill>
                <a:sym typeface="Calibri"/>
              </a:rPr>
              <a:t>Huang, C. et al Lancet 2020		China CDC 2020</a:t>
            </a:r>
          </a:p>
          <a:p>
            <a:pPr defTabSz="685800" hangingPunct="0"/>
            <a:r>
              <a:rPr lang="en-US" sz="1350" dirty="0">
                <a:solidFill>
                  <a:schemeClr val="accent1">
                    <a:lumMod val="75000"/>
                  </a:schemeClr>
                </a:solidFill>
              </a:rPr>
              <a:t>Wang, D. et al JAMA 2020</a:t>
            </a:r>
          </a:p>
          <a:p>
            <a:pPr defTabSz="685800" hangingPunct="0"/>
            <a:r>
              <a:rPr lang="en-US" sz="1350" dirty="0">
                <a:solidFill>
                  <a:schemeClr val="accent1">
                    <a:lumMod val="75000"/>
                  </a:schemeClr>
                </a:solidFill>
                <a:sym typeface="Calibri"/>
              </a:rPr>
              <a:t>Chen, D et al. Lancet 2020</a:t>
            </a:r>
          </a:p>
        </p:txBody>
      </p:sp>
    </p:spTree>
    <p:extLst>
      <p:ext uri="{BB962C8B-B14F-4D97-AF65-F5344CB8AC3E}">
        <p14:creationId xmlns:p14="http://schemas.microsoft.com/office/powerpoint/2010/main" val="3903350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D889B-D01D-804F-A873-3A561D07FBCC}"/>
              </a:ext>
            </a:extLst>
          </p:cNvPr>
          <p:cNvSpPr>
            <a:spLocks noGrp="1"/>
          </p:cNvSpPr>
          <p:nvPr>
            <p:ph type="title"/>
          </p:nvPr>
        </p:nvSpPr>
        <p:spPr/>
        <p:txBody>
          <a:bodyPr/>
          <a:lstStyle/>
          <a:p>
            <a:r>
              <a:rPr lang="en-US" dirty="0"/>
              <a:t>COVID-2019: newborns and pregnant women</a:t>
            </a:r>
          </a:p>
        </p:txBody>
      </p:sp>
      <p:sp>
        <p:nvSpPr>
          <p:cNvPr id="3" name="Text Placeholder 2">
            <a:extLst>
              <a:ext uri="{FF2B5EF4-FFF2-40B4-BE49-F238E27FC236}">
                <a16:creationId xmlns:a16="http://schemas.microsoft.com/office/drawing/2014/main" id="{35E930AB-D19B-C342-BFDC-AFACAEB47832}"/>
              </a:ext>
            </a:extLst>
          </p:cNvPr>
          <p:cNvSpPr>
            <a:spLocks noGrp="1"/>
          </p:cNvSpPr>
          <p:nvPr>
            <p:ph type="body" idx="1"/>
          </p:nvPr>
        </p:nvSpPr>
        <p:spPr/>
        <p:txBody>
          <a:bodyPr>
            <a:normAutofit/>
          </a:bodyPr>
          <a:lstStyle/>
          <a:p>
            <a:r>
              <a:rPr lang="en-US" sz="2100" b="1" dirty="0">
                <a:solidFill>
                  <a:srgbClr val="0070C0"/>
                </a:solidFill>
              </a:rPr>
              <a:t>Small cohort of 9 COVID-2019 pregnant women and 10 neonates</a:t>
            </a:r>
            <a:r>
              <a:rPr lang="en-US" sz="2100" dirty="0">
                <a:solidFill>
                  <a:srgbClr val="0070C0"/>
                </a:solidFill>
              </a:rPr>
              <a:t>.</a:t>
            </a:r>
          </a:p>
          <a:p>
            <a:pPr lvl="1"/>
            <a:r>
              <a:rPr lang="en-US" sz="2100" dirty="0">
                <a:solidFill>
                  <a:srgbClr val="0070C0"/>
                </a:solidFill>
              </a:rPr>
              <a:t>All neonates tested negative by throat swab,</a:t>
            </a:r>
          </a:p>
          <a:p>
            <a:pPr lvl="1"/>
            <a:r>
              <a:rPr lang="en-US" sz="2100" dirty="0">
                <a:solidFill>
                  <a:srgbClr val="0070C0"/>
                </a:solidFill>
              </a:rPr>
              <a:t>Intrauterine fetal distress in 6 of 10 neonates,</a:t>
            </a:r>
          </a:p>
          <a:p>
            <a:pPr lvl="1"/>
            <a:r>
              <a:rPr lang="en-US" sz="2100" dirty="0">
                <a:solidFill>
                  <a:srgbClr val="0070C0"/>
                </a:solidFill>
              </a:rPr>
              <a:t>4 full term, 6 premature, 1 died.</a:t>
            </a:r>
          </a:p>
          <a:p>
            <a:pPr lvl="1"/>
            <a:endParaRPr lang="en-US" sz="2100" dirty="0">
              <a:solidFill>
                <a:srgbClr val="0070C0"/>
              </a:solidFill>
            </a:endParaRPr>
          </a:p>
          <a:p>
            <a:pPr lvl="1"/>
            <a:r>
              <a:rPr lang="en-US" sz="2100" dirty="0">
                <a:solidFill>
                  <a:srgbClr val="0070C0"/>
                </a:solidFill>
              </a:rPr>
              <a:t>Conclusion: no evidence of vertical transmission.  </a:t>
            </a:r>
          </a:p>
        </p:txBody>
      </p:sp>
      <p:pic>
        <p:nvPicPr>
          <p:cNvPr id="4" name="Picture 3">
            <a:extLst>
              <a:ext uri="{FF2B5EF4-FFF2-40B4-BE49-F238E27FC236}">
                <a16:creationId xmlns:a16="http://schemas.microsoft.com/office/drawing/2014/main" id="{2F659E2D-33D6-7B4F-B911-41821C0B51D8}"/>
              </a:ext>
            </a:extLst>
          </p:cNvPr>
          <p:cNvPicPr>
            <a:picLocks noChangeAspect="1"/>
          </p:cNvPicPr>
          <p:nvPr/>
        </p:nvPicPr>
        <p:blipFill>
          <a:blip r:embed="rId2"/>
          <a:stretch>
            <a:fillRect/>
          </a:stretch>
        </p:blipFill>
        <p:spPr>
          <a:xfrm>
            <a:off x="1789611" y="4795702"/>
            <a:ext cx="4031386" cy="456383"/>
          </a:xfrm>
          <a:prstGeom prst="rect">
            <a:avLst/>
          </a:prstGeom>
          <a:ln>
            <a:solidFill>
              <a:schemeClr val="accent1">
                <a:lumMod val="75000"/>
              </a:schemeClr>
            </a:solidFill>
          </a:ln>
        </p:spPr>
      </p:pic>
    </p:spTree>
    <p:extLst>
      <p:ext uri="{BB962C8B-B14F-4D97-AF65-F5344CB8AC3E}">
        <p14:creationId xmlns:p14="http://schemas.microsoft.com/office/powerpoint/2010/main" val="46686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itle 3"/>
          <p:cNvSpPr txBox="1">
            <a:spLocks noGrp="1"/>
          </p:cNvSpPr>
          <p:nvPr>
            <p:ph type="title"/>
          </p:nvPr>
        </p:nvSpPr>
        <p:spPr>
          <a:xfrm>
            <a:off x="381000" y="357089"/>
            <a:ext cx="8229601" cy="754560"/>
          </a:xfrm>
          <a:prstGeom prst="rect">
            <a:avLst/>
          </a:prstGeom>
        </p:spPr>
        <p:txBody>
          <a:bodyPr/>
          <a:lstStyle/>
          <a:p>
            <a:r>
              <a:rPr lang="en-US" dirty="0"/>
              <a:t>COVID-2019</a:t>
            </a:r>
            <a:r>
              <a:rPr dirty="0"/>
              <a:t> - INVESTIGATIONS*</a:t>
            </a:r>
          </a:p>
        </p:txBody>
      </p:sp>
      <p:sp>
        <p:nvSpPr>
          <p:cNvPr id="218" name="Rectangle 4"/>
          <p:cNvSpPr txBox="1"/>
          <p:nvPr/>
        </p:nvSpPr>
        <p:spPr>
          <a:xfrm>
            <a:off x="504823" y="2012268"/>
            <a:ext cx="7561664" cy="3084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lnSpcReduction="10000"/>
          </a:bodyPr>
          <a:lstStyle/>
          <a:p>
            <a:pPr>
              <a:spcBef>
                <a:spcPts val="525"/>
              </a:spcBef>
              <a:defRPr sz="3200" b="1">
                <a:solidFill>
                  <a:srgbClr val="0070C0"/>
                </a:solidFill>
                <a:latin typeface="Arial"/>
                <a:ea typeface="Arial"/>
                <a:cs typeface="Arial"/>
                <a:sym typeface="Arial"/>
              </a:defRPr>
            </a:pPr>
            <a:r>
              <a:rPr sz="2400" dirty="0"/>
              <a:t>INVESTIGATIONS*:</a:t>
            </a:r>
            <a:endParaRPr sz="2400" dirty="0">
              <a:solidFill>
                <a:srgbClr val="000060"/>
              </a:solidFill>
            </a:endParaRPr>
          </a:p>
          <a:p>
            <a:pPr marL="257175" indent="-257175">
              <a:spcBef>
                <a:spcPts val="525"/>
              </a:spcBef>
              <a:buSzPct val="100000"/>
              <a:buFont typeface="Arial"/>
              <a:buChar char="•"/>
              <a:defRPr sz="3200">
                <a:solidFill>
                  <a:srgbClr val="0070C0"/>
                </a:solidFill>
                <a:latin typeface="Arial"/>
                <a:ea typeface="Arial"/>
                <a:cs typeface="Arial"/>
                <a:sym typeface="Arial"/>
              </a:defRPr>
            </a:pPr>
            <a:r>
              <a:rPr sz="2400" dirty="0"/>
              <a:t>Blood: leucopenia (25%), lymphopenia (</a:t>
            </a:r>
            <a:r>
              <a:rPr lang="en-US" sz="2400" dirty="0"/>
              <a:t>9-70</a:t>
            </a:r>
            <a:r>
              <a:rPr sz="2400" dirty="0"/>
              <a:t>%), elevated </a:t>
            </a:r>
            <a:r>
              <a:rPr lang="en-US" sz="2400" dirty="0"/>
              <a:t>Liver Functional tests-</a:t>
            </a:r>
            <a:r>
              <a:rPr lang="en-US" sz="2400" dirty="0">
                <a:sym typeface="Arial"/>
              </a:rPr>
              <a:t>aspartate aminotransferase-</a:t>
            </a:r>
            <a:r>
              <a:rPr sz="2400" dirty="0"/>
              <a:t>AST (37%)</a:t>
            </a:r>
            <a:endParaRPr sz="2400" dirty="0">
              <a:solidFill>
                <a:srgbClr val="000060"/>
              </a:solidFill>
            </a:endParaRPr>
          </a:p>
          <a:p>
            <a:pPr marL="257175" indent="-257175">
              <a:spcBef>
                <a:spcPts val="525"/>
              </a:spcBef>
              <a:buSzPct val="100000"/>
              <a:buFont typeface="Arial"/>
              <a:buChar char="•"/>
              <a:defRPr sz="3200">
                <a:solidFill>
                  <a:srgbClr val="0070C0"/>
                </a:solidFill>
                <a:latin typeface="Arial"/>
                <a:ea typeface="Arial"/>
                <a:cs typeface="Arial"/>
                <a:sym typeface="Arial"/>
              </a:defRPr>
            </a:pPr>
            <a:endParaRPr lang="en-US" sz="2400" dirty="0"/>
          </a:p>
          <a:p>
            <a:pPr marL="257175" indent="-257175">
              <a:spcBef>
                <a:spcPts val="525"/>
              </a:spcBef>
              <a:buSzPct val="100000"/>
              <a:buFont typeface="Arial"/>
              <a:buChar char="•"/>
              <a:defRPr sz="3200">
                <a:solidFill>
                  <a:srgbClr val="0070C0"/>
                </a:solidFill>
                <a:latin typeface="Arial"/>
                <a:ea typeface="Arial"/>
                <a:cs typeface="Arial"/>
                <a:sym typeface="Arial"/>
              </a:defRPr>
            </a:pPr>
            <a:r>
              <a:rPr sz="2400" dirty="0"/>
              <a:t>Radiology - Chest abnormalities in all patients (bilateral in 98%); typically bilateral lobular &amp; sub segmental consolidation</a:t>
            </a:r>
          </a:p>
        </p:txBody>
      </p:sp>
      <p:sp>
        <p:nvSpPr>
          <p:cNvPr id="5" name="TextBox 4">
            <a:extLst>
              <a:ext uri="{FF2B5EF4-FFF2-40B4-BE49-F238E27FC236}">
                <a16:creationId xmlns:a16="http://schemas.microsoft.com/office/drawing/2014/main" id="{C9D93751-9DC8-B246-BEE1-20A0C683FE9D}"/>
              </a:ext>
            </a:extLst>
          </p:cNvPr>
          <p:cNvSpPr txBox="1"/>
          <p:nvPr/>
        </p:nvSpPr>
        <p:spPr>
          <a:xfrm>
            <a:off x="6185808" y="4568066"/>
            <a:ext cx="2612027" cy="692495"/>
          </a:xfrm>
          <a:prstGeom prst="rect">
            <a:avLst/>
          </a:prstGeom>
          <a:no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hangingPunct="0"/>
            <a:r>
              <a:rPr lang="en-US" sz="1350" dirty="0">
                <a:solidFill>
                  <a:schemeClr val="accent1">
                    <a:lumMod val="75000"/>
                  </a:schemeClr>
                </a:solidFill>
                <a:sym typeface="Calibri"/>
              </a:rPr>
              <a:t>Huang, C. et al Lancet 2020	</a:t>
            </a:r>
            <a:endParaRPr lang="en-US" sz="1350" dirty="0">
              <a:solidFill>
                <a:schemeClr val="accent1">
                  <a:lumMod val="75000"/>
                </a:schemeClr>
              </a:solidFill>
            </a:endParaRPr>
          </a:p>
          <a:p>
            <a:pPr defTabSz="685800" hangingPunct="0"/>
            <a:r>
              <a:rPr lang="en-US" sz="1350" dirty="0">
                <a:solidFill>
                  <a:schemeClr val="accent1">
                    <a:lumMod val="75000"/>
                  </a:schemeClr>
                </a:solidFill>
              </a:rPr>
              <a:t>Wang, D. et al JAMA 2020</a:t>
            </a:r>
          </a:p>
          <a:p>
            <a:pPr defTabSz="685800" hangingPunct="0"/>
            <a:r>
              <a:rPr lang="en-US" sz="1350" dirty="0">
                <a:solidFill>
                  <a:schemeClr val="accent1">
                    <a:lumMod val="75000"/>
                  </a:schemeClr>
                </a:solidFill>
                <a:sym typeface="Calibri"/>
              </a:rPr>
              <a:t>Chen, D et al. Lancet 2020</a:t>
            </a:r>
          </a:p>
        </p:txBody>
      </p:sp>
    </p:spTree>
    <p:extLst>
      <p:ext uri="{BB962C8B-B14F-4D97-AF65-F5344CB8AC3E}">
        <p14:creationId xmlns:p14="http://schemas.microsoft.com/office/powerpoint/2010/main" val="3508511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6E9E-63B5-A74F-AE52-D01F58B66C7B}"/>
              </a:ext>
            </a:extLst>
          </p:cNvPr>
          <p:cNvSpPr>
            <a:spLocks noGrp="1"/>
          </p:cNvSpPr>
          <p:nvPr>
            <p:ph type="title"/>
          </p:nvPr>
        </p:nvSpPr>
        <p:spPr/>
        <p:txBody>
          <a:bodyPr/>
          <a:lstStyle/>
          <a:p>
            <a:r>
              <a:rPr lang="en-US" dirty="0"/>
              <a:t>COVID-2019 Critical illness </a:t>
            </a:r>
          </a:p>
        </p:txBody>
      </p:sp>
      <p:pic>
        <p:nvPicPr>
          <p:cNvPr id="4" name="Picture 3">
            <a:extLst>
              <a:ext uri="{FF2B5EF4-FFF2-40B4-BE49-F238E27FC236}">
                <a16:creationId xmlns:a16="http://schemas.microsoft.com/office/drawing/2014/main" id="{99225F59-ED68-8749-887C-6CD72468137E}"/>
              </a:ext>
            </a:extLst>
          </p:cNvPr>
          <p:cNvPicPr>
            <a:picLocks noChangeAspect="1"/>
          </p:cNvPicPr>
          <p:nvPr/>
        </p:nvPicPr>
        <p:blipFill>
          <a:blip r:embed="rId2"/>
          <a:stretch>
            <a:fillRect/>
          </a:stretch>
        </p:blipFill>
        <p:spPr>
          <a:xfrm>
            <a:off x="2133328" y="4890415"/>
            <a:ext cx="4257675" cy="1110335"/>
          </a:xfrm>
          <a:prstGeom prst="rect">
            <a:avLst/>
          </a:prstGeom>
          <a:ln>
            <a:solidFill>
              <a:schemeClr val="accent1">
                <a:lumMod val="75000"/>
              </a:schemeClr>
            </a:solidFill>
          </a:ln>
        </p:spPr>
      </p:pic>
      <p:sp>
        <p:nvSpPr>
          <p:cNvPr id="3" name="Text Placeholder 2">
            <a:extLst>
              <a:ext uri="{FF2B5EF4-FFF2-40B4-BE49-F238E27FC236}">
                <a16:creationId xmlns:a16="http://schemas.microsoft.com/office/drawing/2014/main" id="{37F4400C-CF99-824C-810D-70B081629A33}"/>
              </a:ext>
            </a:extLst>
          </p:cNvPr>
          <p:cNvSpPr>
            <a:spLocks noGrp="1"/>
          </p:cNvSpPr>
          <p:nvPr>
            <p:ph type="body" idx="1"/>
          </p:nvPr>
        </p:nvSpPr>
        <p:spPr>
          <a:xfrm>
            <a:off x="128587" y="1801975"/>
            <a:ext cx="8558213" cy="3394474"/>
          </a:xfrm>
        </p:spPr>
        <p:txBody>
          <a:bodyPr>
            <a:normAutofit fontScale="92500" lnSpcReduction="10000"/>
          </a:bodyPr>
          <a:lstStyle/>
          <a:p>
            <a:r>
              <a:rPr lang="en-US" sz="2100" b="1" dirty="0">
                <a:solidFill>
                  <a:srgbClr val="0070C0"/>
                </a:solidFill>
              </a:rPr>
              <a:t>Single-</a:t>
            </a:r>
            <a:r>
              <a:rPr lang="en-US" sz="2100" b="1" dirty="0" err="1">
                <a:solidFill>
                  <a:srgbClr val="0070C0"/>
                </a:solidFill>
              </a:rPr>
              <a:t>centre</a:t>
            </a:r>
            <a:r>
              <a:rPr lang="en-US" sz="2100" b="1" dirty="0">
                <a:solidFill>
                  <a:srgbClr val="0070C0"/>
                </a:solidFill>
              </a:rPr>
              <a:t>, retrospective study: 170 total patients, 52 ICU patients:</a:t>
            </a:r>
          </a:p>
          <a:p>
            <a:pPr lvl="1"/>
            <a:r>
              <a:rPr lang="en-US" sz="2100" dirty="0">
                <a:solidFill>
                  <a:srgbClr val="0070C0"/>
                </a:solidFill>
              </a:rPr>
              <a:t>40% chronic disease (co-morbid condition before)</a:t>
            </a:r>
          </a:p>
          <a:p>
            <a:pPr lvl="1"/>
            <a:endParaRPr lang="en-US" sz="2100" dirty="0">
              <a:solidFill>
                <a:srgbClr val="0070C0"/>
              </a:solidFill>
            </a:endParaRPr>
          </a:p>
          <a:p>
            <a:pPr lvl="1"/>
            <a:r>
              <a:rPr lang="en-US" sz="2100" dirty="0">
                <a:solidFill>
                  <a:srgbClr val="0070C0"/>
                </a:solidFill>
              </a:rPr>
              <a:t>71% treated with invasive ventilation</a:t>
            </a:r>
          </a:p>
          <a:p>
            <a:pPr lvl="1"/>
            <a:endParaRPr lang="en-US" sz="2100" dirty="0">
              <a:solidFill>
                <a:srgbClr val="0070C0"/>
              </a:solidFill>
            </a:endParaRPr>
          </a:p>
          <a:p>
            <a:pPr lvl="1"/>
            <a:r>
              <a:rPr lang="en-US" sz="2100" dirty="0">
                <a:solidFill>
                  <a:srgbClr val="0070C0"/>
                </a:solidFill>
              </a:rPr>
              <a:t>67% Acute Respiratory Distress Syndrome, 29% Acute Kidney Injury, 23% cardiac injury, 29% liver dysfunction, 35% hyperglycemia</a:t>
            </a:r>
          </a:p>
          <a:p>
            <a:pPr lvl="1"/>
            <a:endParaRPr lang="en-US" sz="2100" b="1" dirty="0">
              <a:solidFill>
                <a:srgbClr val="0070C0"/>
              </a:solidFill>
            </a:endParaRPr>
          </a:p>
          <a:p>
            <a:pPr lvl="1"/>
            <a:r>
              <a:rPr lang="en-US" sz="2100" b="1" dirty="0">
                <a:solidFill>
                  <a:srgbClr val="0070C0"/>
                </a:solidFill>
              </a:rPr>
              <a:t>31 deaths at 28 days (62%)* </a:t>
            </a:r>
            <a:r>
              <a:rPr lang="en-US" sz="2100" dirty="0">
                <a:solidFill>
                  <a:srgbClr val="0070C0"/>
                </a:solidFill>
              </a:rPr>
              <a:t>Could be higher as patients still on ventilator when published.</a:t>
            </a:r>
          </a:p>
          <a:p>
            <a:endParaRPr lang="en-US" dirty="0"/>
          </a:p>
        </p:txBody>
      </p:sp>
    </p:spTree>
    <p:extLst>
      <p:ext uri="{BB962C8B-B14F-4D97-AF65-F5344CB8AC3E}">
        <p14:creationId xmlns:p14="http://schemas.microsoft.com/office/powerpoint/2010/main" val="3631282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itle 3"/>
          <p:cNvSpPr txBox="1">
            <a:spLocks noGrp="1"/>
          </p:cNvSpPr>
          <p:nvPr>
            <p:ph type="title"/>
          </p:nvPr>
        </p:nvSpPr>
        <p:spPr>
          <a:xfrm>
            <a:off x="457199" y="228600"/>
            <a:ext cx="8229601" cy="754560"/>
          </a:xfrm>
          <a:prstGeom prst="rect">
            <a:avLst/>
          </a:prstGeom>
        </p:spPr>
        <p:txBody>
          <a:bodyPr/>
          <a:lstStyle/>
          <a:p>
            <a:r>
              <a:rPr lang="en-US" dirty="0"/>
              <a:t>COVID-1</a:t>
            </a:r>
            <a:r>
              <a:rPr dirty="0"/>
              <a:t>9 – CLINICAL MANAGEMENT</a:t>
            </a:r>
          </a:p>
        </p:txBody>
      </p:sp>
      <p:sp>
        <p:nvSpPr>
          <p:cNvPr id="229" name="Rectangle 4"/>
          <p:cNvSpPr txBox="1"/>
          <p:nvPr/>
        </p:nvSpPr>
        <p:spPr>
          <a:xfrm>
            <a:off x="488494" y="1886522"/>
            <a:ext cx="7561664" cy="30849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marL="342900" indent="-342900" defTabSz="596645">
              <a:lnSpc>
                <a:spcPct val="80000"/>
              </a:lnSpc>
              <a:spcBef>
                <a:spcPts val="450"/>
              </a:spcBef>
              <a:buSzPct val="100000"/>
              <a:buFont typeface="+mj-lt"/>
              <a:buAutoNum type="arabicPeriod"/>
              <a:defRPr sz="1914">
                <a:solidFill>
                  <a:srgbClr val="0070C0"/>
                </a:solidFill>
                <a:latin typeface="Arial"/>
                <a:ea typeface="Arial"/>
                <a:cs typeface="Arial"/>
                <a:sym typeface="Arial"/>
              </a:defRPr>
            </a:pPr>
            <a:r>
              <a:rPr sz="1436" dirty="0">
                <a:solidFill>
                  <a:srgbClr val="0070C0"/>
                </a:solidFill>
                <a:latin typeface="Arial"/>
                <a:cs typeface="Arial"/>
                <a:sym typeface="Arial"/>
              </a:rPr>
              <a:t>T</a:t>
            </a:r>
            <a:r>
              <a:rPr dirty="0">
                <a:solidFill>
                  <a:srgbClr val="0070C0"/>
                </a:solidFill>
                <a:latin typeface="Arial"/>
                <a:cs typeface="Arial"/>
                <a:sym typeface="Arial"/>
              </a:rPr>
              <a:t>riage and early recognition </a:t>
            </a:r>
            <a:endParaRPr lang="en-US" dirty="0">
              <a:solidFill>
                <a:srgbClr val="0070C0"/>
              </a:solidFill>
              <a:latin typeface="Arial"/>
              <a:cs typeface="Arial"/>
              <a:sym typeface="Arial"/>
            </a:endParaRPr>
          </a:p>
          <a:p>
            <a:pPr marL="342900" indent="-342900" defTabSz="596645">
              <a:lnSpc>
                <a:spcPct val="80000"/>
              </a:lnSpc>
              <a:spcBef>
                <a:spcPts val="450"/>
              </a:spcBef>
              <a:buSzPct val="100000"/>
              <a:buFont typeface="+mj-lt"/>
              <a:buAutoNum type="arabicPeriod"/>
              <a:defRPr sz="1914">
                <a:solidFill>
                  <a:srgbClr val="0070C0"/>
                </a:solidFill>
                <a:latin typeface="Arial"/>
                <a:ea typeface="Arial"/>
                <a:cs typeface="Arial"/>
                <a:sym typeface="Arial"/>
              </a:defRPr>
            </a:pPr>
            <a:r>
              <a:rPr lang="en-US" dirty="0">
                <a:solidFill>
                  <a:srgbClr val="0070C0"/>
                </a:solidFill>
                <a:latin typeface="Arial"/>
                <a:cs typeface="Arial"/>
                <a:sym typeface="Arial"/>
              </a:rPr>
              <a:t>Implement immediate strict </a:t>
            </a:r>
            <a:r>
              <a:rPr dirty="0">
                <a:solidFill>
                  <a:srgbClr val="0070C0"/>
                </a:solidFill>
                <a:latin typeface="Arial"/>
                <a:cs typeface="Arial"/>
                <a:sym typeface="Arial"/>
              </a:rPr>
              <a:t>IPC </a:t>
            </a:r>
            <a:r>
              <a:rPr lang="en-US" dirty="0">
                <a:solidFill>
                  <a:srgbClr val="0070C0"/>
                </a:solidFill>
                <a:latin typeface="Arial"/>
                <a:cs typeface="Arial"/>
                <a:sym typeface="Arial"/>
              </a:rPr>
              <a:t>interventions.</a:t>
            </a:r>
          </a:p>
          <a:p>
            <a:pPr marL="342900" indent="-342900" defTabSz="596645">
              <a:lnSpc>
                <a:spcPct val="80000"/>
              </a:lnSpc>
              <a:spcBef>
                <a:spcPts val="450"/>
              </a:spcBef>
              <a:buSzPct val="100000"/>
              <a:buFont typeface="+mj-lt"/>
              <a:buAutoNum type="arabicPeriod"/>
              <a:defRPr sz="1914">
                <a:solidFill>
                  <a:srgbClr val="0070C0"/>
                </a:solidFill>
                <a:latin typeface="Arial"/>
                <a:ea typeface="Arial"/>
                <a:cs typeface="Arial"/>
                <a:sym typeface="Arial"/>
              </a:defRPr>
            </a:pPr>
            <a:r>
              <a:rPr dirty="0">
                <a:solidFill>
                  <a:srgbClr val="0070C0"/>
                </a:solidFill>
                <a:latin typeface="Arial"/>
                <a:cs typeface="Arial"/>
                <a:sym typeface="Arial"/>
              </a:rPr>
              <a:t>Early diagnosis</a:t>
            </a:r>
            <a:r>
              <a:rPr lang="en-US" dirty="0">
                <a:solidFill>
                  <a:srgbClr val="0070C0"/>
                </a:solidFill>
                <a:latin typeface="Arial"/>
                <a:cs typeface="Arial"/>
                <a:sym typeface="Arial"/>
              </a:rPr>
              <a:t> and alert of public health authorities.</a:t>
            </a:r>
          </a:p>
          <a:p>
            <a:pPr marL="342900" indent="-342900" defTabSz="596645">
              <a:lnSpc>
                <a:spcPct val="80000"/>
              </a:lnSpc>
              <a:spcBef>
                <a:spcPts val="450"/>
              </a:spcBef>
              <a:buSzPct val="100000"/>
              <a:buFont typeface="+mj-lt"/>
              <a:buAutoNum type="arabicPeriod"/>
              <a:defRPr sz="1914">
                <a:solidFill>
                  <a:srgbClr val="0070C0"/>
                </a:solidFill>
                <a:latin typeface="Arial"/>
                <a:ea typeface="Arial"/>
                <a:cs typeface="Arial"/>
                <a:sym typeface="Arial"/>
              </a:defRPr>
            </a:pPr>
            <a:r>
              <a:rPr dirty="0">
                <a:solidFill>
                  <a:srgbClr val="0070C0"/>
                </a:solidFill>
                <a:latin typeface="Arial"/>
                <a:cs typeface="Arial"/>
                <a:sym typeface="Arial"/>
              </a:rPr>
              <a:t>Supportive</a:t>
            </a:r>
            <a:r>
              <a:rPr lang="en-US" dirty="0">
                <a:solidFill>
                  <a:srgbClr val="0070C0"/>
                </a:solidFill>
                <a:latin typeface="Arial"/>
                <a:cs typeface="Arial"/>
                <a:sym typeface="Arial"/>
              </a:rPr>
              <a:t> and intensive care</a:t>
            </a:r>
            <a:r>
              <a:rPr dirty="0">
                <a:solidFill>
                  <a:srgbClr val="0070C0"/>
                </a:solidFill>
                <a:latin typeface="Arial"/>
                <a:cs typeface="Arial"/>
                <a:sym typeface="Arial"/>
              </a:rPr>
              <a:t> </a:t>
            </a:r>
            <a:r>
              <a:rPr lang="en-US" dirty="0">
                <a:solidFill>
                  <a:srgbClr val="0070C0"/>
                </a:solidFill>
                <a:latin typeface="Arial"/>
                <a:cs typeface="Arial"/>
                <a:sym typeface="Arial"/>
              </a:rPr>
              <a:t>interventions</a:t>
            </a:r>
            <a:r>
              <a:rPr dirty="0">
                <a:solidFill>
                  <a:srgbClr val="0070C0"/>
                </a:solidFill>
                <a:latin typeface="Arial"/>
                <a:cs typeface="Arial"/>
                <a:sym typeface="Arial"/>
              </a:rPr>
              <a:t> for SARI and sepsis</a:t>
            </a:r>
            <a:r>
              <a:rPr lang="en-US" dirty="0">
                <a:solidFill>
                  <a:srgbClr val="0070C0"/>
                </a:solidFill>
                <a:latin typeface="Arial"/>
                <a:cs typeface="Arial"/>
                <a:sym typeface="Arial"/>
              </a:rPr>
              <a:t>.</a:t>
            </a:r>
          </a:p>
          <a:p>
            <a:pPr marL="342900" indent="-342900" defTabSz="596645">
              <a:lnSpc>
                <a:spcPct val="80000"/>
              </a:lnSpc>
              <a:spcBef>
                <a:spcPts val="450"/>
              </a:spcBef>
              <a:buSzPct val="100000"/>
              <a:buFont typeface="+mj-lt"/>
              <a:buAutoNum type="arabicPeriod"/>
              <a:defRPr sz="1914">
                <a:solidFill>
                  <a:srgbClr val="0070C0"/>
                </a:solidFill>
                <a:latin typeface="Arial"/>
                <a:ea typeface="Arial"/>
                <a:cs typeface="Arial"/>
                <a:sym typeface="Arial"/>
              </a:defRPr>
            </a:pPr>
            <a:r>
              <a:rPr lang="en-US" dirty="0">
                <a:solidFill>
                  <a:srgbClr val="0070C0"/>
                </a:solidFill>
                <a:latin typeface="Arial"/>
                <a:cs typeface="Arial"/>
                <a:sym typeface="Arial"/>
              </a:rPr>
              <a:t>Antimicrobials therapy for co-infection (sepsis)</a:t>
            </a:r>
          </a:p>
          <a:p>
            <a:pPr marL="342900" indent="-342900" defTabSz="596645">
              <a:lnSpc>
                <a:spcPct val="80000"/>
              </a:lnSpc>
              <a:spcBef>
                <a:spcPts val="450"/>
              </a:spcBef>
              <a:buSzPct val="100000"/>
              <a:buFont typeface="+mj-lt"/>
              <a:buAutoNum type="arabicPeriod"/>
              <a:defRPr sz="1914">
                <a:solidFill>
                  <a:srgbClr val="0070C0"/>
                </a:solidFill>
                <a:latin typeface="Arial"/>
                <a:ea typeface="Arial"/>
                <a:cs typeface="Arial"/>
                <a:sym typeface="Arial"/>
              </a:defRPr>
            </a:pPr>
            <a:r>
              <a:rPr lang="en-US" dirty="0">
                <a:solidFill>
                  <a:srgbClr val="0070C0"/>
                </a:solidFill>
                <a:latin typeface="Arial"/>
                <a:cs typeface="Arial"/>
                <a:sym typeface="Arial"/>
              </a:rPr>
              <a:t>Prevention of complications .</a:t>
            </a:r>
          </a:p>
          <a:p>
            <a:pPr marL="342900" indent="-342900" defTabSz="596645">
              <a:lnSpc>
                <a:spcPct val="80000"/>
              </a:lnSpc>
              <a:spcBef>
                <a:spcPts val="450"/>
              </a:spcBef>
              <a:buSzPct val="100000"/>
              <a:buFont typeface="+mj-lt"/>
              <a:buAutoNum type="arabicPeriod"/>
              <a:defRPr sz="1914">
                <a:solidFill>
                  <a:srgbClr val="0070C0"/>
                </a:solidFill>
                <a:latin typeface="Arial"/>
                <a:ea typeface="Arial"/>
                <a:cs typeface="Arial"/>
                <a:sym typeface="Arial"/>
              </a:defRPr>
            </a:pPr>
            <a:r>
              <a:rPr lang="en-US" dirty="0">
                <a:solidFill>
                  <a:srgbClr val="0070C0"/>
                </a:solidFill>
                <a:latin typeface="Arial"/>
                <a:cs typeface="Arial"/>
                <a:sym typeface="Arial"/>
              </a:rPr>
              <a:t>Quality care and Ethics.</a:t>
            </a:r>
          </a:p>
          <a:p>
            <a:pPr marL="342900" indent="-342900" defTabSz="596645">
              <a:lnSpc>
                <a:spcPct val="80000"/>
              </a:lnSpc>
              <a:spcBef>
                <a:spcPts val="450"/>
              </a:spcBef>
              <a:buSzPct val="100000"/>
              <a:buFont typeface="+mj-lt"/>
              <a:buAutoNum type="arabicPeriod"/>
              <a:defRPr sz="1914">
                <a:solidFill>
                  <a:srgbClr val="0070C0"/>
                </a:solidFill>
                <a:latin typeface="Arial"/>
                <a:ea typeface="Arial"/>
                <a:cs typeface="Arial"/>
                <a:sym typeface="Arial"/>
              </a:defRPr>
            </a:pPr>
            <a:r>
              <a:rPr lang="en-US" dirty="0">
                <a:solidFill>
                  <a:srgbClr val="0070C0"/>
                </a:solidFill>
                <a:latin typeface="Arial"/>
                <a:cs typeface="Arial"/>
                <a:sym typeface="Arial"/>
              </a:rPr>
              <a:t>Clinical Research </a:t>
            </a:r>
          </a:p>
          <a:p>
            <a:pPr defTabSz="596645">
              <a:lnSpc>
                <a:spcPct val="80000"/>
              </a:lnSpc>
              <a:spcBef>
                <a:spcPts val="450"/>
              </a:spcBef>
              <a:defRPr sz="1914">
                <a:solidFill>
                  <a:srgbClr val="0070C0"/>
                </a:solidFill>
                <a:latin typeface="Arial"/>
                <a:ea typeface="Arial"/>
                <a:cs typeface="Arial"/>
                <a:sym typeface="Arial"/>
              </a:defRPr>
            </a:pPr>
            <a:endParaRPr sz="1436" dirty="0">
              <a:solidFill>
                <a:srgbClr val="0070C0"/>
              </a:solidFill>
              <a:latin typeface="Arial"/>
              <a:cs typeface="Arial"/>
              <a:sym typeface="Arial"/>
            </a:endParaRPr>
          </a:p>
          <a:p>
            <a:pPr marL="298322" indent="-298322" defTabSz="596645">
              <a:lnSpc>
                <a:spcPct val="80000"/>
              </a:lnSpc>
              <a:spcBef>
                <a:spcPts val="450"/>
              </a:spcBef>
              <a:buSzPct val="100000"/>
              <a:buFont typeface="Arial"/>
              <a:buChar char="•"/>
              <a:defRPr sz="1914">
                <a:solidFill>
                  <a:srgbClr val="0070C0"/>
                </a:solidFill>
                <a:latin typeface="Arial"/>
                <a:ea typeface="Arial"/>
                <a:cs typeface="Arial"/>
                <a:sym typeface="Arial"/>
              </a:defRPr>
            </a:pPr>
            <a:endParaRPr sz="1436" dirty="0">
              <a:solidFill>
                <a:srgbClr val="0070C0"/>
              </a:solidFill>
              <a:latin typeface="Arial"/>
              <a:cs typeface="Arial"/>
              <a:sym typeface="Arial"/>
            </a:endParaRPr>
          </a:p>
        </p:txBody>
      </p:sp>
      <p:pic>
        <p:nvPicPr>
          <p:cNvPr id="2" name="Picture 1">
            <a:extLst>
              <a:ext uri="{FF2B5EF4-FFF2-40B4-BE49-F238E27FC236}">
                <a16:creationId xmlns:a16="http://schemas.microsoft.com/office/drawing/2014/main" id="{F8BE8B8E-7191-6944-9F1F-E0C0980A02BD}"/>
              </a:ext>
            </a:extLst>
          </p:cNvPr>
          <p:cNvPicPr>
            <a:picLocks noChangeAspect="1"/>
          </p:cNvPicPr>
          <p:nvPr/>
        </p:nvPicPr>
        <p:blipFill>
          <a:blip r:embed="rId2"/>
          <a:stretch>
            <a:fillRect/>
          </a:stretch>
        </p:blipFill>
        <p:spPr>
          <a:xfrm>
            <a:off x="159798" y="4125557"/>
            <a:ext cx="8836565" cy="1106401"/>
          </a:xfrm>
          <a:prstGeom prst="rect">
            <a:avLst/>
          </a:prstGeom>
        </p:spPr>
      </p:pic>
    </p:spTree>
    <p:extLst>
      <p:ext uri="{BB962C8B-B14F-4D97-AF65-F5344CB8AC3E}">
        <p14:creationId xmlns:p14="http://schemas.microsoft.com/office/powerpoint/2010/main" val="20860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168" y="116632"/>
            <a:ext cx="8229600" cy="1143000"/>
          </a:xfrm>
          <a:prstGeom prst="rect">
            <a:avLst/>
          </a:prstGeom>
        </p:spPr>
        <p:txBody>
          <a:bodyPr anchor="ctr">
            <a:normAutofit/>
          </a:bodyPr>
          <a:lstStyle/>
          <a:p>
            <a:r>
              <a:rPr lang="en-US"/>
              <a:t>Learning objectives</a:t>
            </a:r>
          </a:p>
        </p:txBody>
      </p:sp>
      <p:sp>
        <p:nvSpPr>
          <p:cNvPr id="4" name="Slide Number Placeholder 3"/>
          <p:cNvSpPr>
            <a:spLocks noGrp="1"/>
          </p:cNvSpPr>
          <p:nvPr>
            <p:ph type="sldNum" sz="quarter" idx="12"/>
          </p:nvPr>
        </p:nvSpPr>
        <p:spPr>
          <a:xfrm>
            <a:off x="6614864" y="6021292"/>
            <a:ext cx="2133600" cy="365125"/>
          </a:xfrm>
          <a:prstGeom prst="rect">
            <a:avLst/>
          </a:prstGeom>
        </p:spPr>
        <p:txBody>
          <a:bodyPr anchor="ctr">
            <a:normAutofit/>
          </a:bodyPr>
          <a:lstStyle/>
          <a:p>
            <a:pPr>
              <a:spcAft>
                <a:spcPts val="600"/>
              </a:spcAft>
            </a:pPr>
            <a:fld id="{BA8F66B1-2E65-47C7-819A-96C2007DF291}" type="slidenum">
              <a:rPr lang="en-US"/>
              <a:pPr>
                <a:spcAft>
                  <a:spcPts val="600"/>
                </a:spcAft>
              </a:pPr>
              <a:t>2</a:t>
            </a:fld>
            <a:endParaRPr lang="en-US"/>
          </a:p>
        </p:txBody>
      </p:sp>
      <p:graphicFrame>
        <p:nvGraphicFramePr>
          <p:cNvPr id="6" name="Content Placeholder 2">
            <a:extLst>
              <a:ext uri="{FF2B5EF4-FFF2-40B4-BE49-F238E27FC236}">
                <a16:creationId xmlns:a16="http://schemas.microsoft.com/office/drawing/2014/main" id="{BC49862F-361E-4F13-8A7D-18DCDEDE4354}"/>
              </a:ext>
            </a:extLst>
          </p:cNvPr>
          <p:cNvGraphicFramePr>
            <a:graphicFrameLocks noGrp="1"/>
          </p:cNvGraphicFramePr>
          <p:nvPr>
            <p:ph idx="1"/>
            <p:extLst>
              <p:ext uri="{D42A27DB-BD31-4B8C-83A1-F6EECF244321}">
                <p14:modId xmlns:p14="http://schemas.microsoft.com/office/powerpoint/2010/main" val="2952758469"/>
              </p:ext>
            </p:extLst>
          </p:nvPr>
        </p:nvGraphicFramePr>
        <p:xfrm>
          <a:off x="457200" y="160020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7915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97" y="188594"/>
            <a:ext cx="8229600" cy="857250"/>
          </a:xfrm>
        </p:spPr>
        <p:txBody>
          <a:bodyPr>
            <a:normAutofit/>
          </a:bodyPr>
          <a:lstStyle/>
          <a:p>
            <a:r>
              <a:rPr lang="en-US" dirty="0"/>
              <a:t>WHO AFRO Region (as of 28 Feb 2:00am)</a:t>
            </a:r>
            <a:br>
              <a:rPr lang="en-US" dirty="0"/>
            </a:br>
            <a:r>
              <a:rPr lang="en-US" dirty="0"/>
              <a:t>Confirmed cases</a:t>
            </a:r>
            <a:endParaRPr dirty="0"/>
          </a:p>
        </p:txBody>
      </p:sp>
      <p:sp>
        <p:nvSpPr>
          <p:cNvPr id="4" name="TextBox 3">
            <a:extLst>
              <a:ext uri="{FF2B5EF4-FFF2-40B4-BE49-F238E27FC236}">
                <a16:creationId xmlns:a16="http://schemas.microsoft.com/office/drawing/2014/main" id="{8668D319-E8A9-4FF7-8DE5-AFE040472E73}"/>
              </a:ext>
            </a:extLst>
          </p:cNvPr>
          <p:cNvSpPr txBox="1"/>
          <p:nvPr/>
        </p:nvSpPr>
        <p:spPr>
          <a:xfrm>
            <a:off x="84697" y="1833374"/>
            <a:ext cx="4635650" cy="1246495"/>
          </a:xfrm>
          <a:prstGeom prst="rect">
            <a:avLst/>
          </a:prstGeom>
          <a:noFill/>
        </p:spPr>
        <p:txBody>
          <a:bodyPr wrap="square" rtlCol="0">
            <a:spAutoFit/>
          </a:bodyPr>
          <a:lstStyle/>
          <a:p>
            <a:r>
              <a:rPr lang="en-US" sz="1500" b="1" dirty="0">
                <a:latin typeface="Segoe UI" panose="020B0502040204020203" pitchFamily="34" charset="0"/>
                <a:cs typeface="Segoe UI" panose="020B0502040204020203" pitchFamily="34" charset="0"/>
              </a:rPr>
              <a:t>New confirmed case: 1</a:t>
            </a:r>
          </a:p>
          <a:p>
            <a:r>
              <a:rPr lang="en-US" sz="1500" b="1" dirty="0">
                <a:latin typeface="Segoe UI" panose="020B0502040204020203" pitchFamily="34" charset="0"/>
                <a:cs typeface="Segoe UI" panose="020B0502040204020203" pitchFamily="34" charset="0"/>
              </a:rPr>
              <a:t>New deaths (confirmed): 0</a:t>
            </a:r>
          </a:p>
          <a:p>
            <a:r>
              <a:rPr lang="en-US" sz="1500" b="1" dirty="0">
                <a:latin typeface="Segoe UI" panose="020B0502040204020203" pitchFamily="34" charset="0"/>
                <a:cs typeface="Segoe UI" panose="020B0502040204020203" pitchFamily="34" charset="0"/>
              </a:rPr>
              <a:t>Total confirmed cases: 2</a:t>
            </a:r>
          </a:p>
          <a:p>
            <a:r>
              <a:rPr lang="en-US" sz="1500" b="1" dirty="0">
                <a:latin typeface="Segoe UI" panose="020B0502040204020203" pitchFamily="34" charset="0"/>
                <a:cs typeface="Segoe UI" panose="020B0502040204020203" pitchFamily="34" charset="0"/>
              </a:rPr>
              <a:t>Total deaths (confirmed): 0</a:t>
            </a:r>
          </a:p>
          <a:p>
            <a:r>
              <a:rPr lang="en-US" sz="1500" b="1" dirty="0">
                <a:latin typeface="Segoe UI" panose="020B0502040204020203" pitchFamily="34" charset="0"/>
                <a:cs typeface="Segoe UI" panose="020B0502040204020203" pitchFamily="34" charset="0"/>
              </a:rPr>
              <a:t>No. of countries with confirmed cases: 2</a:t>
            </a:r>
          </a:p>
        </p:txBody>
      </p:sp>
      <p:graphicFrame>
        <p:nvGraphicFramePr>
          <p:cNvPr id="3" name="Table 2">
            <a:extLst>
              <a:ext uri="{FF2B5EF4-FFF2-40B4-BE49-F238E27FC236}">
                <a16:creationId xmlns:a16="http://schemas.microsoft.com/office/drawing/2014/main" id="{730E861F-D99A-4D9C-BB55-72F56F8697DB}"/>
              </a:ext>
            </a:extLst>
          </p:cNvPr>
          <p:cNvGraphicFramePr>
            <a:graphicFrameLocks noGrp="1"/>
          </p:cNvGraphicFramePr>
          <p:nvPr>
            <p:extLst>
              <p:ext uri="{D42A27DB-BD31-4B8C-83A1-F6EECF244321}">
                <p14:modId xmlns:p14="http://schemas.microsoft.com/office/powerpoint/2010/main" val="3112726037"/>
              </p:ext>
            </p:extLst>
          </p:nvPr>
        </p:nvGraphicFramePr>
        <p:xfrm>
          <a:off x="84697" y="3108552"/>
          <a:ext cx="8920482" cy="2775676"/>
        </p:xfrm>
        <a:graphic>
          <a:graphicData uri="http://schemas.openxmlformats.org/drawingml/2006/table">
            <a:tbl>
              <a:tblPr firstRow="1" bandRow="1">
                <a:tableStyleId>{5C22544A-7EE6-4342-B048-85BDC9FD1C3A}</a:tableStyleId>
              </a:tblPr>
              <a:tblGrid>
                <a:gridCol w="661586">
                  <a:extLst>
                    <a:ext uri="{9D8B030D-6E8A-4147-A177-3AD203B41FA5}">
                      <a16:colId xmlns:a16="http://schemas.microsoft.com/office/drawing/2014/main" val="4105305270"/>
                    </a:ext>
                  </a:extLst>
                </a:gridCol>
                <a:gridCol w="928551">
                  <a:extLst>
                    <a:ext uri="{9D8B030D-6E8A-4147-A177-3AD203B41FA5}">
                      <a16:colId xmlns:a16="http://schemas.microsoft.com/office/drawing/2014/main" val="147924636"/>
                    </a:ext>
                  </a:extLst>
                </a:gridCol>
                <a:gridCol w="798767">
                  <a:extLst>
                    <a:ext uri="{9D8B030D-6E8A-4147-A177-3AD203B41FA5}">
                      <a16:colId xmlns:a16="http://schemas.microsoft.com/office/drawing/2014/main" val="1154170623"/>
                    </a:ext>
                  </a:extLst>
                </a:gridCol>
                <a:gridCol w="531354">
                  <a:extLst>
                    <a:ext uri="{9D8B030D-6E8A-4147-A177-3AD203B41FA5}">
                      <a16:colId xmlns:a16="http://schemas.microsoft.com/office/drawing/2014/main" val="1311468631"/>
                    </a:ext>
                  </a:extLst>
                </a:gridCol>
                <a:gridCol w="590754">
                  <a:extLst>
                    <a:ext uri="{9D8B030D-6E8A-4147-A177-3AD203B41FA5}">
                      <a16:colId xmlns:a16="http://schemas.microsoft.com/office/drawing/2014/main" val="2883582766"/>
                    </a:ext>
                  </a:extLst>
                </a:gridCol>
                <a:gridCol w="5409470">
                  <a:extLst>
                    <a:ext uri="{9D8B030D-6E8A-4147-A177-3AD203B41FA5}">
                      <a16:colId xmlns:a16="http://schemas.microsoft.com/office/drawing/2014/main" val="3678880244"/>
                    </a:ext>
                  </a:extLst>
                </a:gridCol>
              </a:tblGrid>
              <a:tr h="459196">
                <a:tc>
                  <a:txBody>
                    <a:bodyPr/>
                    <a:lstStyle/>
                    <a:p>
                      <a:r>
                        <a:rPr lang="en-US" sz="1100" dirty="0"/>
                        <a:t>Country</a:t>
                      </a:r>
                    </a:p>
                  </a:txBody>
                  <a:tcPr marL="68580" marR="68580" marT="34290" marB="34290"/>
                </a:tc>
                <a:tc>
                  <a:txBody>
                    <a:bodyPr/>
                    <a:lstStyle/>
                    <a:p>
                      <a:r>
                        <a:rPr lang="en-US" sz="1100" dirty="0"/>
                        <a:t>Region</a:t>
                      </a:r>
                    </a:p>
                  </a:txBody>
                  <a:tcPr marL="68580" marR="68580" marT="34290" marB="34290"/>
                </a:tc>
                <a:tc>
                  <a:txBody>
                    <a:bodyPr/>
                    <a:lstStyle/>
                    <a:p>
                      <a:r>
                        <a:rPr lang="en-US" sz="1100" dirty="0"/>
                        <a:t>Date notified</a:t>
                      </a:r>
                    </a:p>
                  </a:txBody>
                  <a:tcPr marL="68580" marR="68580" marT="34290" marB="34290"/>
                </a:tc>
                <a:tc>
                  <a:txBody>
                    <a:bodyPr/>
                    <a:lstStyle/>
                    <a:p>
                      <a:r>
                        <a:rPr lang="en-US" sz="1100" dirty="0"/>
                        <a:t>Cases</a:t>
                      </a:r>
                    </a:p>
                  </a:txBody>
                  <a:tcPr marL="68580" marR="68580" marT="34290" marB="34290"/>
                </a:tc>
                <a:tc>
                  <a:txBody>
                    <a:bodyPr/>
                    <a:lstStyle/>
                    <a:p>
                      <a:r>
                        <a:rPr lang="en-US" sz="1100" dirty="0"/>
                        <a:t>Deaths</a:t>
                      </a:r>
                    </a:p>
                  </a:txBody>
                  <a:tcPr marL="68580" marR="68580" marT="34290" marB="34290"/>
                </a:tc>
                <a:tc>
                  <a:txBody>
                    <a:bodyPr/>
                    <a:lstStyle/>
                    <a:p>
                      <a:r>
                        <a:rPr lang="en-US" sz="1100" dirty="0"/>
                        <a:t>Summary</a:t>
                      </a:r>
                    </a:p>
                  </a:txBody>
                  <a:tcPr marL="68580" marR="68580" marT="34290" marB="34290"/>
                </a:tc>
                <a:extLst>
                  <a:ext uri="{0D108BD9-81ED-4DB2-BD59-A6C34878D82A}">
                    <a16:rowId xmlns:a16="http://schemas.microsoft.com/office/drawing/2014/main" val="842894355"/>
                  </a:ext>
                </a:extLst>
              </a:tr>
              <a:tr h="1028700">
                <a:tc>
                  <a:txBody>
                    <a:bodyPr/>
                    <a:lstStyle/>
                    <a:p>
                      <a:r>
                        <a:rPr lang="en-US" sz="1100" dirty="0"/>
                        <a:t>Algeria</a:t>
                      </a:r>
                    </a:p>
                  </a:txBody>
                  <a:tcPr marL="68580" marR="68580" marT="34290" marB="34290"/>
                </a:tc>
                <a:tc>
                  <a:txBody>
                    <a:bodyPr/>
                    <a:lstStyle/>
                    <a:p>
                      <a:r>
                        <a:rPr lang="en-US" sz="1100" b="0" i="0" kern="1200" dirty="0" err="1">
                          <a:solidFill>
                            <a:schemeClr val="dk1"/>
                          </a:solidFill>
                          <a:effectLst/>
                          <a:latin typeface="+mn-lt"/>
                          <a:ea typeface="+mn-ea"/>
                          <a:cs typeface="+mn-cs"/>
                        </a:rPr>
                        <a:t>Hassi</a:t>
                      </a:r>
                      <a:r>
                        <a:rPr lang="en-US" sz="1100" b="0" i="0" kern="1200" dirty="0">
                          <a:solidFill>
                            <a:schemeClr val="dk1"/>
                          </a:solidFill>
                          <a:effectLst/>
                          <a:latin typeface="+mn-lt"/>
                          <a:ea typeface="+mn-ea"/>
                          <a:cs typeface="+mn-cs"/>
                        </a:rPr>
                        <a:t> </a:t>
                      </a:r>
                      <a:r>
                        <a:rPr lang="en-US" sz="1100" b="0" i="0" kern="1200" dirty="0" err="1">
                          <a:solidFill>
                            <a:schemeClr val="dk1"/>
                          </a:solidFill>
                          <a:effectLst/>
                          <a:latin typeface="+mn-lt"/>
                          <a:ea typeface="+mn-ea"/>
                          <a:cs typeface="+mn-cs"/>
                        </a:rPr>
                        <a:t>Messaoud</a:t>
                      </a:r>
                      <a:r>
                        <a:rPr lang="en-US" sz="1100" b="0" i="0" kern="1200" dirty="0">
                          <a:solidFill>
                            <a:schemeClr val="dk1"/>
                          </a:solidFill>
                          <a:effectLst/>
                          <a:latin typeface="+mn-lt"/>
                          <a:ea typeface="+mn-ea"/>
                          <a:cs typeface="+mn-cs"/>
                        </a:rPr>
                        <a:t>, WILAYA DE OUARGLA </a:t>
                      </a:r>
                      <a:endParaRPr lang="en-US" sz="1100" dirty="0"/>
                    </a:p>
                  </a:txBody>
                  <a:tcPr marL="68580" marR="68580" marT="34290" marB="34290"/>
                </a:tc>
                <a:tc>
                  <a:txBody>
                    <a:bodyPr/>
                    <a:lstStyle/>
                    <a:p>
                      <a:r>
                        <a:rPr lang="en-US" sz="1100" dirty="0"/>
                        <a:t>25-Feb-20</a:t>
                      </a:r>
                    </a:p>
                  </a:txBody>
                  <a:tcPr marL="68580" marR="68580" marT="34290" marB="34290"/>
                </a:tc>
                <a:tc>
                  <a:txBody>
                    <a:bodyPr/>
                    <a:lstStyle/>
                    <a:p>
                      <a:r>
                        <a:rPr lang="en-US" sz="1100" dirty="0"/>
                        <a:t>1</a:t>
                      </a:r>
                    </a:p>
                  </a:txBody>
                  <a:tcPr marL="68580" marR="68580" marT="34290" marB="34290"/>
                </a:tc>
                <a:tc>
                  <a:txBody>
                    <a:bodyPr/>
                    <a:lstStyle/>
                    <a:p>
                      <a:r>
                        <a:rPr lang="en-US" sz="1100" dirty="0"/>
                        <a:t>0</a:t>
                      </a:r>
                    </a:p>
                  </a:txBody>
                  <a:tcPr marL="68580" marR="68580" marT="34290" marB="34290"/>
                </a:tc>
                <a:tc>
                  <a:txBody>
                    <a:bodyPr/>
                    <a:lstStyle/>
                    <a:p>
                      <a:r>
                        <a:rPr lang="en-US" sz="1100" b="0" i="0" kern="1200" dirty="0">
                          <a:solidFill>
                            <a:schemeClr val="dk1"/>
                          </a:solidFill>
                          <a:effectLst/>
                          <a:latin typeface="+mn-lt"/>
                          <a:ea typeface="+mn-ea"/>
                          <a:cs typeface="+mn-cs"/>
                        </a:rPr>
                        <a:t>An 61-year-old Italian male with underlying comorbidity (not specified) was confirmed positive for COVID-19 infection by the National Reference Laboratory for influenza and respiratory viruses of the Pasteur Institute of Algeria. The case originally came from Milan and arrived in Algeria on 17 February 2020 in the city of </a:t>
                      </a:r>
                      <a:r>
                        <a:rPr lang="en-US" sz="1100" b="0" i="0" kern="1200" dirty="0" err="1">
                          <a:solidFill>
                            <a:schemeClr val="dk1"/>
                          </a:solidFill>
                          <a:effectLst/>
                          <a:latin typeface="+mn-lt"/>
                          <a:ea typeface="+mn-ea"/>
                          <a:cs typeface="+mn-cs"/>
                        </a:rPr>
                        <a:t>Hassi</a:t>
                      </a:r>
                      <a:r>
                        <a:rPr lang="en-US" sz="1100" b="0" i="0" kern="1200" dirty="0">
                          <a:solidFill>
                            <a:schemeClr val="dk1"/>
                          </a:solidFill>
                          <a:effectLst/>
                          <a:latin typeface="+mn-lt"/>
                          <a:ea typeface="+mn-ea"/>
                          <a:cs typeface="+mn-cs"/>
                        </a:rPr>
                        <a:t> </a:t>
                      </a:r>
                      <a:r>
                        <a:rPr lang="en-US" sz="1100" b="0" i="0" kern="1200" dirty="0" err="1">
                          <a:solidFill>
                            <a:schemeClr val="dk1"/>
                          </a:solidFill>
                          <a:effectLst/>
                          <a:latin typeface="+mn-lt"/>
                          <a:ea typeface="+mn-ea"/>
                          <a:cs typeface="+mn-cs"/>
                        </a:rPr>
                        <a:t>Messaoud</a:t>
                      </a:r>
                      <a:r>
                        <a:rPr lang="en-US" sz="1100" b="0" i="0" kern="1200" dirty="0">
                          <a:solidFill>
                            <a:schemeClr val="dk1"/>
                          </a:solidFill>
                          <a:effectLst/>
                          <a:latin typeface="+mn-lt"/>
                          <a:ea typeface="+mn-ea"/>
                          <a:cs typeface="+mn-cs"/>
                        </a:rPr>
                        <a:t>, 800km south-east of the capital Algiers and reportedly developed symptoms on 22 February. Currently, he is being managed in an isolation facility. </a:t>
                      </a:r>
                      <a:endParaRPr lang="en-US" sz="1100" dirty="0"/>
                    </a:p>
                  </a:txBody>
                  <a:tcPr marL="68580" marR="68580" marT="34290" marB="34290"/>
                </a:tc>
                <a:extLst>
                  <a:ext uri="{0D108BD9-81ED-4DB2-BD59-A6C34878D82A}">
                    <a16:rowId xmlns:a16="http://schemas.microsoft.com/office/drawing/2014/main" val="1817852729"/>
                  </a:ext>
                </a:extLst>
              </a:tr>
              <a:tr h="1188720">
                <a:tc>
                  <a:txBody>
                    <a:bodyPr/>
                    <a:lstStyle/>
                    <a:p>
                      <a:r>
                        <a:rPr lang="en-US" sz="1100" dirty="0"/>
                        <a:t>Nigeria</a:t>
                      </a:r>
                    </a:p>
                  </a:txBody>
                  <a:tcPr marL="68580" marR="68580" marT="34290" marB="34290"/>
                </a:tc>
                <a:tc>
                  <a:txBody>
                    <a:bodyPr/>
                    <a:lstStyle/>
                    <a:p>
                      <a:r>
                        <a:rPr lang="en-US" sz="1100" dirty="0"/>
                        <a:t>Lagos</a:t>
                      </a:r>
                    </a:p>
                  </a:txBody>
                  <a:tcPr marL="68580" marR="68580" marT="34290" marB="34290"/>
                </a:tc>
                <a:tc>
                  <a:txBody>
                    <a:bodyPr/>
                    <a:lstStyle/>
                    <a:p>
                      <a:r>
                        <a:rPr lang="en-US" sz="1100" dirty="0"/>
                        <a:t>28-Feb-20</a:t>
                      </a:r>
                    </a:p>
                  </a:txBody>
                  <a:tcPr marL="68580" marR="68580" marT="34290" marB="34290"/>
                </a:tc>
                <a:tc>
                  <a:txBody>
                    <a:bodyPr/>
                    <a:lstStyle/>
                    <a:p>
                      <a:r>
                        <a:rPr lang="en-US" sz="1100" dirty="0"/>
                        <a:t>1</a:t>
                      </a:r>
                    </a:p>
                  </a:txBody>
                  <a:tcPr marL="68580" marR="68580" marT="34290" marB="34290"/>
                </a:tc>
                <a:tc>
                  <a:txBody>
                    <a:bodyPr/>
                    <a:lstStyle/>
                    <a:p>
                      <a:r>
                        <a:rPr lang="en-US" sz="1100" dirty="0"/>
                        <a:t>0</a:t>
                      </a:r>
                    </a:p>
                  </a:txBody>
                  <a:tcPr marL="68580" marR="68580" marT="34290" marB="34290"/>
                </a:tc>
                <a:tc>
                  <a:txBody>
                    <a:bodyPr/>
                    <a:lstStyle/>
                    <a:p>
                      <a:r>
                        <a:rPr lang="en-US" sz="1100" dirty="0"/>
                        <a:t>The Federal Ministry of Health of Nigeria announced the first confirmed case of COVID-19 in Lagos, Nigeria. The case is an Italian citizen who works in Nigeria and returned from Milan, Italy to Lagos, Nigeria on 25 February 2020. He reportedly developed symptoms on 26 February and was confirmed on 27 February COVID-19 infection by the Virology Laboratory of the Lagos University Teaching Hospital on 27 February 2020. The patient is reported to be clinically stable, with no serious symptoms, and is being managed at the Infectious Disease Hospital in </a:t>
                      </a:r>
                      <a:r>
                        <a:rPr lang="en-US" sz="1100" dirty="0" err="1"/>
                        <a:t>Yaba</a:t>
                      </a:r>
                      <a:r>
                        <a:rPr lang="en-US" sz="1100" dirty="0"/>
                        <a:t>, Lagos.</a:t>
                      </a:r>
                    </a:p>
                  </a:txBody>
                  <a:tcPr marL="68580" marR="68580" marT="34290" marB="34290"/>
                </a:tc>
                <a:extLst>
                  <a:ext uri="{0D108BD9-81ED-4DB2-BD59-A6C34878D82A}">
                    <a16:rowId xmlns:a16="http://schemas.microsoft.com/office/drawing/2014/main" val="4204948686"/>
                  </a:ext>
                </a:extLst>
              </a:tr>
            </a:tbl>
          </a:graphicData>
        </a:graphic>
      </p:graphicFrame>
    </p:spTree>
    <p:custDataLst>
      <p:tags r:id="rId1"/>
    </p:custDataLst>
    <p:extLst>
      <p:ext uri="{BB962C8B-B14F-4D97-AF65-F5344CB8AC3E}">
        <p14:creationId xmlns:p14="http://schemas.microsoft.com/office/powerpoint/2010/main" val="4128861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itle 3"/>
          <p:cNvSpPr txBox="1">
            <a:spLocks noGrp="1"/>
          </p:cNvSpPr>
          <p:nvPr>
            <p:ph type="title"/>
          </p:nvPr>
        </p:nvSpPr>
        <p:spPr>
          <a:xfrm>
            <a:off x="457199" y="457200"/>
            <a:ext cx="8229601" cy="754560"/>
          </a:xfrm>
          <a:prstGeom prst="rect">
            <a:avLst/>
          </a:prstGeom>
        </p:spPr>
        <p:txBody>
          <a:bodyPr/>
          <a:lstStyle/>
          <a:p>
            <a:r>
              <a:rPr lang="en-US" dirty="0"/>
              <a:t>COVID-19</a:t>
            </a:r>
            <a:r>
              <a:rPr dirty="0"/>
              <a:t> </a:t>
            </a:r>
            <a:r>
              <a:rPr lang="en-US" dirty="0"/>
              <a:t>–</a:t>
            </a:r>
            <a:r>
              <a:rPr dirty="0"/>
              <a:t> </a:t>
            </a:r>
            <a:r>
              <a:rPr lang="en-US" dirty="0"/>
              <a:t>WHO Website</a:t>
            </a:r>
            <a:endParaRPr dirty="0"/>
          </a:p>
        </p:txBody>
      </p:sp>
      <p:sp>
        <p:nvSpPr>
          <p:cNvPr id="226" name="Rectangle 4"/>
          <p:cNvSpPr txBox="1"/>
          <p:nvPr/>
        </p:nvSpPr>
        <p:spPr>
          <a:xfrm>
            <a:off x="488494" y="1886522"/>
            <a:ext cx="7855406" cy="3084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lnSpcReduction="10000"/>
          </a:bodyPr>
          <a:lstStyle/>
          <a:p>
            <a:pPr marL="257175" indent="-257175">
              <a:lnSpc>
                <a:spcPct val="80000"/>
              </a:lnSpc>
              <a:spcBef>
                <a:spcPts val="525"/>
              </a:spcBef>
              <a:buSzPct val="100000"/>
              <a:buFont typeface="Arial" panose="020B0604020202020204" pitchFamily="34" charset="0"/>
              <a:buChar char="•"/>
              <a:defRPr sz="2400">
                <a:solidFill>
                  <a:srgbClr val="0070C0"/>
                </a:solidFill>
                <a:latin typeface="Arial"/>
                <a:ea typeface="Arial"/>
                <a:cs typeface="Arial"/>
                <a:sym typeface="Arial"/>
              </a:defRPr>
            </a:pPr>
            <a:endParaRPr lang="en-US" sz="2400" dirty="0"/>
          </a:p>
          <a:p>
            <a:pPr marL="342900" indent="-342900">
              <a:lnSpc>
                <a:spcPct val="80000"/>
              </a:lnSpc>
              <a:spcBef>
                <a:spcPts val="525"/>
              </a:spcBef>
              <a:buSzPct val="100000"/>
              <a:buFont typeface="Arial"/>
              <a:buChar char="•"/>
              <a:defRPr sz="2400" b="1">
                <a:solidFill>
                  <a:srgbClr val="E46C0A"/>
                </a:solidFill>
                <a:latin typeface="Arial"/>
                <a:ea typeface="Arial"/>
                <a:cs typeface="Arial"/>
                <a:sym typeface="Arial"/>
              </a:defRPr>
            </a:pPr>
            <a:r>
              <a:rPr u="sng" dirty="0">
                <a:solidFill>
                  <a:srgbClr val="0000FF"/>
                </a:solidFill>
                <a:uFill>
                  <a:solidFill>
                    <a:srgbClr val="0000FF"/>
                  </a:solidFill>
                </a:uFill>
                <a:hlinkClick r:id="rId2"/>
              </a:rPr>
              <a:t>https://www.who.int/emergencies/diseases/novel-coronavirus-2019</a:t>
            </a:r>
            <a:endParaRPr lang="en-US" u="sng" dirty="0">
              <a:solidFill>
                <a:srgbClr val="0000FF"/>
              </a:solidFill>
              <a:uFill>
                <a:solidFill>
                  <a:srgbClr val="0000FF"/>
                </a:solidFill>
              </a:uFill>
              <a:hlinkClick r:id="" action="ppaction://noaction"/>
            </a:endParaRPr>
          </a:p>
          <a:p>
            <a:pPr marL="342900" indent="-342900">
              <a:lnSpc>
                <a:spcPct val="80000"/>
              </a:lnSpc>
              <a:spcBef>
                <a:spcPts val="525"/>
              </a:spcBef>
              <a:buSzPct val="100000"/>
              <a:buFont typeface="Arial"/>
              <a:buChar char="•"/>
              <a:defRPr sz="2400" b="1">
                <a:solidFill>
                  <a:srgbClr val="E46C0A"/>
                </a:solidFill>
                <a:latin typeface="Arial"/>
                <a:ea typeface="Arial"/>
                <a:cs typeface="Arial"/>
                <a:sym typeface="Arial"/>
              </a:defRPr>
            </a:pPr>
            <a:endParaRPr lang="en-US" u="sng" dirty="0">
              <a:solidFill>
                <a:srgbClr val="0000FF"/>
              </a:solidFill>
              <a:uFill>
                <a:solidFill>
                  <a:srgbClr val="0000FF"/>
                </a:solidFill>
              </a:uFill>
              <a:hlinkClick r:id="" action="ppaction://noaction"/>
            </a:endParaRPr>
          </a:p>
          <a:p>
            <a:pPr marL="342900" indent="-342900">
              <a:lnSpc>
                <a:spcPct val="80000"/>
              </a:lnSpc>
              <a:spcBef>
                <a:spcPts val="525"/>
              </a:spcBef>
              <a:buSzPct val="100000"/>
              <a:buFont typeface="Arial"/>
              <a:buChar char="•"/>
              <a:defRPr sz="2400" b="1">
                <a:solidFill>
                  <a:srgbClr val="E46C0A"/>
                </a:solidFill>
                <a:latin typeface="Arial"/>
                <a:ea typeface="Arial"/>
                <a:cs typeface="Arial"/>
                <a:sym typeface="Arial"/>
              </a:defRPr>
            </a:pPr>
            <a:endParaRPr lang="en-US" u="sng" dirty="0">
              <a:solidFill>
                <a:srgbClr val="0000FF"/>
              </a:solidFill>
              <a:uFill>
                <a:solidFill>
                  <a:srgbClr val="0000FF"/>
                </a:solidFill>
              </a:uFill>
              <a:hlinkClick r:id="" action="ppaction://noaction"/>
            </a:endParaRPr>
          </a:p>
          <a:p>
            <a:pPr marL="342900" indent="-342900">
              <a:lnSpc>
                <a:spcPct val="80000"/>
              </a:lnSpc>
              <a:spcBef>
                <a:spcPts val="525"/>
              </a:spcBef>
              <a:buSzPct val="100000"/>
              <a:buFont typeface="Arial"/>
              <a:buChar char="•"/>
              <a:defRPr sz="2400" b="1">
                <a:solidFill>
                  <a:srgbClr val="E46C0A"/>
                </a:solidFill>
                <a:latin typeface="Arial"/>
                <a:ea typeface="Arial"/>
                <a:cs typeface="Arial"/>
                <a:sym typeface="Arial"/>
              </a:defRPr>
            </a:pPr>
            <a:r>
              <a:rPr lang="en-US" dirty="0">
                <a:hlinkClick r:id="rId3"/>
              </a:rPr>
              <a:t>https://www.who.int/blueprint/priority-diseases/key-action/novel-coronavirus/en/</a:t>
            </a:r>
            <a:endParaRPr lang="en-US" dirty="0"/>
          </a:p>
          <a:p>
            <a:pPr>
              <a:lnSpc>
                <a:spcPct val="80000"/>
              </a:lnSpc>
              <a:spcBef>
                <a:spcPts val="525"/>
              </a:spcBef>
              <a:buSzPct val="100000"/>
              <a:defRPr sz="2400" b="1">
                <a:solidFill>
                  <a:srgbClr val="E46C0A"/>
                </a:solidFill>
                <a:latin typeface="Arial"/>
                <a:ea typeface="Arial"/>
                <a:cs typeface="Arial"/>
                <a:sym typeface="Arial"/>
              </a:defRPr>
            </a:pPr>
            <a:endParaRPr lang="en-US" dirty="0"/>
          </a:p>
          <a:p>
            <a:pPr marL="342900" indent="-342900">
              <a:lnSpc>
                <a:spcPct val="80000"/>
              </a:lnSpc>
              <a:spcBef>
                <a:spcPts val="525"/>
              </a:spcBef>
              <a:buSzPct val="100000"/>
              <a:buFont typeface="Arial"/>
              <a:buChar char="•"/>
              <a:defRPr sz="2400" b="1">
                <a:solidFill>
                  <a:srgbClr val="E46C0A"/>
                </a:solidFill>
                <a:latin typeface="Arial"/>
                <a:ea typeface="Arial"/>
                <a:cs typeface="Arial"/>
                <a:sym typeface="Arial"/>
              </a:defRPr>
            </a:pPr>
            <a:r>
              <a:rPr lang="en-US" dirty="0"/>
              <a:t> </a:t>
            </a:r>
            <a:r>
              <a:rPr lang="en-US" dirty="0">
                <a:hlinkClick r:id="rId4"/>
              </a:rPr>
              <a:t>https://www.who.int/emergencies/diseases/novel-coronavirus-2019/technical-guidance</a:t>
            </a:r>
            <a:endParaRPr lang="en-US" dirty="0"/>
          </a:p>
          <a:p>
            <a:pPr marL="342900" indent="-342900">
              <a:lnSpc>
                <a:spcPct val="80000"/>
              </a:lnSpc>
              <a:spcBef>
                <a:spcPts val="525"/>
              </a:spcBef>
              <a:buSzPct val="100000"/>
              <a:buFont typeface="Arial"/>
              <a:buChar char="•"/>
              <a:defRPr sz="2400" b="1">
                <a:solidFill>
                  <a:srgbClr val="E46C0A"/>
                </a:solidFill>
                <a:latin typeface="Arial"/>
                <a:ea typeface="Arial"/>
                <a:cs typeface="Arial"/>
                <a:sym typeface="Arial"/>
              </a:defRPr>
            </a:pPr>
            <a:endParaRPr lang="en-US" dirty="0"/>
          </a:p>
          <a:p>
            <a:pPr marL="342900" indent="-342900">
              <a:lnSpc>
                <a:spcPct val="80000"/>
              </a:lnSpc>
              <a:spcBef>
                <a:spcPts val="525"/>
              </a:spcBef>
              <a:buSzPct val="100000"/>
              <a:buFont typeface="Arial"/>
              <a:buChar char="•"/>
              <a:defRPr sz="2400" b="1">
                <a:solidFill>
                  <a:srgbClr val="E46C0A"/>
                </a:solidFill>
                <a:latin typeface="Arial"/>
                <a:ea typeface="Arial"/>
                <a:cs typeface="Arial"/>
                <a:sym typeface="Arial"/>
              </a:defRPr>
            </a:pPr>
            <a:endParaRPr lang="en-US" dirty="0"/>
          </a:p>
          <a:p>
            <a:pPr marL="342900" indent="-342900">
              <a:lnSpc>
                <a:spcPct val="80000"/>
              </a:lnSpc>
              <a:spcBef>
                <a:spcPts val="525"/>
              </a:spcBef>
              <a:buSzPct val="100000"/>
              <a:buFont typeface="Arial"/>
              <a:buChar char="•"/>
              <a:defRPr sz="2400" b="1">
                <a:solidFill>
                  <a:srgbClr val="E46C0A"/>
                </a:solidFill>
                <a:latin typeface="Arial"/>
                <a:ea typeface="Arial"/>
                <a:cs typeface="Arial"/>
                <a:sym typeface="Arial"/>
              </a:defRPr>
            </a:pPr>
            <a:endParaRPr lang="en-US" u="sng" dirty="0">
              <a:solidFill>
                <a:srgbClr val="0000FF"/>
              </a:solidFill>
              <a:uFill>
                <a:solidFill>
                  <a:srgbClr val="0000FF"/>
                </a:solidFill>
              </a:uFill>
              <a:hlinkClick r:id="rId2"/>
            </a:endParaRPr>
          </a:p>
          <a:p>
            <a:pPr marL="342900" indent="-342900">
              <a:lnSpc>
                <a:spcPct val="80000"/>
              </a:lnSpc>
              <a:spcBef>
                <a:spcPts val="525"/>
              </a:spcBef>
              <a:buSzPct val="100000"/>
              <a:buFont typeface="Arial"/>
              <a:buChar char="•"/>
              <a:defRPr sz="2400" b="1">
                <a:solidFill>
                  <a:srgbClr val="E46C0A"/>
                </a:solidFill>
                <a:latin typeface="Arial"/>
                <a:ea typeface="Arial"/>
                <a:cs typeface="Arial"/>
                <a:sym typeface="Arial"/>
              </a:defRPr>
            </a:pPr>
            <a:endParaRPr u="sng" dirty="0">
              <a:solidFill>
                <a:srgbClr val="0000FF"/>
              </a:solidFill>
              <a:uFill>
                <a:solidFill>
                  <a:srgbClr val="0000FF"/>
                </a:solidFill>
              </a:uFill>
              <a:hlinkClick r:id="rId2"/>
            </a:endParaRPr>
          </a:p>
        </p:txBody>
      </p:sp>
    </p:spTree>
    <p:extLst>
      <p:ext uri="{BB962C8B-B14F-4D97-AF65-F5344CB8AC3E}">
        <p14:creationId xmlns:p14="http://schemas.microsoft.com/office/powerpoint/2010/main" val="227231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18C3-B362-4D9C-83B7-4A3A9BE21DF1}"/>
              </a:ext>
            </a:extLst>
          </p:cNvPr>
          <p:cNvSpPr>
            <a:spLocks noGrp="1"/>
          </p:cNvSpPr>
          <p:nvPr>
            <p:ph type="title"/>
          </p:nvPr>
        </p:nvSpPr>
        <p:spPr/>
        <p:txBody>
          <a:bodyPr/>
          <a:lstStyle/>
          <a:p>
            <a:r>
              <a:rPr lang="en-US" dirty="0"/>
              <a:t>Country Readiness for COVID-19</a:t>
            </a:r>
          </a:p>
        </p:txBody>
      </p:sp>
      <p:sp>
        <p:nvSpPr>
          <p:cNvPr id="3" name="Text Placeholder 2">
            <a:extLst>
              <a:ext uri="{FF2B5EF4-FFF2-40B4-BE49-F238E27FC236}">
                <a16:creationId xmlns:a16="http://schemas.microsoft.com/office/drawing/2014/main" id="{06C00BF1-1195-4F00-9C70-848757349B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2FB9EB-AE86-4361-A15C-001C1D803F31}"/>
              </a:ext>
            </a:extLst>
          </p:cNvPr>
          <p:cNvSpPr>
            <a:spLocks noGrp="1"/>
          </p:cNvSpPr>
          <p:nvPr>
            <p:ph type="sldNum" sz="quarter" idx="12"/>
          </p:nvPr>
        </p:nvSpPr>
        <p:spPr/>
        <p:txBody>
          <a:bodyPr/>
          <a:lstStyle/>
          <a:p>
            <a:fld id="{BA8F66B1-2E65-47C7-819A-96C2007DF291}" type="slidenum">
              <a:rPr lang="en-US" smtClean="0"/>
              <a:t>22</a:t>
            </a:fld>
            <a:endParaRPr lang="en-US"/>
          </a:p>
        </p:txBody>
      </p:sp>
    </p:spTree>
    <p:extLst>
      <p:ext uri="{BB962C8B-B14F-4D97-AF65-F5344CB8AC3E}">
        <p14:creationId xmlns:p14="http://schemas.microsoft.com/office/powerpoint/2010/main" val="1827785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55E0C-349E-4BD3-8E4B-4EB04AE2D4AF}"/>
              </a:ext>
            </a:extLst>
          </p:cNvPr>
          <p:cNvSpPr>
            <a:spLocks noGrp="1"/>
          </p:cNvSpPr>
          <p:nvPr>
            <p:ph type="title"/>
          </p:nvPr>
        </p:nvSpPr>
        <p:spPr>
          <a:xfrm>
            <a:off x="609600" y="228600"/>
            <a:ext cx="7493998" cy="857250"/>
          </a:xfrm>
        </p:spPr>
        <p:txBody>
          <a:bodyPr>
            <a:noAutofit/>
          </a:bodyPr>
          <a:lstStyle/>
          <a:p>
            <a:r>
              <a:rPr lang="en-US" dirty="0"/>
              <a:t>Readiness status by country for COVID-19</a:t>
            </a:r>
          </a:p>
        </p:txBody>
      </p:sp>
      <p:pic>
        <p:nvPicPr>
          <p:cNvPr id="6" name="Picture 5">
            <a:extLst>
              <a:ext uri="{FF2B5EF4-FFF2-40B4-BE49-F238E27FC236}">
                <a16:creationId xmlns:a16="http://schemas.microsoft.com/office/drawing/2014/main" id="{D4C8E1F4-5897-4D7F-8F24-E35687EA7318}"/>
              </a:ext>
            </a:extLst>
          </p:cNvPr>
          <p:cNvPicPr>
            <a:picLocks noChangeAspect="1"/>
          </p:cNvPicPr>
          <p:nvPr/>
        </p:nvPicPr>
        <p:blipFill>
          <a:blip r:embed="rId2"/>
          <a:stretch>
            <a:fillRect/>
          </a:stretch>
        </p:blipFill>
        <p:spPr>
          <a:xfrm>
            <a:off x="7763176" y="2448413"/>
            <a:ext cx="1263452" cy="447300"/>
          </a:xfrm>
          <a:prstGeom prst="rect">
            <a:avLst/>
          </a:prstGeom>
        </p:spPr>
      </p:pic>
      <p:graphicFrame>
        <p:nvGraphicFramePr>
          <p:cNvPr id="5" name="Chart 4">
            <a:extLst>
              <a:ext uri="{FF2B5EF4-FFF2-40B4-BE49-F238E27FC236}">
                <a16:creationId xmlns:a16="http://schemas.microsoft.com/office/drawing/2014/main" id="{CCCFBEC9-6B60-4047-AA37-F7893BA6CFD1}"/>
              </a:ext>
            </a:extLst>
          </p:cNvPr>
          <p:cNvGraphicFramePr>
            <a:graphicFrameLocks/>
          </p:cNvGraphicFramePr>
          <p:nvPr/>
        </p:nvGraphicFramePr>
        <p:xfrm>
          <a:off x="257176" y="1954531"/>
          <a:ext cx="8886824"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8E3D5D0-E687-4D2C-9EA1-127E628087B3}"/>
              </a:ext>
            </a:extLst>
          </p:cNvPr>
          <p:cNvSpPr txBox="1"/>
          <p:nvPr/>
        </p:nvSpPr>
        <p:spPr>
          <a:xfrm>
            <a:off x="1268730" y="4903469"/>
            <a:ext cx="320040" cy="369332"/>
          </a:xfrm>
          <a:prstGeom prst="rect">
            <a:avLst/>
          </a:prstGeom>
          <a:noFill/>
        </p:spPr>
        <p:txBody>
          <a:bodyPr wrap="square" rtlCol="0">
            <a:spAutoFit/>
          </a:bodyPr>
          <a:lstStyle/>
          <a:p>
            <a:r>
              <a:rPr lang="en-US" b="1" dirty="0">
                <a:solidFill>
                  <a:srgbClr val="00B050"/>
                </a:solidFill>
                <a:latin typeface="Segoe Condensed" panose="020B0606040200020203"/>
              </a:rPr>
              <a:t>8</a:t>
            </a:r>
          </a:p>
        </p:txBody>
      </p:sp>
      <p:sp>
        <p:nvSpPr>
          <p:cNvPr id="7" name="TextBox 6">
            <a:extLst>
              <a:ext uri="{FF2B5EF4-FFF2-40B4-BE49-F238E27FC236}">
                <a16:creationId xmlns:a16="http://schemas.microsoft.com/office/drawing/2014/main" id="{B81E0F1A-F143-450A-925C-3469F4EF1D76}"/>
              </a:ext>
            </a:extLst>
          </p:cNvPr>
          <p:cNvSpPr txBox="1"/>
          <p:nvPr/>
        </p:nvSpPr>
        <p:spPr>
          <a:xfrm>
            <a:off x="4677727" y="4903469"/>
            <a:ext cx="488633" cy="369332"/>
          </a:xfrm>
          <a:prstGeom prst="rect">
            <a:avLst/>
          </a:prstGeom>
          <a:noFill/>
        </p:spPr>
        <p:txBody>
          <a:bodyPr wrap="square" rtlCol="0">
            <a:spAutoFit/>
          </a:bodyPr>
          <a:lstStyle/>
          <a:p>
            <a:r>
              <a:rPr lang="en-US" b="1" dirty="0">
                <a:solidFill>
                  <a:srgbClr val="FFC000"/>
                </a:solidFill>
                <a:latin typeface="Segoe Condensed" panose="020B0606040200020203"/>
              </a:rPr>
              <a:t>33</a:t>
            </a:r>
          </a:p>
        </p:txBody>
      </p:sp>
      <p:sp>
        <p:nvSpPr>
          <p:cNvPr id="8" name="TextBox 7">
            <a:extLst>
              <a:ext uri="{FF2B5EF4-FFF2-40B4-BE49-F238E27FC236}">
                <a16:creationId xmlns:a16="http://schemas.microsoft.com/office/drawing/2014/main" id="{6D04CE79-4FBF-4F6F-B4D0-E1C16C069C79}"/>
              </a:ext>
            </a:extLst>
          </p:cNvPr>
          <p:cNvSpPr txBox="1"/>
          <p:nvPr/>
        </p:nvSpPr>
        <p:spPr>
          <a:xfrm>
            <a:off x="8234881" y="4911551"/>
            <a:ext cx="291899" cy="369332"/>
          </a:xfrm>
          <a:prstGeom prst="rect">
            <a:avLst/>
          </a:prstGeom>
          <a:noFill/>
        </p:spPr>
        <p:txBody>
          <a:bodyPr wrap="square" rtlCol="0">
            <a:spAutoFit/>
          </a:bodyPr>
          <a:lstStyle/>
          <a:p>
            <a:r>
              <a:rPr lang="en-US" b="1" dirty="0">
                <a:solidFill>
                  <a:srgbClr val="FF0000"/>
                </a:solidFill>
                <a:latin typeface="Segoe Condensed" panose="020B0606040200020203"/>
              </a:rPr>
              <a:t>6</a:t>
            </a:r>
          </a:p>
        </p:txBody>
      </p:sp>
    </p:spTree>
    <p:extLst>
      <p:ext uri="{BB962C8B-B14F-4D97-AF65-F5344CB8AC3E}">
        <p14:creationId xmlns:p14="http://schemas.microsoft.com/office/powerpoint/2010/main" val="589570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769C4-72BE-4EE9-A909-64E2A45D8D5D}"/>
              </a:ext>
            </a:extLst>
          </p:cNvPr>
          <p:cNvSpPr>
            <a:spLocks noGrp="1"/>
          </p:cNvSpPr>
          <p:nvPr>
            <p:ph type="title"/>
          </p:nvPr>
        </p:nvSpPr>
        <p:spPr>
          <a:xfrm>
            <a:off x="0" y="76200"/>
            <a:ext cx="9099018" cy="857250"/>
          </a:xfrm>
        </p:spPr>
        <p:txBody>
          <a:bodyPr>
            <a:normAutofit/>
          </a:bodyPr>
          <a:lstStyle/>
          <a:p>
            <a:r>
              <a:rPr lang="en-US" sz="2700" dirty="0"/>
              <a:t>Readiness status by response pillar for COVID-19</a:t>
            </a:r>
          </a:p>
        </p:txBody>
      </p:sp>
      <p:graphicFrame>
        <p:nvGraphicFramePr>
          <p:cNvPr id="9" name="Chart 8">
            <a:extLst>
              <a:ext uri="{FF2B5EF4-FFF2-40B4-BE49-F238E27FC236}">
                <a16:creationId xmlns:a16="http://schemas.microsoft.com/office/drawing/2014/main" id="{FC8F1AFC-022E-4A02-9744-18726C7C0362}"/>
              </a:ext>
            </a:extLst>
          </p:cNvPr>
          <p:cNvGraphicFramePr>
            <a:graphicFrameLocks/>
          </p:cNvGraphicFramePr>
          <p:nvPr/>
        </p:nvGraphicFramePr>
        <p:xfrm>
          <a:off x="195107" y="1878211"/>
          <a:ext cx="8583133" cy="33057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7745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96005-235C-ED42-9287-F603CF174E3A}"/>
              </a:ext>
            </a:extLst>
          </p:cNvPr>
          <p:cNvSpPr>
            <a:spLocks noGrp="1"/>
          </p:cNvSpPr>
          <p:nvPr>
            <p:ph type="title"/>
          </p:nvPr>
        </p:nvSpPr>
        <p:spPr>
          <a:xfrm>
            <a:off x="20946" y="0"/>
            <a:ext cx="9144000" cy="1072892"/>
          </a:xfrm>
        </p:spPr>
        <p:txBody>
          <a:bodyPr vert="horz" wrap="square" lIns="684000" tIns="270000" rIns="684000" bIns="180000" rtlCol="0" anchor="t" anchorCtr="0">
            <a:noAutofit/>
          </a:bodyPr>
          <a:lstStyle/>
          <a:p>
            <a:pPr algn="ctr"/>
            <a:r>
              <a:rPr lang="en-US" b="1" dirty="0"/>
              <a:t>Country Readiness compiled on 02 February</a:t>
            </a:r>
            <a:br>
              <a:rPr lang="en-US" b="1" dirty="0"/>
            </a:br>
            <a:r>
              <a:rPr lang="en-US" b="1" dirty="0">
                <a:solidFill>
                  <a:srgbClr val="FFFF00"/>
                </a:solidFill>
              </a:rPr>
              <a:t>(Initial Assessment &amp; the situation may have changed)</a:t>
            </a:r>
          </a:p>
        </p:txBody>
      </p:sp>
      <p:sp>
        <p:nvSpPr>
          <p:cNvPr id="3" name="Content Placeholder 2">
            <a:extLst>
              <a:ext uri="{FF2B5EF4-FFF2-40B4-BE49-F238E27FC236}">
                <a16:creationId xmlns:a16="http://schemas.microsoft.com/office/drawing/2014/main" id="{64D2877D-60CF-2A41-BFF1-797FEEB6E370}"/>
              </a:ext>
            </a:extLst>
          </p:cNvPr>
          <p:cNvSpPr>
            <a:spLocks noGrp="1"/>
          </p:cNvSpPr>
          <p:nvPr>
            <p:ph idx="1"/>
          </p:nvPr>
        </p:nvSpPr>
        <p:spPr>
          <a:xfrm>
            <a:off x="341614" y="1961341"/>
            <a:ext cx="4129802" cy="3318986"/>
          </a:xfrm>
        </p:spPr>
        <p:txBody>
          <a:bodyPr/>
          <a:lstStyle/>
          <a:p>
            <a:r>
              <a:rPr lang="en-US" sz="1650" b="1" dirty="0"/>
              <a:t>Readiness Checklist</a:t>
            </a:r>
          </a:p>
          <a:p>
            <a:pPr marL="342900" indent="-342900">
              <a:spcBef>
                <a:spcPts val="0"/>
              </a:spcBef>
              <a:buFont typeface="+mj-lt"/>
              <a:buAutoNum type="arabicPeriod"/>
            </a:pPr>
            <a:r>
              <a:rPr lang="en-US" sz="1650" dirty="0"/>
              <a:t>Points of Entry</a:t>
            </a:r>
          </a:p>
          <a:p>
            <a:pPr marL="342900" indent="-342900">
              <a:spcBef>
                <a:spcPts val="0"/>
              </a:spcBef>
              <a:buFont typeface="+mj-lt"/>
              <a:buAutoNum type="arabicPeriod"/>
            </a:pPr>
            <a:r>
              <a:rPr lang="en-US" sz="1650" dirty="0"/>
              <a:t>Rapid Response Teams</a:t>
            </a:r>
          </a:p>
          <a:p>
            <a:pPr marL="342900" indent="-342900">
              <a:spcBef>
                <a:spcPts val="0"/>
              </a:spcBef>
              <a:buFont typeface="+mj-lt"/>
              <a:buAutoNum type="arabicPeriod"/>
            </a:pPr>
            <a:r>
              <a:rPr lang="en-US" sz="1650" dirty="0"/>
              <a:t>Surveillance</a:t>
            </a:r>
          </a:p>
          <a:p>
            <a:pPr marL="342900" indent="-342900">
              <a:spcBef>
                <a:spcPts val="0"/>
              </a:spcBef>
              <a:buFont typeface="+mj-lt"/>
              <a:buAutoNum type="arabicPeriod"/>
            </a:pPr>
            <a:r>
              <a:rPr lang="en-US" sz="1650" dirty="0"/>
              <a:t>Laboratory</a:t>
            </a:r>
          </a:p>
          <a:p>
            <a:pPr marL="342900" indent="-342900">
              <a:spcBef>
                <a:spcPts val="0"/>
              </a:spcBef>
              <a:buFont typeface="+mj-lt"/>
              <a:buAutoNum type="arabicPeriod"/>
            </a:pPr>
            <a:r>
              <a:rPr lang="en-US" sz="1650" dirty="0"/>
              <a:t>Case management</a:t>
            </a:r>
          </a:p>
          <a:p>
            <a:pPr marL="342900" indent="-342900">
              <a:spcBef>
                <a:spcPts val="0"/>
              </a:spcBef>
              <a:buFont typeface="+mj-lt"/>
              <a:buAutoNum type="arabicPeriod"/>
            </a:pPr>
            <a:r>
              <a:rPr lang="en-US" sz="1650" dirty="0"/>
              <a:t>Risk Communication and community engagement</a:t>
            </a:r>
          </a:p>
          <a:p>
            <a:pPr marL="342900" indent="-342900">
              <a:spcBef>
                <a:spcPts val="0"/>
              </a:spcBef>
              <a:buFont typeface="+mj-lt"/>
              <a:buAutoNum type="arabicPeriod"/>
            </a:pPr>
            <a:r>
              <a:rPr lang="en-US" sz="1650" dirty="0"/>
              <a:t>Infection Prevention and Control</a:t>
            </a:r>
          </a:p>
          <a:p>
            <a:pPr marL="342900" indent="-342900">
              <a:spcBef>
                <a:spcPts val="0"/>
              </a:spcBef>
              <a:buFont typeface="+mj-lt"/>
              <a:buAutoNum type="arabicPeriod"/>
            </a:pPr>
            <a:r>
              <a:rPr lang="en-US" sz="1650" dirty="0"/>
              <a:t>Coordination</a:t>
            </a:r>
          </a:p>
          <a:p>
            <a:pPr marL="342900" indent="-342900">
              <a:spcBef>
                <a:spcPts val="0"/>
              </a:spcBef>
              <a:buFont typeface="+mj-lt"/>
              <a:buAutoNum type="arabicPeriod"/>
            </a:pPr>
            <a:r>
              <a:rPr lang="en-US" sz="1650" dirty="0"/>
              <a:t>Logistics</a:t>
            </a:r>
          </a:p>
        </p:txBody>
      </p:sp>
      <p:pic>
        <p:nvPicPr>
          <p:cNvPr id="10" name="Picture Placeholder 9">
            <a:extLst>
              <a:ext uri="{FF2B5EF4-FFF2-40B4-BE49-F238E27FC236}">
                <a16:creationId xmlns:a16="http://schemas.microsoft.com/office/drawing/2014/main" id="{7DA7AC37-AA56-D547-8E3B-1CCDB95A47B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5054347" y="2394211"/>
            <a:ext cx="3127248" cy="3326573"/>
          </a:xfrm>
        </p:spPr>
      </p:pic>
      <p:sp>
        <p:nvSpPr>
          <p:cNvPr id="6" name="Text Placeholder 5">
            <a:extLst>
              <a:ext uri="{FF2B5EF4-FFF2-40B4-BE49-F238E27FC236}">
                <a16:creationId xmlns:a16="http://schemas.microsoft.com/office/drawing/2014/main" id="{643C7E7C-0E03-2141-BC9D-EB5C6AAE974C}"/>
              </a:ext>
            </a:extLst>
          </p:cNvPr>
          <p:cNvSpPr>
            <a:spLocks noGrp="1"/>
          </p:cNvSpPr>
          <p:nvPr>
            <p:ph type="body" sz="quarter" idx="13"/>
          </p:nvPr>
        </p:nvSpPr>
        <p:spPr/>
        <p:txBody>
          <a:bodyPr>
            <a:normAutofit/>
          </a:bodyPr>
          <a:lstStyle/>
          <a:p>
            <a:endParaRPr lang="en-US" dirty="0"/>
          </a:p>
        </p:txBody>
      </p:sp>
      <p:sp>
        <p:nvSpPr>
          <p:cNvPr id="7" name="Rectangle 6">
            <a:extLst>
              <a:ext uri="{FF2B5EF4-FFF2-40B4-BE49-F238E27FC236}">
                <a16:creationId xmlns:a16="http://schemas.microsoft.com/office/drawing/2014/main" id="{0CFD9594-EB5C-194B-BCEE-D3CD48482655}"/>
              </a:ext>
            </a:extLst>
          </p:cNvPr>
          <p:cNvSpPr/>
          <p:nvPr/>
        </p:nvSpPr>
        <p:spPr>
          <a:xfrm>
            <a:off x="20946" y="5802913"/>
            <a:ext cx="8602987" cy="207749"/>
          </a:xfrm>
          <a:prstGeom prst="rect">
            <a:avLst/>
          </a:prstGeom>
        </p:spPr>
        <p:txBody>
          <a:bodyPr wrap="square">
            <a:spAutoFit/>
          </a:bodyPr>
          <a:lstStyle/>
          <a:p>
            <a:r>
              <a:rPr lang="en-US" sz="750" dirty="0">
                <a:latin typeface="Arial" panose="020B0604020202020204" pitchFamily="34" charset="0"/>
                <a:cs typeface="Arial" panose="020B0604020202020204" pitchFamily="34" charset="0"/>
              </a:rPr>
              <a:t>https://</a:t>
            </a:r>
            <a:r>
              <a:rPr lang="en-US" sz="750" dirty="0" err="1">
                <a:latin typeface="Arial" panose="020B0604020202020204" pitchFamily="34" charset="0"/>
                <a:cs typeface="Arial" panose="020B0604020202020204" pitchFamily="34" charset="0"/>
              </a:rPr>
              <a:t>app.powerbi.com</a:t>
            </a:r>
            <a:r>
              <a:rPr lang="en-US" sz="750" dirty="0">
                <a:latin typeface="Arial" panose="020B0604020202020204" pitchFamily="34" charset="0"/>
                <a:cs typeface="Arial" panose="020B0604020202020204" pitchFamily="34" charset="0"/>
              </a:rPr>
              <a:t>/</a:t>
            </a:r>
            <a:r>
              <a:rPr lang="en-US" sz="750" dirty="0" err="1">
                <a:latin typeface="Arial" panose="020B0604020202020204" pitchFamily="34" charset="0"/>
                <a:cs typeface="Arial" panose="020B0604020202020204" pitchFamily="34" charset="0"/>
              </a:rPr>
              <a:t>view?r</a:t>
            </a:r>
            <a:r>
              <a:rPr lang="en-US" sz="750" dirty="0">
                <a:latin typeface="Arial" panose="020B0604020202020204" pitchFamily="34" charset="0"/>
                <a:cs typeface="Arial" panose="020B0604020202020204" pitchFamily="34" charset="0"/>
              </a:rPr>
              <a:t>=eyJrIjoiNWY4NTQyNWMtZjllYS00MjA0LTg0MjYtMjRkNGE0ZmZiYmI5IiwidCI6ImY2MTBjMGI3LWJkMjQtNGIzOS04MTBiLTNkYzI4MGFmYjU5MCIsImMiOjh9</a:t>
            </a:r>
          </a:p>
        </p:txBody>
      </p:sp>
      <p:sp>
        <p:nvSpPr>
          <p:cNvPr id="8" name="Rectangle 7">
            <a:extLst>
              <a:ext uri="{FF2B5EF4-FFF2-40B4-BE49-F238E27FC236}">
                <a16:creationId xmlns:a16="http://schemas.microsoft.com/office/drawing/2014/main" id="{7D3BF286-F494-BE4B-B3B0-11629B69BBA4}"/>
              </a:ext>
            </a:extLst>
          </p:cNvPr>
          <p:cNvSpPr/>
          <p:nvPr/>
        </p:nvSpPr>
        <p:spPr>
          <a:xfrm>
            <a:off x="4088518" y="1986197"/>
            <a:ext cx="4264757" cy="415498"/>
          </a:xfrm>
          <a:prstGeom prst="rect">
            <a:avLst/>
          </a:prstGeom>
        </p:spPr>
        <p:txBody>
          <a:bodyPr wrap="none">
            <a:spAutoFit/>
          </a:bodyPr>
          <a:lstStyle/>
          <a:p>
            <a:r>
              <a:rPr lang="en-US" sz="2100" b="1" dirty="0"/>
              <a:t>Overall regional readiness score 66%</a:t>
            </a:r>
          </a:p>
        </p:txBody>
      </p:sp>
    </p:spTree>
    <p:extLst>
      <p:ext uri="{BB962C8B-B14F-4D97-AF65-F5344CB8AC3E}">
        <p14:creationId xmlns:p14="http://schemas.microsoft.com/office/powerpoint/2010/main" val="3644336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96005-235C-ED42-9287-F603CF174E3A}"/>
              </a:ext>
            </a:extLst>
          </p:cNvPr>
          <p:cNvSpPr>
            <a:spLocks noGrp="1"/>
          </p:cNvSpPr>
          <p:nvPr>
            <p:ph type="title"/>
          </p:nvPr>
        </p:nvSpPr>
        <p:spPr/>
        <p:txBody>
          <a:bodyPr vert="horz" wrap="square" lIns="684000" tIns="270000" rIns="684000" bIns="180000" rtlCol="0" anchor="t" anchorCtr="0">
            <a:noAutofit/>
          </a:bodyPr>
          <a:lstStyle/>
          <a:p>
            <a:r>
              <a:rPr lang="en-US" dirty="0"/>
              <a:t>Country Readiness – Points of Entry(</a:t>
            </a:r>
            <a:r>
              <a:rPr lang="en-US" dirty="0" err="1"/>
              <a:t>PoE</a:t>
            </a:r>
            <a:r>
              <a:rPr lang="en-US" dirty="0"/>
              <a:t>)</a:t>
            </a:r>
          </a:p>
        </p:txBody>
      </p:sp>
      <p:sp>
        <p:nvSpPr>
          <p:cNvPr id="6" name="Text Placeholder 5">
            <a:extLst>
              <a:ext uri="{FF2B5EF4-FFF2-40B4-BE49-F238E27FC236}">
                <a16:creationId xmlns:a16="http://schemas.microsoft.com/office/drawing/2014/main" id="{643C7E7C-0E03-2141-BC9D-EB5C6AAE974C}"/>
              </a:ext>
            </a:extLst>
          </p:cNvPr>
          <p:cNvSpPr>
            <a:spLocks noGrp="1"/>
          </p:cNvSpPr>
          <p:nvPr>
            <p:ph type="body" sz="quarter" idx="13"/>
          </p:nvPr>
        </p:nvSpPr>
        <p:spPr/>
        <p:txBody>
          <a:bodyPr>
            <a:normAutofit/>
          </a:bodyPr>
          <a:lstStyle/>
          <a:p>
            <a:endParaRPr lang="en-US"/>
          </a:p>
        </p:txBody>
      </p:sp>
      <p:sp>
        <p:nvSpPr>
          <p:cNvPr id="8" name="Rectangle 7">
            <a:extLst>
              <a:ext uri="{FF2B5EF4-FFF2-40B4-BE49-F238E27FC236}">
                <a16:creationId xmlns:a16="http://schemas.microsoft.com/office/drawing/2014/main" id="{7D3BF286-F494-BE4B-B3B0-11629B69BBA4}"/>
              </a:ext>
            </a:extLst>
          </p:cNvPr>
          <p:cNvSpPr/>
          <p:nvPr/>
        </p:nvSpPr>
        <p:spPr>
          <a:xfrm>
            <a:off x="4676346" y="1921236"/>
            <a:ext cx="4400564" cy="415498"/>
          </a:xfrm>
          <a:prstGeom prst="rect">
            <a:avLst/>
          </a:prstGeom>
        </p:spPr>
        <p:txBody>
          <a:bodyPr wrap="none">
            <a:spAutoFit/>
          </a:bodyPr>
          <a:lstStyle/>
          <a:p>
            <a:pPr defTabSz="685800">
              <a:defRPr/>
            </a:pPr>
            <a:r>
              <a:rPr lang="en-US" sz="2100" b="1" dirty="0">
                <a:solidFill>
                  <a:srgbClr val="383838"/>
                </a:solidFill>
                <a:latin typeface="Century Gothic"/>
              </a:rPr>
              <a:t>Overall score </a:t>
            </a:r>
            <a:r>
              <a:rPr lang="en-US" sz="2100" b="1" dirty="0" err="1">
                <a:solidFill>
                  <a:srgbClr val="383838"/>
                </a:solidFill>
                <a:latin typeface="Century Gothic"/>
              </a:rPr>
              <a:t>PoE</a:t>
            </a:r>
            <a:r>
              <a:rPr lang="en-US" sz="2100" b="1" dirty="0">
                <a:solidFill>
                  <a:srgbClr val="383838"/>
                </a:solidFill>
                <a:latin typeface="Century Gothic"/>
              </a:rPr>
              <a:t> readiness 70%</a:t>
            </a:r>
          </a:p>
        </p:txBody>
      </p:sp>
      <p:pic>
        <p:nvPicPr>
          <p:cNvPr id="11" name="Picture Placeholder 10">
            <a:extLst>
              <a:ext uri="{FF2B5EF4-FFF2-40B4-BE49-F238E27FC236}">
                <a16:creationId xmlns:a16="http://schemas.microsoft.com/office/drawing/2014/main" id="{3118A632-E8B1-DC48-9D84-5B78C125F0AE}"/>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5316142" y="2329975"/>
            <a:ext cx="3306365" cy="3517106"/>
          </a:xfrm>
        </p:spPr>
      </p:pic>
      <p:sp>
        <p:nvSpPr>
          <p:cNvPr id="5" name="TextBox 4">
            <a:extLst>
              <a:ext uri="{FF2B5EF4-FFF2-40B4-BE49-F238E27FC236}">
                <a16:creationId xmlns:a16="http://schemas.microsoft.com/office/drawing/2014/main" id="{B09A737A-24AF-4F5C-A038-41E8B81D7D1A}"/>
              </a:ext>
            </a:extLst>
          </p:cNvPr>
          <p:cNvSpPr txBox="1"/>
          <p:nvPr/>
        </p:nvSpPr>
        <p:spPr>
          <a:xfrm>
            <a:off x="300793" y="1921236"/>
            <a:ext cx="4445270" cy="3554819"/>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sz="1500" dirty="0">
                <a:solidFill>
                  <a:srgbClr val="383838"/>
                </a:solidFill>
                <a:latin typeface="Century Gothic"/>
              </a:rPr>
              <a:t>All the 23 priority 1 and Priority 2 countries are conducting screening at the </a:t>
            </a:r>
            <a:r>
              <a:rPr lang="en-US" sz="1500" dirty="0" err="1">
                <a:solidFill>
                  <a:srgbClr val="383838"/>
                </a:solidFill>
                <a:latin typeface="Century Gothic"/>
              </a:rPr>
              <a:t>PoEs</a:t>
            </a:r>
            <a:r>
              <a:rPr lang="en-US" sz="1500" dirty="0">
                <a:solidFill>
                  <a:srgbClr val="383838"/>
                </a:solidFill>
                <a:latin typeface="Century Gothic"/>
              </a:rPr>
              <a:t> – mainly airport and some seaports</a:t>
            </a:r>
          </a:p>
          <a:p>
            <a:pPr marL="214313" indent="-214313" defTabSz="685800">
              <a:buFont typeface="Arial" panose="020B0604020202020204" pitchFamily="34" charset="0"/>
              <a:buChar char="•"/>
              <a:defRPr/>
            </a:pPr>
            <a:endParaRPr lang="en-US" sz="1500" dirty="0">
              <a:solidFill>
                <a:srgbClr val="383838"/>
              </a:solidFill>
              <a:latin typeface="Century Gothic"/>
            </a:endParaRPr>
          </a:p>
          <a:p>
            <a:pPr marL="214313" indent="-214313" defTabSz="685800">
              <a:buFont typeface="Arial" panose="020B0604020202020204" pitchFamily="34" charset="0"/>
              <a:buChar char="•"/>
              <a:defRPr/>
            </a:pPr>
            <a:r>
              <a:rPr lang="en-US" sz="1500" dirty="0">
                <a:solidFill>
                  <a:srgbClr val="383838"/>
                </a:solidFill>
                <a:latin typeface="Century Gothic"/>
              </a:rPr>
              <a:t>Alerts detected at the </a:t>
            </a:r>
            <a:r>
              <a:rPr lang="en-US" sz="1500" dirty="0" err="1">
                <a:solidFill>
                  <a:srgbClr val="383838"/>
                </a:solidFill>
                <a:latin typeface="Century Gothic"/>
              </a:rPr>
              <a:t>PoE</a:t>
            </a:r>
            <a:r>
              <a:rPr lang="en-US" sz="1500" dirty="0">
                <a:solidFill>
                  <a:srgbClr val="383838"/>
                </a:solidFill>
                <a:latin typeface="Century Gothic"/>
              </a:rPr>
              <a:t> were investigated and discarded following a negative result</a:t>
            </a:r>
          </a:p>
          <a:p>
            <a:pPr marL="214313" indent="-214313" defTabSz="685800">
              <a:buFont typeface="Arial" panose="020B0604020202020204" pitchFamily="34" charset="0"/>
              <a:buChar char="•"/>
              <a:defRPr/>
            </a:pPr>
            <a:endParaRPr lang="en-US" sz="1500" dirty="0">
              <a:solidFill>
                <a:srgbClr val="383838"/>
              </a:solidFill>
              <a:latin typeface="Century Gothic"/>
            </a:endParaRPr>
          </a:p>
          <a:p>
            <a:pPr marL="214313" indent="-214313" defTabSz="685800">
              <a:buFont typeface="Arial" panose="020B0604020202020204" pitchFamily="34" charset="0"/>
              <a:buChar char="•"/>
              <a:defRPr/>
            </a:pPr>
            <a:r>
              <a:rPr lang="en-US" sz="1500" dirty="0">
                <a:solidFill>
                  <a:srgbClr val="383838"/>
                </a:solidFill>
                <a:latin typeface="Century Gothic"/>
              </a:rPr>
              <a:t>Countries have assessed the on-going screening at the </a:t>
            </a:r>
            <a:r>
              <a:rPr lang="en-US" sz="1500" dirty="0" err="1">
                <a:solidFill>
                  <a:srgbClr val="383838"/>
                </a:solidFill>
                <a:latin typeface="Century Gothic"/>
              </a:rPr>
              <a:t>PoEs</a:t>
            </a:r>
            <a:r>
              <a:rPr lang="en-US" sz="1500" dirty="0">
                <a:solidFill>
                  <a:srgbClr val="383838"/>
                </a:solidFill>
                <a:latin typeface="Century Gothic"/>
              </a:rPr>
              <a:t> and gaps identified are being addressed</a:t>
            </a:r>
          </a:p>
          <a:p>
            <a:pPr marL="214313" indent="-214313" defTabSz="685800">
              <a:buFont typeface="Arial" panose="020B0604020202020204" pitchFamily="34" charset="0"/>
              <a:buChar char="•"/>
              <a:defRPr/>
            </a:pPr>
            <a:endParaRPr lang="en-US" sz="1500" dirty="0">
              <a:solidFill>
                <a:srgbClr val="383838"/>
              </a:solidFill>
              <a:latin typeface="Century Gothic"/>
            </a:endParaRPr>
          </a:p>
          <a:p>
            <a:pPr marL="214313" indent="-214313" defTabSz="685800">
              <a:buFont typeface="Arial" panose="020B0604020202020204" pitchFamily="34" charset="0"/>
              <a:buChar char="•"/>
              <a:defRPr/>
            </a:pPr>
            <a:r>
              <a:rPr lang="en-US" sz="1500" dirty="0">
                <a:solidFill>
                  <a:srgbClr val="383838"/>
                </a:solidFill>
                <a:latin typeface="Century Gothic"/>
              </a:rPr>
              <a:t>All countries are expected to conduct simulation exercises at the </a:t>
            </a:r>
            <a:r>
              <a:rPr lang="en-US" sz="1500" dirty="0" err="1">
                <a:solidFill>
                  <a:srgbClr val="383838"/>
                </a:solidFill>
                <a:latin typeface="Century Gothic"/>
              </a:rPr>
              <a:t>PoEs</a:t>
            </a:r>
            <a:r>
              <a:rPr lang="en-US" sz="1500" dirty="0">
                <a:solidFill>
                  <a:srgbClr val="383838"/>
                </a:solidFill>
                <a:latin typeface="Century Gothic"/>
              </a:rPr>
              <a:t> to test their readiness capacity</a:t>
            </a:r>
          </a:p>
        </p:txBody>
      </p:sp>
    </p:spTree>
    <p:extLst>
      <p:ext uri="{BB962C8B-B14F-4D97-AF65-F5344CB8AC3E}">
        <p14:creationId xmlns:p14="http://schemas.microsoft.com/office/powerpoint/2010/main" val="1844071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96005-235C-ED42-9287-F603CF174E3A}"/>
              </a:ext>
            </a:extLst>
          </p:cNvPr>
          <p:cNvSpPr>
            <a:spLocks noGrp="1"/>
          </p:cNvSpPr>
          <p:nvPr>
            <p:ph type="title"/>
          </p:nvPr>
        </p:nvSpPr>
        <p:spPr/>
        <p:txBody>
          <a:bodyPr vert="horz" wrap="square" lIns="684000" tIns="270000" rIns="684000" bIns="180000" rtlCol="0" anchor="t" anchorCtr="0">
            <a:noAutofit/>
          </a:bodyPr>
          <a:lstStyle/>
          <a:p>
            <a:r>
              <a:rPr lang="en-US" dirty="0"/>
              <a:t>Country Readiness – Rapid Response Teams (RRT)</a:t>
            </a:r>
          </a:p>
        </p:txBody>
      </p:sp>
      <p:sp>
        <p:nvSpPr>
          <p:cNvPr id="6" name="Text Placeholder 5">
            <a:extLst>
              <a:ext uri="{FF2B5EF4-FFF2-40B4-BE49-F238E27FC236}">
                <a16:creationId xmlns:a16="http://schemas.microsoft.com/office/drawing/2014/main" id="{643C7E7C-0E03-2141-BC9D-EB5C6AAE974C}"/>
              </a:ext>
            </a:extLst>
          </p:cNvPr>
          <p:cNvSpPr>
            <a:spLocks noGrp="1"/>
          </p:cNvSpPr>
          <p:nvPr>
            <p:ph type="body" sz="quarter" idx="13"/>
          </p:nvPr>
        </p:nvSpPr>
        <p:spPr/>
        <p:txBody>
          <a:bodyPr>
            <a:normAutofit/>
          </a:bodyPr>
          <a:lstStyle/>
          <a:p>
            <a:endParaRPr lang="en-US"/>
          </a:p>
        </p:txBody>
      </p:sp>
      <p:sp>
        <p:nvSpPr>
          <p:cNvPr id="8" name="Rectangle 7">
            <a:extLst>
              <a:ext uri="{FF2B5EF4-FFF2-40B4-BE49-F238E27FC236}">
                <a16:creationId xmlns:a16="http://schemas.microsoft.com/office/drawing/2014/main" id="{7D3BF286-F494-BE4B-B3B0-11629B69BBA4}"/>
              </a:ext>
            </a:extLst>
          </p:cNvPr>
          <p:cNvSpPr/>
          <p:nvPr/>
        </p:nvSpPr>
        <p:spPr>
          <a:xfrm>
            <a:off x="4627927" y="1842750"/>
            <a:ext cx="4442242" cy="369332"/>
          </a:xfrm>
          <a:prstGeom prst="rect">
            <a:avLst/>
          </a:prstGeom>
        </p:spPr>
        <p:txBody>
          <a:bodyPr wrap="none">
            <a:spAutoFit/>
          </a:bodyPr>
          <a:lstStyle/>
          <a:p>
            <a:pPr defTabSz="685800">
              <a:defRPr/>
            </a:pPr>
            <a:r>
              <a:rPr lang="en-US" b="1" dirty="0">
                <a:solidFill>
                  <a:srgbClr val="383838"/>
                </a:solidFill>
                <a:latin typeface="Century Gothic"/>
              </a:rPr>
              <a:t>Overall score RRT readiness score 53%</a:t>
            </a:r>
          </a:p>
        </p:txBody>
      </p:sp>
      <p:sp>
        <p:nvSpPr>
          <p:cNvPr id="7" name="Rectangle 6">
            <a:extLst>
              <a:ext uri="{FF2B5EF4-FFF2-40B4-BE49-F238E27FC236}">
                <a16:creationId xmlns:a16="http://schemas.microsoft.com/office/drawing/2014/main" id="{B7CFF972-65CE-514D-BEF9-5F310D8F47C1}"/>
              </a:ext>
            </a:extLst>
          </p:cNvPr>
          <p:cNvSpPr/>
          <p:nvPr/>
        </p:nvSpPr>
        <p:spPr>
          <a:xfrm>
            <a:off x="120371" y="1944866"/>
            <a:ext cx="4734658" cy="19389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7175" indent="-257175" defTabSz="685800">
              <a:buFont typeface="Arial" panose="020B0604020202020204" pitchFamily="34" charset="0"/>
              <a:buChar char="•"/>
              <a:defRPr/>
            </a:pPr>
            <a:r>
              <a:rPr lang="en-GB" sz="1500" dirty="0">
                <a:solidFill>
                  <a:srgbClr val="383838"/>
                </a:solidFill>
                <a:latin typeface="Century Gothic"/>
              </a:rPr>
              <a:t>Over </a:t>
            </a:r>
            <a:r>
              <a:rPr lang="en-GB" sz="1500" b="1" dirty="0">
                <a:solidFill>
                  <a:srgbClr val="383838"/>
                </a:solidFill>
                <a:latin typeface="Century Gothic"/>
              </a:rPr>
              <a:t>1500 members </a:t>
            </a:r>
            <a:r>
              <a:rPr lang="en-GB" sz="1500" dirty="0">
                <a:solidFill>
                  <a:srgbClr val="383838"/>
                </a:solidFill>
                <a:latin typeface="Century Gothic"/>
              </a:rPr>
              <a:t>of national Rapid Response Teams were trained.</a:t>
            </a:r>
          </a:p>
          <a:p>
            <a:pPr marL="257175" indent="-257175" defTabSz="685800">
              <a:buFont typeface="Arial" panose="020B0604020202020204" pitchFamily="34" charset="0"/>
              <a:buChar char="•"/>
              <a:defRPr/>
            </a:pPr>
            <a:endParaRPr lang="en-GB" sz="1500" dirty="0">
              <a:solidFill>
                <a:srgbClr val="383838"/>
              </a:solidFill>
              <a:latin typeface="Century Gothic"/>
            </a:endParaRPr>
          </a:p>
          <a:p>
            <a:pPr marL="257175" indent="-257175" defTabSz="685800">
              <a:buFont typeface="Arial" panose="020B0604020202020204" pitchFamily="34" charset="0"/>
              <a:buChar char="•"/>
              <a:defRPr/>
            </a:pPr>
            <a:r>
              <a:rPr lang="en-GB" sz="1500" dirty="0">
                <a:solidFill>
                  <a:srgbClr val="383838"/>
                </a:solidFill>
                <a:latin typeface="Century Gothic"/>
              </a:rPr>
              <a:t>A pool of over </a:t>
            </a:r>
            <a:r>
              <a:rPr lang="en-GB" sz="1500" b="1" dirty="0">
                <a:solidFill>
                  <a:srgbClr val="383838"/>
                </a:solidFill>
                <a:latin typeface="Century Gothic"/>
              </a:rPr>
              <a:t>300 international facilitators</a:t>
            </a:r>
            <a:r>
              <a:rPr lang="en-GB" sz="1500" dirty="0">
                <a:solidFill>
                  <a:srgbClr val="383838"/>
                </a:solidFill>
                <a:latin typeface="Century Gothic"/>
              </a:rPr>
              <a:t>  English, French and Portuguese speaking has been established.</a:t>
            </a:r>
          </a:p>
          <a:p>
            <a:pPr marL="257175" indent="-257175" defTabSz="685800">
              <a:buFont typeface="Arial" panose="020B0604020202020204" pitchFamily="34" charset="0"/>
              <a:buChar char="•"/>
              <a:defRPr/>
            </a:pPr>
            <a:endParaRPr lang="en-US" sz="1500" dirty="0">
              <a:solidFill>
                <a:srgbClr val="383838"/>
              </a:solidFill>
              <a:latin typeface="Century Gothic"/>
            </a:endParaRPr>
          </a:p>
          <a:p>
            <a:pPr marL="257175" indent="-257175" defTabSz="685800">
              <a:buFont typeface="Arial" panose="020B0604020202020204" pitchFamily="34" charset="0"/>
              <a:buChar char="•"/>
              <a:defRPr/>
            </a:pPr>
            <a:r>
              <a:rPr lang="en-GB" sz="1500" b="1" dirty="0">
                <a:solidFill>
                  <a:srgbClr val="383838"/>
                </a:solidFill>
                <a:latin typeface="Calibri" panose="020F0502020204030204" pitchFamily="34" charset="0"/>
                <a:ea typeface="Times New Roman" panose="02020603050405020304" pitchFamily="18" charset="0"/>
                <a:cs typeface="Arial" panose="020B0604020202020204" pitchFamily="34" charset="0"/>
              </a:rPr>
              <a:t>35 countries trained</a:t>
            </a:r>
            <a:r>
              <a:rPr lang="en-GB" sz="1500" dirty="0">
                <a:solidFill>
                  <a:srgbClr val="383838"/>
                </a:solidFill>
                <a:latin typeface="Calibri" panose="020F0502020204030204" pitchFamily="34" charset="0"/>
                <a:ea typeface="Times New Roman" panose="02020603050405020304" pitchFamily="18" charset="0"/>
                <a:cs typeface="Arial" panose="020B0604020202020204" pitchFamily="34" charset="0"/>
              </a:rPr>
              <a:t>: </a:t>
            </a:r>
          </a:p>
        </p:txBody>
      </p:sp>
      <p:sp>
        <p:nvSpPr>
          <p:cNvPr id="13" name="TextBox 12">
            <a:extLst>
              <a:ext uri="{FF2B5EF4-FFF2-40B4-BE49-F238E27FC236}">
                <a16:creationId xmlns:a16="http://schemas.microsoft.com/office/drawing/2014/main" id="{D777C29B-BBF5-44B7-8EC1-7DBF94893D76}"/>
              </a:ext>
            </a:extLst>
          </p:cNvPr>
          <p:cNvSpPr txBox="1"/>
          <p:nvPr/>
        </p:nvSpPr>
        <p:spPr>
          <a:xfrm>
            <a:off x="185683" y="4159112"/>
            <a:ext cx="4604033" cy="738664"/>
          </a:xfrm>
          <a:prstGeom prst="rect">
            <a:avLst/>
          </a:prstGeom>
          <a:noFill/>
        </p:spPr>
        <p:txBody>
          <a:bodyPr wrap="square" rtlCol="0">
            <a:spAutoFit/>
          </a:bodyPr>
          <a:lstStyle/>
          <a:p>
            <a:pPr defTabSz="685800">
              <a:defRPr/>
            </a:pPr>
            <a:r>
              <a:rPr lang="fr-FR" sz="1350" b="1" i="1" dirty="0" err="1">
                <a:solidFill>
                  <a:srgbClr val="383838"/>
                </a:solidFill>
                <a:latin typeface="Century Gothic"/>
              </a:rPr>
              <a:t>When</a:t>
            </a:r>
            <a:r>
              <a:rPr lang="fr-FR" sz="1350" b="1" i="1" dirty="0">
                <a:solidFill>
                  <a:srgbClr val="383838"/>
                </a:solidFill>
                <a:latin typeface="Century Gothic"/>
              </a:rPr>
              <a:t> an </a:t>
            </a:r>
            <a:r>
              <a:rPr lang="fr-FR" sz="1350" b="1" i="1" dirty="0" err="1">
                <a:solidFill>
                  <a:srgbClr val="383838"/>
                </a:solidFill>
                <a:latin typeface="Century Gothic"/>
              </a:rPr>
              <a:t>alert</a:t>
            </a:r>
            <a:r>
              <a:rPr lang="fr-FR" sz="1350" b="1" i="1" dirty="0">
                <a:solidFill>
                  <a:srgbClr val="383838"/>
                </a:solidFill>
                <a:latin typeface="Century Gothic"/>
              </a:rPr>
              <a:t> </a:t>
            </a:r>
            <a:r>
              <a:rPr lang="fr-FR" sz="1350" b="1" i="1" dirty="0" err="1">
                <a:solidFill>
                  <a:srgbClr val="383838"/>
                </a:solidFill>
                <a:latin typeface="Century Gothic"/>
              </a:rPr>
              <a:t>is</a:t>
            </a:r>
            <a:r>
              <a:rPr lang="fr-FR" sz="1350" b="1" i="1" dirty="0">
                <a:solidFill>
                  <a:srgbClr val="383838"/>
                </a:solidFill>
                <a:latin typeface="Century Gothic"/>
              </a:rPr>
              <a:t> </a:t>
            </a:r>
            <a:r>
              <a:rPr lang="fr-FR" sz="1350" b="1" i="1" dirty="0" err="1">
                <a:solidFill>
                  <a:srgbClr val="383838"/>
                </a:solidFill>
                <a:latin typeface="Century Gothic"/>
              </a:rPr>
              <a:t>given</a:t>
            </a:r>
            <a:r>
              <a:rPr lang="fr-FR" sz="1350" b="1" i="1" dirty="0">
                <a:solidFill>
                  <a:srgbClr val="383838"/>
                </a:solidFill>
                <a:latin typeface="Century Gothic"/>
              </a:rPr>
              <a:t>, the RRT </a:t>
            </a:r>
            <a:r>
              <a:rPr lang="fr-FR" sz="1350" b="1" i="1" dirty="0" err="1">
                <a:solidFill>
                  <a:srgbClr val="383838"/>
                </a:solidFill>
                <a:latin typeface="Century Gothic"/>
              </a:rPr>
              <a:t>is</a:t>
            </a:r>
            <a:r>
              <a:rPr lang="fr-FR" sz="1350" b="1" i="1" dirty="0">
                <a:solidFill>
                  <a:srgbClr val="383838"/>
                </a:solidFill>
                <a:latin typeface="Century Gothic"/>
              </a:rPr>
              <a:t> </a:t>
            </a:r>
            <a:r>
              <a:rPr lang="fr-FR" sz="1350" b="1" i="1" dirty="0" err="1">
                <a:solidFill>
                  <a:srgbClr val="383838"/>
                </a:solidFill>
                <a:latin typeface="Century Gothic"/>
              </a:rPr>
              <a:t>deployed</a:t>
            </a:r>
            <a:r>
              <a:rPr lang="fr-FR" sz="1350" b="1" i="1" dirty="0">
                <a:solidFill>
                  <a:srgbClr val="383838"/>
                </a:solidFill>
                <a:latin typeface="Century Gothic"/>
              </a:rPr>
              <a:t> for investigation and initiation of </a:t>
            </a:r>
            <a:r>
              <a:rPr lang="fr-FR" sz="1350" b="1" i="1" dirty="0" err="1">
                <a:solidFill>
                  <a:srgbClr val="383838"/>
                </a:solidFill>
                <a:latin typeface="Century Gothic"/>
              </a:rPr>
              <a:t>containment</a:t>
            </a:r>
            <a:r>
              <a:rPr lang="fr-FR" sz="1350" b="1" i="1" dirty="0">
                <a:solidFill>
                  <a:srgbClr val="383838"/>
                </a:solidFill>
                <a:latin typeface="Century Gothic"/>
              </a:rPr>
              <a:t> </a:t>
            </a:r>
            <a:r>
              <a:rPr lang="fr-FR" sz="1350" b="1" i="1" dirty="0" err="1">
                <a:solidFill>
                  <a:srgbClr val="383838"/>
                </a:solidFill>
                <a:latin typeface="Century Gothic"/>
              </a:rPr>
              <a:t>measures</a:t>
            </a:r>
            <a:r>
              <a:rPr lang="fr-FR" sz="1350" b="1" i="1" dirty="0">
                <a:solidFill>
                  <a:srgbClr val="383838"/>
                </a:solidFill>
                <a:latin typeface="Century Gothic"/>
              </a:rPr>
              <a:t>. RRT </a:t>
            </a:r>
            <a:r>
              <a:rPr lang="fr-FR" sz="1350" b="1" i="1" dirty="0" err="1">
                <a:solidFill>
                  <a:srgbClr val="383838"/>
                </a:solidFill>
                <a:latin typeface="Century Gothic"/>
              </a:rPr>
              <a:t>is</a:t>
            </a:r>
            <a:r>
              <a:rPr lang="fr-FR" sz="1350" b="1" i="1" dirty="0">
                <a:solidFill>
                  <a:srgbClr val="383838"/>
                </a:solidFill>
                <a:latin typeface="Century Gothic"/>
              </a:rPr>
              <a:t> a </a:t>
            </a:r>
            <a:r>
              <a:rPr lang="fr-FR" sz="1350" b="1" i="1" dirty="0" err="1">
                <a:solidFill>
                  <a:srgbClr val="383838"/>
                </a:solidFill>
                <a:latin typeface="Century Gothic"/>
              </a:rPr>
              <a:t>multidisciplinary</a:t>
            </a:r>
            <a:r>
              <a:rPr lang="fr-FR" sz="1350" b="1" i="1" dirty="0">
                <a:solidFill>
                  <a:srgbClr val="383838"/>
                </a:solidFill>
                <a:latin typeface="Century Gothic"/>
              </a:rPr>
              <a:t> team of 5 to 7 </a:t>
            </a:r>
            <a:r>
              <a:rPr lang="fr-FR" sz="1350" b="1" i="1" dirty="0" err="1">
                <a:solidFill>
                  <a:srgbClr val="383838"/>
                </a:solidFill>
                <a:latin typeface="Century Gothic"/>
              </a:rPr>
              <a:t>persons</a:t>
            </a:r>
            <a:r>
              <a:rPr lang="fr-FR" sz="1500" b="1" i="1" dirty="0">
                <a:solidFill>
                  <a:srgbClr val="383838"/>
                </a:solidFill>
                <a:latin typeface="Century Gothic"/>
              </a:rPr>
              <a:t>. </a:t>
            </a:r>
            <a:endParaRPr lang="en-US" sz="1500" b="1" i="1" dirty="0">
              <a:solidFill>
                <a:srgbClr val="383838"/>
              </a:solidFill>
              <a:latin typeface="Century Gothic"/>
            </a:endParaRPr>
          </a:p>
        </p:txBody>
      </p:sp>
      <p:pic>
        <p:nvPicPr>
          <p:cNvPr id="9" name="Picture Placeholder 10">
            <a:extLst>
              <a:ext uri="{FF2B5EF4-FFF2-40B4-BE49-F238E27FC236}">
                <a16:creationId xmlns:a16="http://schemas.microsoft.com/office/drawing/2014/main" id="{58A33685-C40D-8440-97BF-BDAEF5D03CF4}"/>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5258556" y="2180545"/>
            <a:ext cx="3162826" cy="3517106"/>
          </a:xfrm>
        </p:spPr>
      </p:pic>
    </p:spTree>
    <p:extLst>
      <p:ext uri="{BB962C8B-B14F-4D97-AF65-F5344CB8AC3E}">
        <p14:creationId xmlns:p14="http://schemas.microsoft.com/office/powerpoint/2010/main" val="258908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96005-235C-ED42-9287-F603CF174E3A}"/>
              </a:ext>
            </a:extLst>
          </p:cNvPr>
          <p:cNvSpPr>
            <a:spLocks noGrp="1"/>
          </p:cNvSpPr>
          <p:nvPr>
            <p:ph type="title"/>
          </p:nvPr>
        </p:nvSpPr>
        <p:spPr/>
        <p:txBody>
          <a:bodyPr vert="horz" wrap="square" lIns="684000" tIns="270000" rIns="684000" bIns="180000" rtlCol="0" anchor="t" anchorCtr="0">
            <a:noAutofit/>
          </a:bodyPr>
          <a:lstStyle/>
          <a:p>
            <a:r>
              <a:rPr lang="en-US" b="1" dirty="0"/>
              <a:t>Country Readiness - Surveillance</a:t>
            </a:r>
          </a:p>
        </p:txBody>
      </p:sp>
      <p:sp>
        <p:nvSpPr>
          <p:cNvPr id="6" name="Text Placeholder 5">
            <a:extLst>
              <a:ext uri="{FF2B5EF4-FFF2-40B4-BE49-F238E27FC236}">
                <a16:creationId xmlns:a16="http://schemas.microsoft.com/office/drawing/2014/main" id="{643C7E7C-0E03-2141-BC9D-EB5C6AAE974C}"/>
              </a:ext>
            </a:extLst>
          </p:cNvPr>
          <p:cNvSpPr>
            <a:spLocks noGrp="1"/>
          </p:cNvSpPr>
          <p:nvPr>
            <p:ph type="body" sz="quarter" idx="13"/>
          </p:nvPr>
        </p:nvSpPr>
        <p:spPr/>
        <p:txBody>
          <a:bodyPr>
            <a:normAutofit fontScale="92500" lnSpcReduction="10000"/>
          </a:bodyPr>
          <a:lstStyle/>
          <a:p>
            <a:endParaRPr lang="en-US"/>
          </a:p>
        </p:txBody>
      </p:sp>
      <p:pic>
        <p:nvPicPr>
          <p:cNvPr id="11" name="Picture Placeholder 10">
            <a:extLst>
              <a:ext uri="{FF2B5EF4-FFF2-40B4-BE49-F238E27FC236}">
                <a16:creationId xmlns:a16="http://schemas.microsoft.com/office/drawing/2014/main" id="{599171CE-2946-B34E-A3CB-D1AF1B76ACA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7023082" y="1799119"/>
            <a:ext cx="2079455" cy="2211995"/>
          </a:xfrm>
        </p:spPr>
      </p:pic>
      <p:sp>
        <p:nvSpPr>
          <p:cNvPr id="13" name="Content Placeholder 12">
            <a:extLst>
              <a:ext uri="{FF2B5EF4-FFF2-40B4-BE49-F238E27FC236}">
                <a16:creationId xmlns:a16="http://schemas.microsoft.com/office/drawing/2014/main" id="{4D727F55-61FD-2446-8E45-F1A4A1445C78}"/>
              </a:ext>
            </a:extLst>
          </p:cNvPr>
          <p:cNvSpPr>
            <a:spLocks noGrp="1"/>
          </p:cNvSpPr>
          <p:nvPr>
            <p:ph idx="1"/>
          </p:nvPr>
        </p:nvSpPr>
        <p:spPr>
          <a:xfrm>
            <a:off x="41463" y="1811797"/>
            <a:ext cx="9061074" cy="3979551"/>
          </a:xfrm>
        </p:spPr>
        <p:txBody>
          <a:bodyPr/>
          <a:lstStyle/>
          <a:p>
            <a:pPr marL="257175" indent="-257175">
              <a:spcBef>
                <a:spcPts val="0"/>
              </a:spcBef>
              <a:buFont typeface="Arial" panose="020B0604020202020204" pitchFamily="34" charset="0"/>
              <a:buChar char="•"/>
            </a:pPr>
            <a:r>
              <a:rPr lang="en-AU" sz="1200" dirty="0"/>
              <a:t>Overall readiness of surveillance systems in countries is 65%</a:t>
            </a:r>
          </a:p>
          <a:p>
            <a:pPr marL="257175" indent="-257175">
              <a:spcBef>
                <a:spcPts val="0"/>
              </a:spcBef>
              <a:buFont typeface="Arial" panose="020B0604020202020204" pitchFamily="34" charset="0"/>
              <a:buChar char="•"/>
            </a:pPr>
            <a:r>
              <a:rPr lang="en-AU" sz="1200" dirty="0"/>
              <a:t>Technical interim guidance, tools and global update regularly shared with countries</a:t>
            </a:r>
          </a:p>
          <a:p>
            <a:pPr marL="1028700" lvl="2" indent="-342900">
              <a:spcBef>
                <a:spcPts val="0"/>
              </a:spcBef>
              <a:buFont typeface="Arial" panose="020B0604020202020204" pitchFamily="34" charset="0"/>
              <a:buChar char="•"/>
            </a:pPr>
            <a:r>
              <a:rPr lang="en-AU" sz="1050" dirty="0"/>
              <a:t>Global update on COVID-19 regularly </a:t>
            </a:r>
          </a:p>
          <a:p>
            <a:pPr marL="1028700" lvl="2" indent="-342900">
              <a:spcBef>
                <a:spcPts val="0"/>
              </a:spcBef>
              <a:buFont typeface="Arial" panose="020B0604020202020204" pitchFamily="34" charset="0"/>
              <a:buChar char="•"/>
            </a:pPr>
            <a:r>
              <a:rPr lang="en-AU" sz="1050" dirty="0"/>
              <a:t>COVID-19 surveillance training presentation </a:t>
            </a:r>
          </a:p>
          <a:p>
            <a:pPr marL="1028700" lvl="2" indent="-342900">
              <a:spcBef>
                <a:spcPts val="0"/>
              </a:spcBef>
              <a:buFont typeface="Arial" panose="020B0604020202020204" pitchFamily="34" charset="0"/>
              <a:buChar char="•"/>
            </a:pPr>
            <a:r>
              <a:rPr lang="en-AU" sz="1050" dirty="0"/>
              <a:t>COVID-19 case definition, reporting form, line list and data dictionary shared</a:t>
            </a:r>
          </a:p>
          <a:p>
            <a:pPr marL="1028700" lvl="2" indent="-342900">
              <a:spcBef>
                <a:spcPts val="0"/>
              </a:spcBef>
              <a:buFont typeface="Arial" panose="020B0604020202020204" pitchFamily="34" charset="0"/>
              <a:buChar char="•"/>
            </a:pPr>
            <a:r>
              <a:rPr lang="en-AU" sz="1050" dirty="0"/>
              <a:t>Protocols for early investigation shared with specific guidance for AFRO countries to use the First </a:t>
            </a:r>
          </a:p>
          <a:p>
            <a:pPr lvl="2">
              <a:spcBef>
                <a:spcPts val="0"/>
              </a:spcBef>
              <a:tabLst>
                <a:tab pos="1059656" algn="l"/>
              </a:tabLst>
            </a:pPr>
            <a:r>
              <a:rPr lang="en-AU" sz="1050" dirty="0"/>
              <a:t>	Few X cases and close contact investigation protocol </a:t>
            </a:r>
          </a:p>
          <a:p>
            <a:pPr marL="257175" indent="-257175">
              <a:spcBef>
                <a:spcPts val="0"/>
              </a:spcBef>
              <a:buFont typeface="Arial" panose="020B0604020202020204" pitchFamily="34" charset="0"/>
              <a:buChar char="•"/>
            </a:pPr>
            <a:r>
              <a:rPr lang="en-AU" sz="1200" dirty="0"/>
              <a:t>Urgent actions to be implemented to strengthen surveillance have been shared </a:t>
            </a:r>
          </a:p>
          <a:p>
            <a:pPr>
              <a:spcBef>
                <a:spcPts val="0"/>
              </a:spcBef>
              <a:tabLst>
                <a:tab pos="291704" algn="l"/>
              </a:tabLst>
            </a:pPr>
            <a:r>
              <a:rPr lang="en-AU" sz="1200" dirty="0"/>
              <a:t>	with all countries based the analysis of the checklist as follows:</a:t>
            </a:r>
          </a:p>
          <a:p>
            <a:pPr marL="600075" lvl="1" indent="-257175">
              <a:spcBef>
                <a:spcPts val="0"/>
              </a:spcBef>
              <a:buFont typeface="Arial" panose="020B0604020202020204" pitchFamily="34" charset="0"/>
              <a:buChar char="•"/>
            </a:pPr>
            <a:r>
              <a:rPr lang="en-AU" sz="1050" dirty="0"/>
              <a:t>All countries to accelerate dissemination of surveillance tools at health Facilities, </a:t>
            </a:r>
            <a:r>
              <a:rPr lang="en-AU" sz="1050" dirty="0" err="1"/>
              <a:t>PoEs</a:t>
            </a:r>
            <a:r>
              <a:rPr lang="en-AU" sz="1050" dirty="0"/>
              <a:t> and influenza ILI </a:t>
            </a:r>
          </a:p>
          <a:p>
            <a:pPr lvl="1">
              <a:spcBef>
                <a:spcPts val="0"/>
              </a:spcBef>
              <a:tabLst>
                <a:tab pos="595313" algn="l"/>
              </a:tabLst>
            </a:pPr>
            <a:r>
              <a:rPr lang="en-AU" sz="1050" dirty="0"/>
              <a:t>	and SARI sentinel sites if applicable </a:t>
            </a:r>
          </a:p>
          <a:p>
            <a:pPr marL="600075" lvl="1" indent="-257175">
              <a:spcBef>
                <a:spcPts val="0"/>
              </a:spcBef>
              <a:buFont typeface="Arial" panose="020B0604020202020204" pitchFamily="34" charset="0"/>
              <a:buChar char="•"/>
            </a:pPr>
            <a:r>
              <a:rPr lang="en-AU" sz="1050" dirty="0"/>
              <a:t>All countries to make sure that health workers have adequate understanding of how to use COVID surveillance tools (training, supervision etc) </a:t>
            </a:r>
          </a:p>
          <a:p>
            <a:pPr marL="600075" lvl="1" indent="-257175">
              <a:spcBef>
                <a:spcPts val="0"/>
              </a:spcBef>
              <a:buFont typeface="Arial" panose="020B0604020202020204" pitchFamily="34" charset="0"/>
              <a:buChar char="•"/>
            </a:pPr>
            <a:r>
              <a:rPr lang="en-AU" sz="1050" dirty="0"/>
              <a:t>Countries that didn’t have ILI and SARI in their list of priority disease under IDSR to include these two key diseases in their list using the 3rd edition of the IDSR Technical guideline</a:t>
            </a:r>
          </a:p>
          <a:p>
            <a:pPr marL="600075" lvl="1" indent="-257175">
              <a:spcBef>
                <a:spcPts val="0"/>
              </a:spcBef>
              <a:buFont typeface="Arial" panose="020B0604020202020204" pitchFamily="34" charset="0"/>
              <a:buChar char="•"/>
            </a:pPr>
            <a:r>
              <a:rPr lang="en-AU" sz="1050" dirty="0"/>
              <a:t>SARI sentinel surveillance in the 28 countries to actively contribute to COVID-19 surveillance</a:t>
            </a:r>
          </a:p>
          <a:p>
            <a:pPr marL="600075" lvl="1" indent="-257175">
              <a:spcBef>
                <a:spcPts val="0"/>
              </a:spcBef>
              <a:buFont typeface="Arial" panose="020B0604020202020204" pitchFamily="34" charset="0"/>
              <a:buChar char="•"/>
            </a:pPr>
            <a:r>
              <a:rPr lang="en-AU" sz="1050" dirty="0"/>
              <a:t>All countries to activate/set up toll free number to report COVID-19 alert</a:t>
            </a:r>
          </a:p>
          <a:p>
            <a:pPr marL="600075" lvl="1" indent="-257175">
              <a:spcBef>
                <a:spcPts val="0"/>
              </a:spcBef>
              <a:buFont typeface="Arial" panose="020B0604020202020204" pitchFamily="34" charset="0"/>
              <a:buChar char="•"/>
            </a:pPr>
            <a:r>
              <a:rPr lang="en-AU" sz="1050" dirty="0"/>
              <a:t>All countries to develop an algorithm for COVID-19 alert management as well as for surveillance at point of entries</a:t>
            </a:r>
          </a:p>
          <a:p>
            <a:pPr marL="600075" lvl="1" indent="-257175">
              <a:spcBef>
                <a:spcPts val="0"/>
              </a:spcBef>
              <a:buFont typeface="Arial" panose="020B0604020202020204" pitchFamily="34" charset="0"/>
              <a:buChar char="•"/>
            </a:pPr>
            <a:r>
              <a:rPr lang="en-AU" sz="1050" dirty="0"/>
              <a:t>All countries to familiarize with the First Few X (FFX)  cases and contact protocol for early investigation and contact tracing</a:t>
            </a:r>
          </a:p>
          <a:p>
            <a:pPr marL="2828925" lvl="7" indent="-257175">
              <a:spcBef>
                <a:spcPts val="0"/>
              </a:spcBef>
            </a:pPr>
            <a:r>
              <a:rPr lang="en-AU" sz="1200" b="1" dirty="0"/>
              <a:t>Monitoring of progress through periodic completion of surveillance checklist</a:t>
            </a:r>
            <a:endParaRPr lang="en-US" sz="1200" b="1" dirty="0"/>
          </a:p>
        </p:txBody>
      </p:sp>
    </p:spTree>
    <p:extLst>
      <p:ext uri="{BB962C8B-B14F-4D97-AF65-F5344CB8AC3E}">
        <p14:creationId xmlns:p14="http://schemas.microsoft.com/office/powerpoint/2010/main" val="3967224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96005-235C-ED42-9287-F603CF174E3A}"/>
              </a:ext>
            </a:extLst>
          </p:cNvPr>
          <p:cNvSpPr>
            <a:spLocks noGrp="1"/>
          </p:cNvSpPr>
          <p:nvPr>
            <p:ph type="title"/>
          </p:nvPr>
        </p:nvSpPr>
        <p:spPr/>
        <p:txBody>
          <a:bodyPr vert="horz" wrap="square" lIns="684000" tIns="270000" rIns="684000" bIns="180000" rtlCol="0" anchor="t" anchorCtr="0">
            <a:noAutofit/>
          </a:bodyPr>
          <a:lstStyle/>
          <a:p>
            <a:r>
              <a:rPr lang="en-US" dirty="0"/>
              <a:t>Country Readiness - Laboratory</a:t>
            </a:r>
          </a:p>
        </p:txBody>
      </p:sp>
      <p:sp>
        <p:nvSpPr>
          <p:cNvPr id="3" name="Content Placeholder 2">
            <a:extLst>
              <a:ext uri="{FF2B5EF4-FFF2-40B4-BE49-F238E27FC236}">
                <a16:creationId xmlns:a16="http://schemas.microsoft.com/office/drawing/2014/main" id="{64D2877D-60CF-2A41-BFF1-797FEEB6E370}"/>
              </a:ext>
            </a:extLst>
          </p:cNvPr>
          <p:cNvSpPr>
            <a:spLocks noGrp="1"/>
          </p:cNvSpPr>
          <p:nvPr>
            <p:ph idx="1"/>
          </p:nvPr>
        </p:nvSpPr>
        <p:spPr>
          <a:xfrm>
            <a:off x="167053" y="1911225"/>
            <a:ext cx="5709062" cy="3181384"/>
          </a:xfrm>
        </p:spPr>
        <p:txBody>
          <a:bodyPr/>
          <a:lstStyle/>
          <a:p>
            <a:pPr marL="257175" indent="-257175" algn="just">
              <a:spcBef>
                <a:spcPts val="0"/>
              </a:spcBef>
              <a:spcAft>
                <a:spcPts val="1350"/>
              </a:spcAft>
              <a:buFont typeface="Arial" panose="020B0604020202020204" pitchFamily="34" charset="0"/>
              <a:buChar char="•"/>
            </a:pPr>
            <a:r>
              <a:rPr lang="en-US" sz="1500" dirty="0"/>
              <a:t>33</a:t>
            </a:r>
            <a:r>
              <a:rPr lang="en-US" sz="1500" b="1" dirty="0"/>
              <a:t> countries </a:t>
            </a:r>
            <a:r>
              <a:rPr lang="en-US" sz="1500" dirty="0"/>
              <a:t>in the region can test for SARS-CoV-2 virus </a:t>
            </a:r>
          </a:p>
          <a:p>
            <a:pPr marL="600075" lvl="1" indent="-257175" algn="just">
              <a:spcBef>
                <a:spcPts val="0"/>
              </a:spcBef>
              <a:spcAft>
                <a:spcPts val="1350"/>
              </a:spcAft>
              <a:buFont typeface="Arial" panose="020B0604020202020204" pitchFamily="34" charset="0"/>
              <a:buChar char="•"/>
            </a:pPr>
            <a:r>
              <a:rPr lang="en-US" sz="1500" dirty="0"/>
              <a:t>2 Global Referral Labs: </a:t>
            </a:r>
            <a:r>
              <a:rPr lang="en-US" sz="1500" dirty="0" err="1"/>
              <a:t>Institut</a:t>
            </a:r>
            <a:r>
              <a:rPr lang="en-US" sz="1500" dirty="0"/>
              <a:t> Pasteur, Dakar, Senegal and National Institute for Communicable Diseases, Johannesburg, South Africa.</a:t>
            </a:r>
          </a:p>
          <a:p>
            <a:pPr marL="600075" lvl="1" indent="-257175" algn="just">
              <a:spcBef>
                <a:spcPts val="0"/>
              </a:spcBef>
              <a:spcAft>
                <a:spcPts val="1350"/>
              </a:spcAft>
              <a:buFont typeface="Arial" panose="020B0604020202020204" pitchFamily="34" charset="0"/>
              <a:buChar char="•"/>
            </a:pPr>
            <a:r>
              <a:rPr lang="en-US" sz="1500" dirty="0"/>
              <a:t>100% of NIC (13)</a:t>
            </a:r>
          </a:p>
          <a:p>
            <a:pPr marL="600075" lvl="1" indent="-257175" algn="just">
              <a:spcBef>
                <a:spcPts val="0"/>
              </a:spcBef>
              <a:spcAft>
                <a:spcPts val="1350"/>
              </a:spcAft>
              <a:buFont typeface="Arial" panose="020B0604020202020204" pitchFamily="34" charset="0"/>
              <a:buChar char="•"/>
            </a:pPr>
            <a:r>
              <a:rPr lang="en-US" sz="1500" dirty="0"/>
              <a:t>30 laboratories were trained on molecular detection of COVID-2019 (Africa CDC/WHO workshops)</a:t>
            </a:r>
          </a:p>
          <a:p>
            <a:pPr marL="257175" indent="-257175" algn="just">
              <a:spcBef>
                <a:spcPts val="0"/>
              </a:spcBef>
              <a:spcAft>
                <a:spcPts val="1350"/>
              </a:spcAft>
              <a:buFont typeface="Arial" panose="020B0604020202020204" pitchFamily="34" charset="0"/>
              <a:buChar char="•"/>
            </a:pPr>
            <a:r>
              <a:rPr lang="en-US" sz="1500" dirty="0"/>
              <a:t>Procurement of other reagents/supplies for specimen collection and testing in process for 40 countries</a:t>
            </a:r>
          </a:p>
        </p:txBody>
      </p:sp>
      <p:sp>
        <p:nvSpPr>
          <p:cNvPr id="6" name="Text Placeholder 5">
            <a:extLst>
              <a:ext uri="{FF2B5EF4-FFF2-40B4-BE49-F238E27FC236}">
                <a16:creationId xmlns:a16="http://schemas.microsoft.com/office/drawing/2014/main" id="{643C7E7C-0E03-2141-BC9D-EB5C6AAE974C}"/>
              </a:ext>
            </a:extLst>
          </p:cNvPr>
          <p:cNvSpPr>
            <a:spLocks noGrp="1"/>
          </p:cNvSpPr>
          <p:nvPr>
            <p:ph type="body" sz="quarter" idx="13"/>
          </p:nvPr>
        </p:nvSpPr>
        <p:spPr/>
        <p:txBody>
          <a:bodyPr>
            <a:normAutofit/>
          </a:bodyPr>
          <a:lstStyle/>
          <a:p>
            <a:endParaRPr lang="en-US" dirty="0"/>
          </a:p>
        </p:txBody>
      </p:sp>
      <p:sp>
        <p:nvSpPr>
          <p:cNvPr id="8" name="Rectangle 7">
            <a:extLst>
              <a:ext uri="{FF2B5EF4-FFF2-40B4-BE49-F238E27FC236}">
                <a16:creationId xmlns:a16="http://schemas.microsoft.com/office/drawing/2014/main" id="{7D3BF286-F494-BE4B-B3B0-11629B69BBA4}"/>
              </a:ext>
            </a:extLst>
          </p:cNvPr>
          <p:cNvSpPr/>
          <p:nvPr/>
        </p:nvSpPr>
        <p:spPr>
          <a:xfrm>
            <a:off x="6099529" y="2060167"/>
            <a:ext cx="3095719" cy="276999"/>
          </a:xfrm>
          <a:prstGeom prst="rect">
            <a:avLst/>
          </a:prstGeom>
        </p:spPr>
        <p:txBody>
          <a:bodyPr wrap="none">
            <a:spAutoFit/>
          </a:bodyPr>
          <a:lstStyle/>
          <a:p>
            <a:pPr defTabSz="685800">
              <a:defRPr/>
            </a:pPr>
            <a:r>
              <a:rPr lang="en-US" sz="1200" b="1" dirty="0">
                <a:solidFill>
                  <a:srgbClr val="383838"/>
                </a:solidFill>
                <a:latin typeface="Century Gothic"/>
              </a:rPr>
              <a:t>Overall laboratory readiness score 71%</a:t>
            </a:r>
          </a:p>
        </p:txBody>
      </p:sp>
      <p:pic>
        <p:nvPicPr>
          <p:cNvPr id="11" name="Picture Placeholder 10">
            <a:extLst>
              <a:ext uri="{FF2B5EF4-FFF2-40B4-BE49-F238E27FC236}">
                <a16:creationId xmlns:a16="http://schemas.microsoft.com/office/drawing/2014/main" id="{86F1C62C-1FCD-3C4C-85D1-204FCB11B577}"/>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6300604" y="2314082"/>
            <a:ext cx="2657819" cy="2781908"/>
          </a:xfrm>
        </p:spPr>
      </p:pic>
    </p:spTree>
    <p:extLst>
      <p:ext uri="{BB962C8B-B14F-4D97-AF65-F5344CB8AC3E}">
        <p14:creationId xmlns:p14="http://schemas.microsoft.com/office/powerpoint/2010/main" val="3237183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27B0B-AA77-4A56-95F0-E8AD1497D60E}"/>
              </a:ext>
            </a:extLst>
          </p:cNvPr>
          <p:cNvSpPr>
            <a:spLocks noGrp="1"/>
          </p:cNvSpPr>
          <p:nvPr>
            <p:ph type="title"/>
          </p:nvPr>
        </p:nvSpPr>
        <p:spPr>
          <a:xfrm>
            <a:off x="457200" y="274638"/>
            <a:ext cx="8229600" cy="1143000"/>
          </a:xfrm>
          <a:prstGeom prst="rect">
            <a:avLst/>
          </a:prstGeom>
        </p:spPr>
        <p:txBody>
          <a:bodyPr anchor="ctr">
            <a:normAutofit/>
          </a:bodyPr>
          <a:lstStyle/>
          <a:p>
            <a:r>
              <a:rPr lang="en-US" dirty="0"/>
              <a:t>Background</a:t>
            </a:r>
          </a:p>
        </p:txBody>
      </p:sp>
      <p:pic>
        <p:nvPicPr>
          <p:cNvPr id="5" name="Content Placeholder 4">
            <a:extLst>
              <a:ext uri="{FF2B5EF4-FFF2-40B4-BE49-F238E27FC236}">
                <a16:creationId xmlns:a16="http://schemas.microsoft.com/office/drawing/2014/main" id="{CC43BD79-4DB2-43FF-8329-994D1CA9838A}"/>
              </a:ext>
            </a:extLst>
          </p:cNvPr>
          <p:cNvPicPr>
            <a:picLocks noGrp="1" noChangeAspect="1"/>
          </p:cNvPicPr>
          <p:nvPr>
            <p:ph sz="half" idx="1"/>
          </p:nvPr>
        </p:nvPicPr>
        <p:blipFill>
          <a:blip r:embed="rId3"/>
          <a:stretch>
            <a:fillRect/>
          </a:stretch>
        </p:blipFill>
        <p:spPr>
          <a:xfrm>
            <a:off x="458549" y="1601369"/>
            <a:ext cx="4035902" cy="4523624"/>
          </a:xfrm>
          <a:prstGeom prst="rect">
            <a:avLst/>
          </a:prstGeom>
        </p:spPr>
      </p:pic>
      <p:sp>
        <p:nvSpPr>
          <p:cNvPr id="4" name="Slide Number Placeholder 3">
            <a:extLst>
              <a:ext uri="{FF2B5EF4-FFF2-40B4-BE49-F238E27FC236}">
                <a16:creationId xmlns:a16="http://schemas.microsoft.com/office/drawing/2014/main" id="{8FE2759F-C187-47B5-A4D7-21E1EECA1322}"/>
              </a:ext>
            </a:extLst>
          </p:cNvPr>
          <p:cNvSpPr>
            <a:spLocks noGrp="1"/>
          </p:cNvSpPr>
          <p:nvPr>
            <p:ph type="sldNum" sz="quarter" idx="12"/>
          </p:nvPr>
        </p:nvSpPr>
        <p:spPr>
          <a:xfrm>
            <a:off x="6614864" y="6021292"/>
            <a:ext cx="2133600" cy="365125"/>
          </a:xfrm>
          <a:prstGeom prst="rect">
            <a:avLst/>
          </a:prstGeom>
        </p:spPr>
        <p:txBody>
          <a:bodyPr anchor="ctr">
            <a:normAutofit/>
          </a:bodyPr>
          <a:lstStyle/>
          <a:p>
            <a:pPr>
              <a:spcAft>
                <a:spcPts val="600"/>
              </a:spcAft>
            </a:pPr>
            <a:fld id="{BA8F66B1-2E65-47C7-819A-96C2007DF291}" type="slidenum">
              <a:rPr lang="en-US" smtClean="0"/>
              <a:pPr>
                <a:spcAft>
                  <a:spcPts val="600"/>
                </a:spcAft>
              </a:pPr>
              <a:t>3</a:t>
            </a:fld>
            <a:endParaRPr lang="en-US"/>
          </a:p>
        </p:txBody>
      </p:sp>
      <p:graphicFrame>
        <p:nvGraphicFramePr>
          <p:cNvPr id="6" name="Content Placeholder 2">
            <a:extLst>
              <a:ext uri="{FF2B5EF4-FFF2-40B4-BE49-F238E27FC236}">
                <a16:creationId xmlns:a16="http://schemas.microsoft.com/office/drawing/2014/main" id="{92BE24F0-9BF6-41EE-94E4-712D9E442903}"/>
              </a:ext>
            </a:extLst>
          </p:cNvPr>
          <p:cNvGraphicFramePr>
            <a:graphicFrameLocks noGrp="1"/>
          </p:cNvGraphicFramePr>
          <p:nvPr>
            <p:ph sz="half" idx="2"/>
            <p:extLst>
              <p:ext uri="{D42A27DB-BD31-4B8C-83A1-F6EECF244321}">
                <p14:modId xmlns:p14="http://schemas.microsoft.com/office/powerpoint/2010/main" val="3402016507"/>
              </p:ext>
            </p:extLst>
          </p:nvPr>
        </p:nvGraphicFramePr>
        <p:xfrm>
          <a:off x="4648200" y="1600204"/>
          <a:ext cx="4038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60D9DEEE-0663-46D8-8896-6A8DDA23E347}"/>
              </a:ext>
            </a:extLst>
          </p:cNvPr>
          <p:cNvPicPr>
            <a:picLocks noChangeAspect="1"/>
          </p:cNvPicPr>
          <p:nvPr/>
        </p:nvPicPr>
        <p:blipFill>
          <a:blip r:embed="rId3"/>
          <a:stretch>
            <a:fillRect/>
          </a:stretch>
        </p:blipFill>
        <p:spPr>
          <a:xfrm>
            <a:off x="152400" y="1295400"/>
            <a:ext cx="4035902" cy="4523624"/>
          </a:xfrm>
          <a:prstGeom prst="rect">
            <a:avLst/>
          </a:prstGeom>
        </p:spPr>
      </p:pic>
      <p:pic>
        <p:nvPicPr>
          <p:cNvPr id="10" name="Picture 9">
            <a:extLst>
              <a:ext uri="{FF2B5EF4-FFF2-40B4-BE49-F238E27FC236}">
                <a16:creationId xmlns:a16="http://schemas.microsoft.com/office/drawing/2014/main" id="{D5731448-D077-4ED2-A1A0-DD55CE67C098}"/>
              </a:ext>
            </a:extLst>
          </p:cNvPr>
          <p:cNvPicPr>
            <a:picLocks noChangeAspect="1"/>
          </p:cNvPicPr>
          <p:nvPr/>
        </p:nvPicPr>
        <p:blipFill>
          <a:blip r:embed="rId9"/>
          <a:stretch>
            <a:fillRect/>
          </a:stretch>
        </p:blipFill>
        <p:spPr>
          <a:xfrm>
            <a:off x="584438" y="1928812"/>
            <a:ext cx="3171825" cy="3000375"/>
          </a:xfrm>
          <a:prstGeom prst="rect">
            <a:avLst/>
          </a:prstGeom>
        </p:spPr>
      </p:pic>
    </p:spTree>
    <p:extLst>
      <p:ext uri="{BB962C8B-B14F-4D97-AF65-F5344CB8AC3E}">
        <p14:creationId xmlns:p14="http://schemas.microsoft.com/office/powerpoint/2010/main" val="1635730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0490-74DF-3A45-9757-B2D1ACABD652}"/>
              </a:ext>
            </a:extLst>
          </p:cNvPr>
          <p:cNvSpPr>
            <a:spLocks noGrp="1"/>
          </p:cNvSpPr>
          <p:nvPr>
            <p:ph type="title"/>
          </p:nvPr>
        </p:nvSpPr>
        <p:spPr/>
        <p:txBody>
          <a:bodyPr vert="horz" wrap="square" lIns="684000" tIns="270000" rIns="684000" bIns="180000" rtlCol="0" anchor="t" anchorCtr="0">
            <a:noAutofit/>
          </a:bodyPr>
          <a:lstStyle/>
          <a:p>
            <a:pPr algn="ctr"/>
            <a:r>
              <a:rPr lang="en-US" sz="2700" dirty="0"/>
              <a:t>Testing of Specimens – projected capacity</a:t>
            </a:r>
          </a:p>
        </p:txBody>
      </p:sp>
      <p:sp>
        <p:nvSpPr>
          <p:cNvPr id="5" name="Text Placeholder 4">
            <a:extLst>
              <a:ext uri="{FF2B5EF4-FFF2-40B4-BE49-F238E27FC236}">
                <a16:creationId xmlns:a16="http://schemas.microsoft.com/office/drawing/2014/main" id="{FDB68109-7A8C-F24D-AA58-F1D0326DB1D3}"/>
              </a:ext>
            </a:extLst>
          </p:cNvPr>
          <p:cNvSpPr>
            <a:spLocks noGrp="1"/>
          </p:cNvSpPr>
          <p:nvPr>
            <p:ph type="body" sz="quarter" idx="13"/>
          </p:nvPr>
        </p:nvSpPr>
        <p:spPr/>
        <p:txBody>
          <a:bodyPr>
            <a:normAutofit/>
          </a:bodyPr>
          <a:lstStyle/>
          <a:p>
            <a:endParaRPr lang="en-US" dirty="0"/>
          </a:p>
        </p:txBody>
      </p:sp>
      <p:grpSp>
        <p:nvGrpSpPr>
          <p:cNvPr id="6" name="Group 5">
            <a:extLst>
              <a:ext uri="{FF2B5EF4-FFF2-40B4-BE49-F238E27FC236}">
                <a16:creationId xmlns:a16="http://schemas.microsoft.com/office/drawing/2014/main" id="{08EB08D5-15C5-AA47-8157-A59E11C123CC}"/>
              </a:ext>
            </a:extLst>
          </p:cNvPr>
          <p:cNvGrpSpPr>
            <a:grpSpLocks noChangeAspect="1"/>
          </p:cNvGrpSpPr>
          <p:nvPr/>
        </p:nvGrpSpPr>
        <p:grpSpPr>
          <a:xfrm>
            <a:off x="523416" y="2100965"/>
            <a:ext cx="2551013" cy="2524180"/>
            <a:chOff x="3139953" y="1818679"/>
            <a:chExt cx="3023423" cy="2991621"/>
          </a:xfrm>
        </p:grpSpPr>
        <p:grpSp>
          <p:nvGrpSpPr>
            <p:cNvPr id="7" name="Group 6">
              <a:extLst>
                <a:ext uri="{FF2B5EF4-FFF2-40B4-BE49-F238E27FC236}">
                  <a16:creationId xmlns:a16="http://schemas.microsoft.com/office/drawing/2014/main" id="{3A05C76F-C30C-714A-B8EA-816CE66234B1}"/>
                </a:ext>
              </a:extLst>
            </p:cNvPr>
            <p:cNvGrpSpPr/>
            <p:nvPr/>
          </p:nvGrpSpPr>
          <p:grpSpPr>
            <a:xfrm>
              <a:off x="3139953" y="1818679"/>
              <a:ext cx="3023423" cy="2991621"/>
              <a:chOff x="3139953" y="1790523"/>
              <a:chExt cx="3023423" cy="2991621"/>
            </a:xfrm>
          </p:grpSpPr>
          <p:sp>
            <p:nvSpPr>
              <p:cNvPr id="9" name="TextBox 8">
                <a:extLst>
                  <a:ext uri="{FF2B5EF4-FFF2-40B4-BE49-F238E27FC236}">
                    <a16:creationId xmlns:a16="http://schemas.microsoft.com/office/drawing/2014/main" id="{9D753BD0-4854-1944-87B5-C9DC3BBB06DB}"/>
                  </a:ext>
                </a:extLst>
              </p:cNvPr>
              <p:cNvSpPr txBox="1"/>
              <p:nvPr/>
            </p:nvSpPr>
            <p:spPr>
              <a:xfrm>
                <a:off x="5256765" y="4289702"/>
                <a:ext cx="906611" cy="492442"/>
              </a:xfrm>
              <a:prstGeom prst="rect">
                <a:avLst/>
              </a:prstGeom>
              <a:noFill/>
            </p:spPr>
            <p:txBody>
              <a:bodyPr wrap="none" rtlCol="0">
                <a:spAutoFit/>
              </a:bodyPr>
              <a:lstStyle/>
              <a:p>
                <a:r>
                  <a:rPr lang="en-US" sz="1050" b="1" dirty="0"/>
                  <a:t>Mauritius</a:t>
                </a:r>
              </a:p>
              <a:p>
                <a:r>
                  <a:rPr lang="en-US" sz="1050" b="1" dirty="0"/>
                  <a:t>Seychelles</a:t>
                </a:r>
              </a:p>
            </p:txBody>
          </p:sp>
          <p:grpSp>
            <p:nvGrpSpPr>
              <p:cNvPr id="11" name="Group 10">
                <a:extLst>
                  <a:ext uri="{FF2B5EF4-FFF2-40B4-BE49-F238E27FC236}">
                    <a16:creationId xmlns:a16="http://schemas.microsoft.com/office/drawing/2014/main" id="{68242F27-9F36-C944-BBC9-D2B6AA05B0EB}"/>
                  </a:ext>
                </a:extLst>
              </p:cNvPr>
              <p:cNvGrpSpPr>
                <a:grpSpLocks noChangeAspect="1"/>
              </p:cNvGrpSpPr>
              <p:nvPr/>
            </p:nvGrpSpPr>
            <p:grpSpPr>
              <a:xfrm>
                <a:off x="3139953" y="1790523"/>
                <a:ext cx="2922019" cy="2880000"/>
                <a:chOff x="164597" y="939560"/>
                <a:chExt cx="5113534" cy="5040000"/>
              </a:xfrm>
            </p:grpSpPr>
            <p:sp>
              <p:nvSpPr>
                <p:cNvPr id="13" name="Freeform 1">
                  <a:extLst>
                    <a:ext uri="{FF2B5EF4-FFF2-40B4-BE49-F238E27FC236}">
                      <a16:creationId xmlns:a16="http://schemas.microsoft.com/office/drawing/2014/main" id="{D8D984FE-6AEF-F84A-9283-8A29392F069B}"/>
                    </a:ext>
                  </a:extLst>
                </p:cNvPr>
                <p:cNvSpPr>
                  <a:spLocks/>
                </p:cNvSpPr>
                <p:nvPr/>
              </p:nvSpPr>
              <p:spPr bwMode="auto">
                <a:xfrm>
                  <a:off x="3065615" y="1932056"/>
                  <a:ext cx="1233640" cy="1364895"/>
                </a:xfrm>
                <a:custGeom>
                  <a:avLst/>
                  <a:gdLst>
                    <a:gd name="T0" fmla="*/ 2147483647 w 21600"/>
                    <a:gd name="T1" fmla="*/ 2147483647 h 21600"/>
                    <a:gd name="T2" fmla="*/ 2147483647 w 21600"/>
                    <a:gd name="T3" fmla="*/ 2147483647 h 21600"/>
                    <a:gd name="T4" fmla="*/ 1617174170 w 21600"/>
                    <a:gd name="T5" fmla="*/ 2147483647 h 21600"/>
                    <a:gd name="T6" fmla="*/ 713630612 w 21600"/>
                    <a:gd name="T7" fmla="*/ 2147483647 h 21600"/>
                    <a:gd name="T8" fmla="*/ 345556357 w 21600"/>
                    <a:gd name="T9" fmla="*/ 2147483647 h 21600"/>
                    <a:gd name="T10" fmla="*/ 0 w 21600"/>
                    <a:gd name="T11" fmla="*/ 2147483647 h 21600"/>
                    <a:gd name="T12" fmla="*/ 831100018 w 21600"/>
                    <a:gd name="T13" fmla="*/ 2147483647 h 21600"/>
                    <a:gd name="T14" fmla="*/ 1366569421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936742078 h 21600"/>
                    <a:gd name="T72" fmla="*/ 2147483647 w 21600"/>
                    <a:gd name="T73" fmla="*/ 297055580 h 21600"/>
                    <a:gd name="T74" fmla="*/ 2147483647 w 21600"/>
                    <a:gd name="T75" fmla="*/ 1260802700 h 21600"/>
                    <a:gd name="T76" fmla="*/ 2147483647 w 21600"/>
                    <a:gd name="T77" fmla="*/ 1819459904 h 21600"/>
                    <a:gd name="T78" fmla="*/ 2147483647 w 21600"/>
                    <a:gd name="T79" fmla="*/ 1900475030 h 21600"/>
                    <a:gd name="T80" fmla="*/ 2147483647 w 21600"/>
                    <a:gd name="T81" fmla="*/ 1927480072 h 21600"/>
                    <a:gd name="T82" fmla="*/ 2147483647 w 21600"/>
                    <a:gd name="T83" fmla="*/ 2033813362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600" h="21600">
                      <a:moveTo>
                        <a:pt x="3973" y="1205"/>
                      </a:moveTo>
                      <a:lnTo>
                        <a:pt x="4058" y="3344"/>
                      </a:lnTo>
                      <a:lnTo>
                        <a:pt x="2705" y="3220"/>
                      </a:lnTo>
                      <a:lnTo>
                        <a:pt x="2793" y="5312"/>
                      </a:lnTo>
                      <a:lnTo>
                        <a:pt x="2849" y="8095"/>
                      </a:lnTo>
                      <a:lnTo>
                        <a:pt x="1652" y="8109"/>
                      </a:lnTo>
                      <a:lnTo>
                        <a:pt x="1328" y="8794"/>
                      </a:lnTo>
                      <a:lnTo>
                        <a:pt x="729" y="9321"/>
                      </a:lnTo>
                      <a:lnTo>
                        <a:pt x="883" y="9891"/>
                      </a:lnTo>
                      <a:lnTo>
                        <a:pt x="353" y="10248"/>
                      </a:lnTo>
                      <a:lnTo>
                        <a:pt x="444" y="10800"/>
                      </a:lnTo>
                      <a:lnTo>
                        <a:pt x="0" y="11540"/>
                      </a:lnTo>
                      <a:lnTo>
                        <a:pt x="832" y="11489"/>
                      </a:lnTo>
                      <a:lnTo>
                        <a:pt x="849" y="12248"/>
                      </a:lnTo>
                      <a:lnTo>
                        <a:pt x="1331" y="12956"/>
                      </a:lnTo>
                      <a:lnTo>
                        <a:pt x="1396" y="13456"/>
                      </a:lnTo>
                      <a:lnTo>
                        <a:pt x="1967" y="14118"/>
                      </a:lnTo>
                      <a:lnTo>
                        <a:pt x="2319" y="14747"/>
                      </a:lnTo>
                      <a:lnTo>
                        <a:pt x="2231" y="15847"/>
                      </a:lnTo>
                      <a:lnTo>
                        <a:pt x="3072" y="15910"/>
                      </a:lnTo>
                      <a:lnTo>
                        <a:pt x="3513" y="16387"/>
                      </a:lnTo>
                      <a:lnTo>
                        <a:pt x="4543" y="16776"/>
                      </a:lnTo>
                      <a:lnTo>
                        <a:pt x="4716" y="17384"/>
                      </a:lnTo>
                      <a:lnTo>
                        <a:pt x="5548" y="17705"/>
                      </a:lnTo>
                      <a:lnTo>
                        <a:pt x="6160" y="18491"/>
                      </a:lnTo>
                      <a:lnTo>
                        <a:pt x="6640" y="18987"/>
                      </a:lnTo>
                      <a:lnTo>
                        <a:pt x="7244" y="19462"/>
                      </a:lnTo>
                      <a:lnTo>
                        <a:pt x="7699" y="20021"/>
                      </a:lnTo>
                      <a:lnTo>
                        <a:pt x="8441" y="20752"/>
                      </a:lnTo>
                      <a:lnTo>
                        <a:pt x="9478" y="20586"/>
                      </a:lnTo>
                      <a:lnTo>
                        <a:pt x="10278" y="20784"/>
                      </a:lnTo>
                      <a:lnTo>
                        <a:pt x="10860" y="20528"/>
                      </a:lnTo>
                      <a:lnTo>
                        <a:pt x="11289" y="21061"/>
                      </a:lnTo>
                      <a:lnTo>
                        <a:pt x="12306" y="21600"/>
                      </a:lnTo>
                      <a:lnTo>
                        <a:pt x="12911" y="21312"/>
                      </a:lnTo>
                      <a:lnTo>
                        <a:pt x="13774" y="21435"/>
                      </a:lnTo>
                      <a:lnTo>
                        <a:pt x="14869" y="21397"/>
                      </a:lnTo>
                      <a:lnTo>
                        <a:pt x="16058" y="21309"/>
                      </a:lnTo>
                      <a:lnTo>
                        <a:pt x="16910" y="20437"/>
                      </a:lnTo>
                      <a:lnTo>
                        <a:pt x="18810" y="20357"/>
                      </a:lnTo>
                      <a:lnTo>
                        <a:pt x="18823" y="19572"/>
                      </a:lnTo>
                      <a:lnTo>
                        <a:pt x="18074" y="19476"/>
                      </a:lnTo>
                      <a:lnTo>
                        <a:pt x="17511" y="18660"/>
                      </a:lnTo>
                      <a:lnTo>
                        <a:pt x="17300" y="18137"/>
                      </a:lnTo>
                      <a:lnTo>
                        <a:pt x="16647" y="17621"/>
                      </a:lnTo>
                      <a:lnTo>
                        <a:pt x="16040" y="17114"/>
                      </a:lnTo>
                      <a:lnTo>
                        <a:pt x="14926" y="16874"/>
                      </a:lnTo>
                      <a:lnTo>
                        <a:pt x="15240" y="16127"/>
                      </a:lnTo>
                      <a:lnTo>
                        <a:pt x="16360" y="16069"/>
                      </a:lnTo>
                      <a:lnTo>
                        <a:pt x="16360" y="14708"/>
                      </a:lnTo>
                      <a:lnTo>
                        <a:pt x="16846" y="13563"/>
                      </a:lnTo>
                      <a:lnTo>
                        <a:pt x="17601" y="13269"/>
                      </a:lnTo>
                      <a:lnTo>
                        <a:pt x="17646" y="12277"/>
                      </a:lnTo>
                      <a:lnTo>
                        <a:pt x="18298" y="11380"/>
                      </a:lnTo>
                      <a:lnTo>
                        <a:pt x="18964" y="11140"/>
                      </a:lnTo>
                      <a:lnTo>
                        <a:pt x="19105" y="10489"/>
                      </a:lnTo>
                      <a:lnTo>
                        <a:pt x="19322" y="9456"/>
                      </a:lnTo>
                      <a:lnTo>
                        <a:pt x="19245" y="8634"/>
                      </a:lnTo>
                      <a:lnTo>
                        <a:pt x="19463" y="7897"/>
                      </a:lnTo>
                      <a:lnTo>
                        <a:pt x="19565" y="7141"/>
                      </a:lnTo>
                      <a:lnTo>
                        <a:pt x="19604" y="6528"/>
                      </a:lnTo>
                      <a:lnTo>
                        <a:pt x="20320" y="6474"/>
                      </a:lnTo>
                      <a:lnTo>
                        <a:pt x="20365" y="5925"/>
                      </a:lnTo>
                      <a:lnTo>
                        <a:pt x="21178" y="5967"/>
                      </a:lnTo>
                      <a:lnTo>
                        <a:pt x="21600" y="5380"/>
                      </a:lnTo>
                      <a:lnTo>
                        <a:pt x="20941" y="4938"/>
                      </a:lnTo>
                      <a:lnTo>
                        <a:pt x="20250" y="4389"/>
                      </a:lnTo>
                      <a:lnTo>
                        <a:pt x="19789" y="3536"/>
                      </a:lnTo>
                      <a:lnTo>
                        <a:pt x="19591" y="2847"/>
                      </a:lnTo>
                      <a:lnTo>
                        <a:pt x="19348" y="1825"/>
                      </a:lnTo>
                      <a:lnTo>
                        <a:pt x="19053" y="987"/>
                      </a:lnTo>
                      <a:lnTo>
                        <a:pt x="18369" y="555"/>
                      </a:lnTo>
                      <a:lnTo>
                        <a:pt x="17249" y="0"/>
                      </a:lnTo>
                      <a:lnTo>
                        <a:pt x="16545" y="176"/>
                      </a:lnTo>
                      <a:lnTo>
                        <a:pt x="16270" y="736"/>
                      </a:lnTo>
                      <a:lnTo>
                        <a:pt x="15508" y="747"/>
                      </a:lnTo>
                      <a:lnTo>
                        <a:pt x="15093" y="1297"/>
                      </a:lnTo>
                      <a:lnTo>
                        <a:pt x="14498" y="1078"/>
                      </a:lnTo>
                      <a:lnTo>
                        <a:pt x="12821" y="1099"/>
                      </a:lnTo>
                      <a:lnTo>
                        <a:pt x="10674" y="1126"/>
                      </a:lnTo>
                      <a:lnTo>
                        <a:pt x="7315" y="1110"/>
                      </a:lnTo>
                      <a:lnTo>
                        <a:pt x="5539" y="1142"/>
                      </a:lnTo>
                      <a:lnTo>
                        <a:pt x="3973" y="1205"/>
                      </a:lnTo>
                      <a:close/>
                      <a:moveTo>
                        <a:pt x="3973" y="1205"/>
                      </a:moveTo>
                    </a:path>
                  </a:pathLst>
                </a:custGeom>
                <a:solidFill>
                  <a:schemeClr val="accent2">
                    <a:lumMod val="40000"/>
                    <a:lumOff val="6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14" name="Freeform 2">
                  <a:extLst>
                    <a:ext uri="{FF2B5EF4-FFF2-40B4-BE49-F238E27FC236}">
                      <a16:creationId xmlns:a16="http://schemas.microsoft.com/office/drawing/2014/main" id="{BA6B9C86-C5DC-8D42-A038-F445FFA7D4EF}"/>
                    </a:ext>
                  </a:extLst>
                </p:cNvPr>
                <p:cNvSpPr>
                  <a:spLocks/>
                </p:cNvSpPr>
                <p:nvPr/>
              </p:nvSpPr>
              <p:spPr bwMode="auto">
                <a:xfrm>
                  <a:off x="1450285" y="1889931"/>
                  <a:ext cx="1177026" cy="81556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1828516911 h 21600"/>
                    <a:gd name="T14" fmla="*/ 2147483647 w 21600"/>
                    <a:gd name="T15" fmla="*/ 1494358152 h 21600"/>
                    <a:gd name="T16" fmla="*/ 2147483647 w 21600"/>
                    <a:gd name="T17" fmla="*/ 1050731502 h 21600"/>
                    <a:gd name="T18" fmla="*/ 2147483647 w 21600"/>
                    <a:gd name="T19" fmla="*/ 440022947 h 21600"/>
                    <a:gd name="T20" fmla="*/ 2147483647 w 21600"/>
                    <a:gd name="T21" fmla="*/ 633029336 h 21600"/>
                    <a:gd name="T22" fmla="*/ 2147483647 w 21600"/>
                    <a:gd name="T23" fmla="*/ 366207491 h 21600"/>
                    <a:gd name="T24" fmla="*/ 2147483647 w 21600"/>
                    <a:gd name="T25" fmla="*/ 173560447 h 21600"/>
                    <a:gd name="T26" fmla="*/ 2147483647 w 21600"/>
                    <a:gd name="T27" fmla="*/ 0 h 21600"/>
                    <a:gd name="T28" fmla="*/ 2147483647 w 21600"/>
                    <a:gd name="T29" fmla="*/ 285549025 h 21600"/>
                    <a:gd name="T30" fmla="*/ 2147483647 w 21600"/>
                    <a:gd name="T31" fmla="*/ 710807842 h 21600"/>
                    <a:gd name="T32" fmla="*/ 2147483647 w 21600"/>
                    <a:gd name="T33" fmla="*/ 1209168545 h 21600"/>
                    <a:gd name="T34" fmla="*/ 2147483647 w 21600"/>
                    <a:gd name="T35" fmla="*/ 1674397213 h 21600"/>
                    <a:gd name="T36" fmla="*/ 2147483647 w 21600"/>
                    <a:gd name="T37" fmla="*/ 2127387489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1299158532 w 21600"/>
                    <a:gd name="T53" fmla="*/ 2147483647 h 21600"/>
                    <a:gd name="T54" fmla="*/ 820477720 w 21600"/>
                    <a:gd name="T55" fmla="*/ 2147483647 h 21600"/>
                    <a:gd name="T56" fmla="*/ 0 w 21600"/>
                    <a:gd name="T57" fmla="*/ 2147483647 h 21600"/>
                    <a:gd name="T58" fmla="*/ 34005595 w 21600"/>
                    <a:gd name="T59" fmla="*/ 2147483647 h 21600"/>
                    <a:gd name="T60" fmla="*/ 838328637 w 21600"/>
                    <a:gd name="T61" fmla="*/ 2147483647 h 21600"/>
                    <a:gd name="T62" fmla="*/ 952263908 w 21600"/>
                    <a:gd name="T63" fmla="*/ 2147483647 h 21600"/>
                    <a:gd name="T64" fmla="*/ 1772741722 w 21600"/>
                    <a:gd name="T65" fmla="*/ 2147483647 h 21600"/>
                    <a:gd name="T66" fmla="*/ 2070319693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20983" y="12545"/>
                      </a:moveTo>
                      <a:lnTo>
                        <a:pt x="21057" y="11000"/>
                      </a:lnTo>
                      <a:lnTo>
                        <a:pt x="21184" y="9568"/>
                      </a:lnTo>
                      <a:lnTo>
                        <a:pt x="21178" y="8256"/>
                      </a:lnTo>
                      <a:lnTo>
                        <a:pt x="21372" y="7203"/>
                      </a:lnTo>
                      <a:lnTo>
                        <a:pt x="21600" y="6060"/>
                      </a:lnTo>
                      <a:lnTo>
                        <a:pt x="21332" y="5078"/>
                      </a:lnTo>
                      <a:lnTo>
                        <a:pt x="20829" y="4150"/>
                      </a:lnTo>
                      <a:lnTo>
                        <a:pt x="20661" y="2918"/>
                      </a:lnTo>
                      <a:lnTo>
                        <a:pt x="20534" y="1222"/>
                      </a:lnTo>
                      <a:lnTo>
                        <a:pt x="19482" y="1758"/>
                      </a:lnTo>
                      <a:lnTo>
                        <a:pt x="18677" y="1017"/>
                      </a:lnTo>
                      <a:lnTo>
                        <a:pt x="17638" y="482"/>
                      </a:lnTo>
                      <a:lnTo>
                        <a:pt x="16356" y="0"/>
                      </a:lnTo>
                      <a:lnTo>
                        <a:pt x="15520" y="793"/>
                      </a:lnTo>
                      <a:lnTo>
                        <a:pt x="13999" y="1974"/>
                      </a:lnTo>
                      <a:lnTo>
                        <a:pt x="12149" y="3358"/>
                      </a:lnTo>
                      <a:lnTo>
                        <a:pt x="10565" y="4650"/>
                      </a:lnTo>
                      <a:lnTo>
                        <a:pt x="9332" y="5908"/>
                      </a:lnTo>
                      <a:lnTo>
                        <a:pt x="7998" y="7453"/>
                      </a:lnTo>
                      <a:lnTo>
                        <a:pt x="6737" y="7711"/>
                      </a:lnTo>
                      <a:lnTo>
                        <a:pt x="5609" y="7627"/>
                      </a:lnTo>
                      <a:lnTo>
                        <a:pt x="5609" y="10135"/>
                      </a:lnTo>
                      <a:lnTo>
                        <a:pt x="5583" y="12134"/>
                      </a:lnTo>
                      <a:lnTo>
                        <a:pt x="5236" y="13736"/>
                      </a:lnTo>
                      <a:lnTo>
                        <a:pt x="4512" y="14906"/>
                      </a:lnTo>
                      <a:lnTo>
                        <a:pt x="1528" y="15031"/>
                      </a:lnTo>
                      <a:lnTo>
                        <a:pt x="965" y="15620"/>
                      </a:lnTo>
                      <a:lnTo>
                        <a:pt x="0" y="15530"/>
                      </a:lnTo>
                      <a:lnTo>
                        <a:pt x="40" y="17280"/>
                      </a:lnTo>
                      <a:lnTo>
                        <a:pt x="986" y="18430"/>
                      </a:lnTo>
                      <a:lnTo>
                        <a:pt x="1120" y="19672"/>
                      </a:lnTo>
                      <a:lnTo>
                        <a:pt x="2085" y="20029"/>
                      </a:lnTo>
                      <a:lnTo>
                        <a:pt x="2435" y="20942"/>
                      </a:lnTo>
                      <a:lnTo>
                        <a:pt x="3305" y="20716"/>
                      </a:lnTo>
                      <a:lnTo>
                        <a:pt x="4411" y="21600"/>
                      </a:lnTo>
                      <a:lnTo>
                        <a:pt x="4591" y="20576"/>
                      </a:lnTo>
                      <a:lnTo>
                        <a:pt x="5096" y="19795"/>
                      </a:lnTo>
                      <a:lnTo>
                        <a:pt x="5249" y="18637"/>
                      </a:lnTo>
                      <a:lnTo>
                        <a:pt x="5806" y="18110"/>
                      </a:lnTo>
                      <a:lnTo>
                        <a:pt x="7053" y="17887"/>
                      </a:lnTo>
                      <a:lnTo>
                        <a:pt x="8172" y="18253"/>
                      </a:lnTo>
                      <a:lnTo>
                        <a:pt x="8923" y="19288"/>
                      </a:lnTo>
                      <a:lnTo>
                        <a:pt x="10203" y="18985"/>
                      </a:lnTo>
                      <a:lnTo>
                        <a:pt x="11149" y="19377"/>
                      </a:lnTo>
                      <a:lnTo>
                        <a:pt x="12637" y="19752"/>
                      </a:lnTo>
                      <a:lnTo>
                        <a:pt x="14011" y="18904"/>
                      </a:lnTo>
                      <a:lnTo>
                        <a:pt x="15392" y="18878"/>
                      </a:lnTo>
                      <a:lnTo>
                        <a:pt x="16592" y="19467"/>
                      </a:lnTo>
                      <a:lnTo>
                        <a:pt x="17554" y="18476"/>
                      </a:lnTo>
                      <a:lnTo>
                        <a:pt x="18121" y="17722"/>
                      </a:lnTo>
                      <a:lnTo>
                        <a:pt x="18382" y="16477"/>
                      </a:lnTo>
                      <a:lnTo>
                        <a:pt x="18985" y="15388"/>
                      </a:lnTo>
                      <a:lnTo>
                        <a:pt x="19777" y="14040"/>
                      </a:lnTo>
                      <a:lnTo>
                        <a:pt x="20983" y="12545"/>
                      </a:lnTo>
                      <a:close/>
                      <a:moveTo>
                        <a:pt x="20983" y="12545"/>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15" name="Freeform 3">
                  <a:extLst>
                    <a:ext uri="{FF2B5EF4-FFF2-40B4-BE49-F238E27FC236}">
                      <a16:creationId xmlns:a16="http://schemas.microsoft.com/office/drawing/2014/main" id="{BBFD895C-D155-9644-A2B5-B00E44C4EE06}"/>
                    </a:ext>
                  </a:extLst>
                </p:cNvPr>
                <p:cNvSpPr>
                  <a:spLocks/>
                </p:cNvSpPr>
                <p:nvPr/>
              </p:nvSpPr>
              <p:spPr bwMode="auto">
                <a:xfrm>
                  <a:off x="2315021" y="3959179"/>
                  <a:ext cx="919523" cy="850953"/>
                </a:xfrm>
                <a:custGeom>
                  <a:avLst/>
                  <a:gdLst>
                    <a:gd name="T0" fmla="*/ 8511948 w 21600"/>
                    <a:gd name="T1" fmla="*/ 2147483647 h 21600"/>
                    <a:gd name="T2" fmla="*/ 0 w 21600"/>
                    <a:gd name="T3" fmla="*/ 2147483647 h 21600"/>
                    <a:gd name="T4" fmla="*/ 25541395 w 21600"/>
                    <a:gd name="T5" fmla="*/ 2147483647 h 21600"/>
                    <a:gd name="T6" fmla="*/ 247285374 w 21600"/>
                    <a:gd name="T7" fmla="*/ 2147483647 h 21600"/>
                    <a:gd name="T8" fmla="*/ 422410690 w 21600"/>
                    <a:gd name="T9" fmla="*/ 2147483647 h 21600"/>
                    <a:gd name="T10" fmla="*/ 774288207 w 21600"/>
                    <a:gd name="T11" fmla="*/ 2147483647 h 21600"/>
                    <a:gd name="T12" fmla="*/ 1154133605 w 21600"/>
                    <a:gd name="T13" fmla="*/ 2147483647 h 21600"/>
                    <a:gd name="T14" fmla="*/ 1286288278 w 21600"/>
                    <a:gd name="T15" fmla="*/ 2147483647 h 21600"/>
                    <a:gd name="T16" fmla="*/ 1290746928 w 21600"/>
                    <a:gd name="T17" fmla="*/ 2147483647 h 21600"/>
                    <a:gd name="T18" fmla="*/ 1064544298 w 21600"/>
                    <a:gd name="T19" fmla="*/ 2147483647 h 21600"/>
                    <a:gd name="T20" fmla="*/ 829824170 w 21600"/>
                    <a:gd name="T21" fmla="*/ 2147483647 h 21600"/>
                    <a:gd name="T22" fmla="*/ 667669453 w 21600"/>
                    <a:gd name="T23" fmla="*/ 2147483647 h 21600"/>
                    <a:gd name="T24" fmla="*/ 1043056201 w 21600"/>
                    <a:gd name="T25" fmla="*/ 2147483647 h 21600"/>
                    <a:gd name="T26" fmla="*/ 898336209 w 21600"/>
                    <a:gd name="T27" fmla="*/ 1807050761 h 21600"/>
                    <a:gd name="T28" fmla="*/ 663616155 w 21600"/>
                    <a:gd name="T29" fmla="*/ 1360398736 h 21600"/>
                    <a:gd name="T30" fmla="*/ 531056130 w 21600"/>
                    <a:gd name="T31" fmla="*/ 858121846 h 21600"/>
                    <a:gd name="T32" fmla="*/ 267146661 w 21600"/>
                    <a:gd name="T33" fmla="*/ 392250402 h 21600"/>
                    <a:gd name="T34" fmla="*/ 855365565 w 21600"/>
                    <a:gd name="T35" fmla="*/ 150520540 h 21600"/>
                    <a:gd name="T36" fmla="*/ 1422907077 w 21600"/>
                    <a:gd name="T37" fmla="*/ 68716941 h 21600"/>
                    <a:gd name="T38" fmla="*/ 2024496455 w 21600"/>
                    <a:gd name="T39" fmla="*/ 56038105 h 21600"/>
                    <a:gd name="T40" fmla="*/ 2147483647 w 21600"/>
                    <a:gd name="T41" fmla="*/ 0 h 21600"/>
                    <a:gd name="T42" fmla="*/ 2147483647 w 21600"/>
                    <a:gd name="T43" fmla="*/ 51536332 h 21600"/>
                    <a:gd name="T44" fmla="*/ 2147483647 w 21600"/>
                    <a:gd name="T45" fmla="*/ 592670793 h 21600"/>
                    <a:gd name="T46" fmla="*/ 2147483647 w 21600"/>
                    <a:gd name="T47" fmla="*/ 1095355430 h 21600"/>
                    <a:gd name="T48" fmla="*/ 2147483647 w 21600"/>
                    <a:gd name="T49" fmla="*/ 1584953483 h 21600"/>
                    <a:gd name="T50" fmla="*/ 2147483647 w 21600"/>
                    <a:gd name="T51" fmla="*/ 1614807435 h 21600"/>
                    <a:gd name="T52" fmla="*/ 2147483647 w 21600"/>
                    <a:gd name="T53" fmla="*/ 1597632319 h 21600"/>
                    <a:gd name="T54" fmla="*/ 2147483647 w 21600"/>
                    <a:gd name="T55" fmla="*/ 1559182570 h 21600"/>
                    <a:gd name="T56" fmla="*/ 2147483647 w 21600"/>
                    <a:gd name="T57" fmla="*/ 890025520 h 21600"/>
                    <a:gd name="T58" fmla="*/ 2147483647 w 21600"/>
                    <a:gd name="T59" fmla="*/ 910479166 h 21600"/>
                    <a:gd name="T60" fmla="*/ 2147483647 w 21600"/>
                    <a:gd name="T61" fmla="*/ 979190614 h 21600"/>
                    <a:gd name="T62" fmla="*/ 2147483647 w 21600"/>
                    <a:gd name="T63" fmla="*/ 1086765125 h 21600"/>
                    <a:gd name="T64" fmla="*/ 2147483647 w 21600"/>
                    <a:gd name="T65" fmla="*/ 1125214874 h 21600"/>
                    <a:gd name="T66" fmla="*/ 2147483647 w 21600"/>
                    <a:gd name="T67" fmla="*/ 1928527350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1996933850 w 21600"/>
                    <a:gd name="T111" fmla="*/ 2147483647 h 21600"/>
                    <a:gd name="T112" fmla="*/ 1450874959 w 21600"/>
                    <a:gd name="T113" fmla="*/ 2147483647 h 21600"/>
                    <a:gd name="T114" fmla="*/ 1118053576 w 21600"/>
                    <a:gd name="T115" fmla="*/ 2147483647 h 21600"/>
                    <a:gd name="T116" fmla="*/ 750773497 w 21600"/>
                    <a:gd name="T117" fmla="*/ 2147483647 h 21600"/>
                    <a:gd name="T118" fmla="*/ 8511948 w 21600"/>
                    <a:gd name="T119" fmla="*/ 2147483647 h 21600"/>
                    <a:gd name="T120" fmla="*/ 8511948 w 21600"/>
                    <a:gd name="T121" fmla="*/ 2147483647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00" h="21600">
                      <a:moveTo>
                        <a:pt x="21" y="20688"/>
                      </a:moveTo>
                      <a:lnTo>
                        <a:pt x="0" y="19176"/>
                      </a:lnTo>
                      <a:lnTo>
                        <a:pt x="63" y="17927"/>
                      </a:lnTo>
                      <a:lnTo>
                        <a:pt x="610" y="16341"/>
                      </a:lnTo>
                      <a:lnTo>
                        <a:pt x="1042" y="14063"/>
                      </a:lnTo>
                      <a:lnTo>
                        <a:pt x="1910" y="12489"/>
                      </a:lnTo>
                      <a:lnTo>
                        <a:pt x="2847" y="12069"/>
                      </a:lnTo>
                      <a:lnTo>
                        <a:pt x="3173" y="10903"/>
                      </a:lnTo>
                      <a:lnTo>
                        <a:pt x="3184" y="9349"/>
                      </a:lnTo>
                      <a:lnTo>
                        <a:pt x="2626" y="8079"/>
                      </a:lnTo>
                      <a:lnTo>
                        <a:pt x="2047" y="6897"/>
                      </a:lnTo>
                      <a:lnTo>
                        <a:pt x="1647" y="5742"/>
                      </a:lnTo>
                      <a:lnTo>
                        <a:pt x="2573" y="5490"/>
                      </a:lnTo>
                      <a:lnTo>
                        <a:pt x="2216" y="4418"/>
                      </a:lnTo>
                      <a:lnTo>
                        <a:pt x="1637" y="3326"/>
                      </a:lnTo>
                      <a:lnTo>
                        <a:pt x="1310" y="2098"/>
                      </a:lnTo>
                      <a:lnTo>
                        <a:pt x="659" y="959"/>
                      </a:lnTo>
                      <a:lnTo>
                        <a:pt x="2110" y="368"/>
                      </a:lnTo>
                      <a:lnTo>
                        <a:pt x="3510" y="168"/>
                      </a:lnTo>
                      <a:lnTo>
                        <a:pt x="4994" y="137"/>
                      </a:lnTo>
                      <a:lnTo>
                        <a:pt x="6342" y="0"/>
                      </a:lnTo>
                      <a:lnTo>
                        <a:pt x="8047" y="126"/>
                      </a:lnTo>
                      <a:lnTo>
                        <a:pt x="8605" y="1449"/>
                      </a:lnTo>
                      <a:lnTo>
                        <a:pt x="8942" y="2678"/>
                      </a:lnTo>
                      <a:lnTo>
                        <a:pt x="9899" y="3875"/>
                      </a:lnTo>
                      <a:lnTo>
                        <a:pt x="11110" y="3948"/>
                      </a:lnTo>
                      <a:lnTo>
                        <a:pt x="12384" y="3906"/>
                      </a:lnTo>
                      <a:lnTo>
                        <a:pt x="13257" y="3812"/>
                      </a:lnTo>
                      <a:lnTo>
                        <a:pt x="13569" y="2176"/>
                      </a:lnTo>
                      <a:lnTo>
                        <a:pt x="14800" y="2226"/>
                      </a:lnTo>
                      <a:lnTo>
                        <a:pt x="15653" y="2394"/>
                      </a:lnTo>
                      <a:lnTo>
                        <a:pt x="16569" y="2657"/>
                      </a:lnTo>
                      <a:lnTo>
                        <a:pt x="17621" y="2751"/>
                      </a:lnTo>
                      <a:lnTo>
                        <a:pt x="17632" y="4715"/>
                      </a:lnTo>
                      <a:lnTo>
                        <a:pt x="17621" y="6799"/>
                      </a:lnTo>
                      <a:lnTo>
                        <a:pt x="18484" y="7817"/>
                      </a:lnTo>
                      <a:lnTo>
                        <a:pt x="18579" y="9476"/>
                      </a:lnTo>
                      <a:lnTo>
                        <a:pt x="19811" y="9466"/>
                      </a:lnTo>
                      <a:lnTo>
                        <a:pt x="21600" y="9361"/>
                      </a:lnTo>
                      <a:lnTo>
                        <a:pt x="21547" y="11125"/>
                      </a:lnTo>
                      <a:lnTo>
                        <a:pt x="21447" y="12661"/>
                      </a:lnTo>
                      <a:lnTo>
                        <a:pt x="19793" y="12867"/>
                      </a:lnTo>
                      <a:lnTo>
                        <a:pt x="17958" y="12839"/>
                      </a:lnTo>
                      <a:lnTo>
                        <a:pt x="17948" y="15390"/>
                      </a:lnTo>
                      <a:lnTo>
                        <a:pt x="18053" y="17389"/>
                      </a:lnTo>
                      <a:lnTo>
                        <a:pt x="18060" y="18906"/>
                      </a:lnTo>
                      <a:lnTo>
                        <a:pt x="19021" y="19825"/>
                      </a:lnTo>
                      <a:lnTo>
                        <a:pt x="20147" y="21148"/>
                      </a:lnTo>
                      <a:lnTo>
                        <a:pt x="18453" y="21390"/>
                      </a:lnTo>
                      <a:lnTo>
                        <a:pt x="16632" y="21600"/>
                      </a:lnTo>
                      <a:lnTo>
                        <a:pt x="15190" y="21526"/>
                      </a:lnTo>
                      <a:lnTo>
                        <a:pt x="12832" y="21484"/>
                      </a:lnTo>
                      <a:lnTo>
                        <a:pt x="11579" y="20749"/>
                      </a:lnTo>
                      <a:lnTo>
                        <a:pt x="9274" y="20760"/>
                      </a:lnTo>
                      <a:lnTo>
                        <a:pt x="7168" y="20781"/>
                      </a:lnTo>
                      <a:lnTo>
                        <a:pt x="4926" y="20823"/>
                      </a:lnTo>
                      <a:lnTo>
                        <a:pt x="3579" y="20749"/>
                      </a:lnTo>
                      <a:lnTo>
                        <a:pt x="2758" y="19993"/>
                      </a:lnTo>
                      <a:lnTo>
                        <a:pt x="1852" y="20224"/>
                      </a:lnTo>
                      <a:lnTo>
                        <a:pt x="21" y="20688"/>
                      </a:lnTo>
                      <a:close/>
                      <a:moveTo>
                        <a:pt x="21" y="20688"/>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16" name="Freeform 4">
                  <a:extLst>
                    <a:ext uri="{FF2B5EF4-FFF2-40B4-BE49-F238E27FC236}">
                      <a16:creationId xmlns:a16="http://schemas.microsoft.com/office/drawing/2014/main" id="{0E577493-2709-2141-ACE4-1D662FA1132A}"/>
                    </a:ext>
                  </a:extLst>
                </p:cNvPr>
                <p:cNvSpPr>
                  <a:spLocks/>
                </p:cNvSpPr>
                <p:nvPr/>
              </p:nvSpPr>
              <p:spPr bwMode="auto">
                <a:xfrm>
                  <a:off x="2500386" y="2781325"/>
                  <a:ext cx="983442" cy="618415"/>
                </a:xfrm>
                <a:custGeom>
                  <a:avLst/>
                  <a:gdLst>
                    <a:gd name="T0" fmla="*/ 1401521049 w 21600"/>
                    <a:gd name="T1" fmla="*/ 2147483647 h 21600"/>
                    <a:gd name="T2" fmla="*/ 1387135591 w 21600"/>
                    <a:gd name="T3" fmla="*/ 2147483647 h 21600"/>
                    <a:gd name="T4" fmla="*/ 1018652993 w 21600"/>
                    <a:gd name="T5" fmla="*/ 2147483647 h 21600"/>
                    <a:gd name="T6" fmla="*/ 645214296 w 21600"/>
                    <a:gd name="T7" fmla="*/ 2147483647 h 21600"/>
                    <a:gd name="T8" fmla="*/ 596613359 w 21600"/>
                    <a:gd name="T9" fmla="*/ 2147483647 h 21600"/>
                    <a:gd name="T10" fmla="*/ 208789283 w 21600"/>
                    <a:gd name="T11" fmla="*/ 2147483647 h 21600"/>
                    <a:gd name="T12" fmla="*/ 208789283 w 21600"/>
                    <a:gd name="T13" fmla="*/ 2079784047 h 21600"/>
                    <a:gd name="T14" fmla="*/ 0 w 21600"/>
                    <a:gd name="T15" fmla="*/ 1900659888 h 21600"/>
                    <a:gd name="T16" fmla="*/ 359059493 w 21600"/>
                    <a:gd name="T17" fmla="*/ 1724989973 h 21600"/>
                    <a:gd name="T18" fmla="*/ 577271960 w 21600"/>
                    <a:gd name="T19" fmla="*/ 1540214311 h 21600"/>
                    <a:gd name="T20" fmla="*/ 935335214 w 21600"/>
                    <a:gd name="T21" fmla="*/ 1286049554 h 21600"/>
                    <a:gd name="T22" fmla="*/ 1421357402 w 21600"/>
                    <a:gd name="T23" fmla="*/ 1314935482 h 21600"/>
                    <a:gd name="T24" fmla="*/ 1809181478 w 21600"/>
                    <a:gd name="T25" fmla="*/ 1168465836 h 21600"/>
                    <a:gd name="T26" fmla="*/ 2085418144 w 21600"/>
                    <a:gd name="T27" fmla="*/ 1330792791 h 21600"/>
                    <a:gd name="T28" fmla="*/ 2147483647 w 21600"/>
                    <a:gd name="T29" fmla="*/ 1166268686 h 21600"/>
                    <a:gd name="T30" fmla="*/ 2147483647 w 21600"/>
                    <a:gd name="T31" fmla="*/ 1125765519 h 21600"/>
                    <a:gd name="T32" fmla="*/ 2147483647 w 21600"/>
                    <a:gd name="T33" fmla="*/ 1096408160 h 21600"/>
                    <a:gd name="T34" fmla="*/ 2147483647 w 21600"/>
                    <a:gd name="T35" fmla="*/ 972544419 h 21600"/>
                    <a:gd name="T36" fmla="*/ 2147483647 w 21600"/>
                    <a:gd name="T37" fmla="*/ 738316931 h 21600"/>
                    <a:gd name="T38" fmla="*/ 2147483647 w 21600"/>
                    <a:gd name="T39" fmla="*/ 722305391 h 21600"/>
                    <a:gd name="T40" fmla="*/ 2147483647 w 21600"/>
                    <a:gd name="T41" fmla="*/ 557781339 h 21600"/>
                    <a:gd name="T42" fmla="*/ 2147483647 w 21600"/>
                    <a:gd name="T43" fmla="*/ 283836403 h 21600"/>
                    <a:gd name="T44" fmla="*/ 2147483647 w 21600"/>
                    <a:gd name="T45" fmla="*/ 92309232 h 21600"/>
                    <a:gd name="T46" fmla="*/ 2147483647 w 21600"/>
                    <a:gd name="T47" fmla="*/ 8948658 h 21600"/>
                    <a:gd name="T48" fmla="*/ 2147483647 w 21600"/>
                    <a:gd name="T49" fmla="*/ 0 h 21600"/>
                    <a:gd name="T50" fmla="*/ 2147483647 w 21600"/>
                    <a:gd name="T51" fmla="*/ 234227488 h 21600"/>
                    <a:gd name="T52" fmla="*/ 2147483647 w 21600"/>
                    <a:gd name="T53" fmla="*/ 495612270 h 21600"/>
                    <a:gd name="T54" fmla="*/ 2147483647 w 21600"/>
                    <a:gd name="T55" fmla="*/ 847109135 h 21600"/>
                    <a:gd name="T56" fmla="*/ 2147483647 w 21600"/>
                    <a:gd name="T57" fmla="*/ 832980458 h 21600"/>
                    <a:gd name="T58" fmla="*/ 2147483647 w 21600"/>
                    <a:gd name="T59" fmla="*/ 1029530503 h 21600"/>
                    <a:gd name="T60" fmla="*/ 2147483647 w 21600"/>
                    <a:gd name="T61" fmla="*/ 1139894195 h 21600"/>
                    <a:gd name="T62" fmla="*/ 2147483647 w 21600"/>
                    <a:gd name="T63" fmla="*/ 1398453253 h 21600"/>
                    <a:gd name="T64" fmla="*/ 2147483647 w 21600"/>
                    <a:gd name="T65" fmla="*/ 1475536717 h 21600"/>
                    <a:gd name="T66" fmla="*/ 2147483647 w 21600"/>
                    <a:gd name="T67" fmla="*/ 1722478536 h 21600"/>
                    <a:gd name="T68" fmla="*/ 2147483647 w 21600"/>
                    <a:gd name="T69" fmla="*/ 1922954364 h 21600"/>
                    <a:gd name="T70" fmla="*/ 2147483647 w 21600"/>
                    <a:gd name="T71" fmla="*/ 2098624225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1887536983 w 21600"/>
                    <a:gd name="T105" fmla="*/ 2147483647 h 21600"/>
                    <a:gd name="T106" fmla="*/ 1781406800 w 21600"/>
                    <a:gd name="T107" fmla="*/ 2147483647 h 21600"/>
                    <a:gd name="T108" fmla="*/ 1401521049 w 21600"/>
                    <a:gd name="T109" fmla="*/ 2147483647 h 21600"/>
                    <a:gd name="T110" fmla="*/ 1401521049 w 21600"/>
                    <a:gd name="T111" fmla="*/ 2147483647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2826" y="21600"/>
                      </a:moveTo>
                      <a:lnTo>
                        <a:pt x="2797" y="19562"/>
                      </a:lnTo>
                      <a:lnTo>
                        <a:pt x="2054" y="18759"/>
                      </a:lnTo>
                      <a:lnTo>
                        <a:pt x="1301" y="17525"/>
                      </a:lnTo>
                      <a:lnTo>
                        <a:pt x="1203" y="16291"/>
                      </a:lnTo>
                      <a:lnTo>
                        <a:pt x="421" y="15013"/>
                      </a:lnTo>
                      <a:lnTo>
                        <a:pt x="421" y="13248"/>
                      </a:lnTo>
                      <a:lnTo>
                        <a:pt x="0" y="12107"/>
                      </a:lnTo>
                      <a:lnTo>
                        <a:pt x="724" y="10988"/>
                      </a:lnTo>
                      <a:lnTo>
                        <a:pt x="1164" y="9811"/>
                      </a:lnTo>
                      <a:lnTo>
                        <a:pt x="1886" y="8192"/>
                      </a:lnTo>
                      <a:lnTo>
                        <a:pt x="2866" y="8376"/>
                      </a:lnTo>
                      <a:lnTo>
                        <a:pt x="3648" y="7443"/>
                      </a:lnTo>
                      <a:lnTo>
                        <a:pt x="4205" y="8477"/>
                      </a:lnTo>
                      <a:lnTo>
                        <a:pt x="4841" y="7429"/>
                      </a:lnTo>
                      <a:lnTo>
                        <a:pt x="5800" y="7171"/>
                      </a:lnTo>
                      <a:lnTo>
                        <a:pt x="7022" y="6984"/>
                      </a:lnTo>
                      <a:lnTo>
                        <a:pt x="7892" y="6195"/>
                      </a:lnTo>
                      <a:lnTo>
                        <a:pt x="7677" y="4703"/>
                      </a:lnTo>
                      <a:lnTo>
                        <a:pt x="9506" y="4601"/>
                      </a:lnTo>
                      <a:lnTo>
                        <a:pt x="10719" y="3553"/>
                      </a:lnTo>
                      <a:lnTo>
                        <a:pt x="11844" y="1808"/>
                      </a:lnTo>
                      <a:lnTo>
                        <a:pt x="12372" y="588"/>
                      </a:lnTo>
                      <a:lnTo>
                        <a:pt x="13207" y="57"/>
                      </a:lnTo>
                      <a:lnTo>
                        <a:pt x="14263" y="0"/>
                      </a:lnTo>
                      <a:lnTo>
                        <a:pt x="14948" y="1492"/>
                      </a:lnTo>
                      <a:lnTo>
                        <a:pt x="15476" y="3157"/>
                      </a:lnTo>
                      <a:lnTo>
                        <a:pt x="15300" y="5396"/>
                      </a:lnTo>
                      <a:lnTo>
                        <a:pt x="16238" y="5306"/>
                      </a:lnTo>
                      <a:lnTo>
                        <a:pt x="16884" y="6558"/>
                      </a:lnTo>
                      <a:lnTo>
                        <a:pt x="17960" y="7261"/>
                      </a:lnTo>
                      <a:lnTo>
                        <a:pt x="18716" y="8908"/>
                      </a:lnTo>
                      <a:lnTo>
                        <a:pt x="19311" y="9399"/>
                      </a:lnTo>
                      <a:lnTo>
                        <a:pt x="20133" y="10972"/>
                      </a:lnTo>
                      <a:lnTo>
                        <a:pt x="20700" y="12249"/>
                      </a:lnTo>
                      <a:lnTo>
                        <a:pt x="21600" y="13368"/>
                      </a:lnTo>
                      <a:lnTo>
                        <a:pt x="20816" y="14571"/>
                      </a:lnTo>
                      <a:lnTo>
                        <a:pt x="19684" y="14118"/>
                      </a:lnTo>
                      <a:lnTo>
                        <a:pt x="18493" y="13841"/>
                      </a:lnTo>
                      <a:lnTo>
                        <a:pt x="17884" y="14747"/>
                      </a:lnTo>
                      <a:lnTo>
                        <a:pt x="16864" y="14533"/>
                      </a:lnTo>
                      <a:lnTo>
                        <a:pt x="15886" y="15087"/>
                      </a:lnTo>
                      <a:lnTo>
                        <a:pt x="14961" y="15313"/>
                      </a:lnTo>
                      <a:lnTo>
                        <a:pt x="14137" y="15175"/>
                      </a:lnTo>
                      <a:lnTo>
                        <a:pt x="13623" y="16684"/>
                      </a:lnTo>
                      <a:lnTo>
                        <a:pt x="11543" y="16525"/>
                      </a:lnTo>
                      <a:lnTo>
                        <a:pt x="10260" y="15886"/>
                      </a:lnTo>
                      <a:lnTo>
                        <a:pt x="9448" y="14546"/>
                      </a:lnTo>
                      <a:lnTo>
                        <a:pt x="8239" y="14533"/>
                      </a:lnTo>
                      <a:lnTo>
                        <a:pt x="7329" y="16143"/>
                      </a:lnTo>
                      <a:lnTo>
                        <a:pt x="6995" y="18093"/>
                      </a:lnTo>
                      <a:lnTo>
                        <a:pt x="5152" y="18294"/>
                      </a:lnTo>
                      <a:lnTo>
                        <a:pt x="3806" y="18294"/>
                      </a:lnTo>
                      <a:lnTo>
                        <a:pt x="3592" y="19828"/>
                      </a:lnTo>
                      <a:lnTo>
                        <a:pt x="2826" y="21600"/>
                      </a:lnTo>
                      <a:close/>
                      <a:moveTo>
                        <a:pt x="2826"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17" name="Freeform 5">
                  <a:extLst>
                    <a:ext uri="{FF2B5EF4-FFF2-40B4-BE49-F238E27FC236}">
                      <a16:creationId xmlns:a16="http://schemas.microsoft.com/office/drawing/2014/main" id="{285BE1CE-159F-224A-8052-C5ED2B859805}"/>
                    </a:ext>
                  </a:extLst>
                </p:cNvPr>
                <p:cNvSpPr>
                  <a:spLocks/>
                </p:cNvSpPr>
                <p:nvPr/>
              </p:nvSpPr>
              <p:spPr bwMode="auto">
                <a:xfrm>
                  <a:off x="2437380" y="1908466"/>
                  <a:ext cx="792598" cy="1113822"/>
                </a:xfrm>
                <a:custGeom>
                  <a:avLst/>
                  <a:gdLst>
                    <a:gd name="T0" fmla="*/ 48290704 w 21600"/>
                    <a:gd name="T1" fmla="*/ 2147483647 h 21600"/>
                    <a:gd name="T2" fmla="*/ 772891772 w 21600"/>
                    <a:gd name="T3" fmla="*/ 2147483647 h 21600"/>
                    <a:gd name="T4" fmla="*/ 1122081846 w 21600"/>
                    <a:gd name="T5" fmla="*/ 2147483647 h 21600"/>
                    <a:gd name="T6" fmla="*/ 1163620978 w 21600"/>
                    <a:gd name="T7" fmla="*/ 2147483647 h 21600"/>
                    <a:gd name="T8" fmla="*/ 1342499366 w 21600"/>
                    <a:gd name="T9" fmla="*/ 2147483647 h 21600"/>
                    <a:gd name="T10" fmla="*/ 1083135110 w 21600"/>
                    <a:gd name="T11" fmla="*/ 2147483647 h 21600"/>
                    <a:gd name="T12" fmla="*/ 945795854 w 21600"/>
                    <a:gd name="T13" fmla="*/ 487965839 h 21600"/>
                    <a:gd name="T14" fmla="*/ 1570706194 w 21600"/>
                    <a:gd name="T15" fmla="*/ 0 h 21600"/>
                    <a:gd name="T16" fmla="*/ 2147483647 w 21600"/>
                    <a:gd name="T17" fmla="*/ 1112588553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022704352 w 21600"/>
                    <a:gd name="T47" fmla="*/ 2147483647 h 21600"/>
                    <a:gd name="T48" fmla="*/ 1610426241 w 21600"/>
                    <a:gd name="T49" fmla="*/ 2147483647 h 21600"/>
                    <a:gd name="T50" fmla="*/ 1040818648 w 21600"/>
                    <a:gd name="T51" fmla="*/ 2147483647 h 21600"/>
                    <a:gd name="T52" fmla="*/ 780681145 w 21600"/>
                    <a:gd name="T53" fmla="*/ 2147483647 h 21600"/>
                    <a:gd name="T54" fmla="*/ 326082490 w 21600"/>
                    <a:gd name="T55" fmla="*/ 2147483647 h 21600"/>
                    <a:gd name="T56" fmla="*/ 712400150 w 21600"/>
                    <a:gd name="T57" fmla="*/ 2147483647 h 21600"/>
                    <a:gd name="T58" fmla="*/ 839614025 w 21600"/>
                    <a:gd name="T59" fmla="*/ 2147483647 h 21600"/>
                    <a:gd name="T60" fmla="*/ 779122467 w 21600"/>
                    <a:gd name="T61" fmla="*/ 2147483647 h 21600"/>
                    <a:gd name="T62" fmla="*/ 489386215 w 21600"/>
                    <a:gd name="T63" fmla="*/ 2147483647 h 21600"/>
                    <a:gd name="T64" fmla="*/ 0 w 21600"/>
                    <a:gd name="T65" fmla="*/ 2147483647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0" y="12823"/>
                      </a:moveTo>
                      <a:lnTo>
                        <a:pt x="186" y="11833"/>
                      </a:lnTo>
                      <a:lnTo>
                        <a:pt x="1551" y="10523"/>
                      </a:lnTo>
                      <a:lnTo>
                        <a:pt x="2977" y="9560"/>
                      </a:lnTo>
                      <a:lnTo>
                        <a:pt x="4162" y="8905"/>
                      </a:lnTo>
                      <a:lnTo>
                        <a:pt x="4322" y="7987"/>
                      </a:lnTo>
                      <a:lnTo>
                        <a:pt x="4482" y="6748"/>
                      </a:lnTo>
                      <a:lnTo>
                        <a:pt x="4482" y="5725"/>
                      </a:lnTo>
                      <a:lnTo>
                        <a:pt x="4842" y="4996"/>
                      </a:lnTo>
                      <a:lnTo>
                        <a:pt x="5171" y="4182"/>
                      </a:lnTo>
                      <a:lnTo>
                        <a:pt x="4892" y="3388"/>
                      </a:lnTo>
                      <a:lnTo>
                        <a:pt x="4172" y="2844"/>
                      </a:lnTo>
                      <a:lnTo>
                        <a:pt x="3720" y="1868"/>
                      </a:lnTo>
                      <a:lnTo>
                        <a:pt x="3643" y="532"/>
                      </a:lnTo>
                      <a:lnTo>
                        <a:pt x="4742" y="7"/>
                      </a:lnTo>
                      <a:lnTo>
                        <a:pt x="6050" y="0"/>
                      </a:lnTo>
                      <a:lnTo>
                        <a:pt x="7945" y="663"/>
                      </a:lnTo>
                      <a:lnTo>
                        <a:pt x="9974" y="1213"/>
                      </a:lnTo>
                      <a:lnTo>
                        <a:pt x="12847" y="2151"/>
                      </a:lnTo>
                      <a:lnTo>
                        <a:pt x="15193" y="2986"/>
                      </a:lnTo>
                      <a:lnTo>
                        <a:pt x="18007" y="3859"/>
                      </a:lnTo>
                      <a:lnTo>
                        <a:pt x="19982" y="4657"/>
                      </a:lnTo>
                      <a:lnTo>
                        <a:pt x="21390" y="5228"/>
                      </a:lnTo>
                      <a:lnTo>
                        <a:pt x="21600" y="6191"/>
                      </a:lnTo>
                      <a:lnTo>
                        <a:pt x="21590" y="9046"/>
                      </a:lnTo>
                      <a:lnTo>
                        <a:pt x="21570" y="10345"/>
                      </a:lnTo>
                      <a:lnTo>
                        <a:pt x="19682" y="10398"/>
                      </a:lnTo>
                      <a:lnTo>
                        <a:pt x="19373" y="11111"/>
                      </a:lnTo>
                      <a:lnTo>
                        <a:pt x="18344" y="11872"/>
                      </a:lnTo>
                      <a:lnTo>
                        <a:pt x="18454" y="12562"/>
                      </a:lnTo>
                      <a:lnTo>
                        <a:pt x="17715" y="13172"/>
                      </a:lnTo>
                      <a:lnTo>
                        <a:pt x="17874" y="13835"/>
                      </a:lnTo>
                      <a:lnTo>
                        <a:pt x="17155" y="14524"/>
                      </a:lnTo>
                      <a:lnTo>
                        <a:pt x="18374" y="14572"/>
                      </a:lnTo>
                      <a:lnTo>
                        <a:pt x="18673" y="15570"/>
                      </a:lnTo>
                      <a:lnTo>
                        <a:pt x="19313" y="16095"/>
                      </a:lnTo>
                      <a:lnTo>
                        <a:pt x="19313" y="17026"/>
                      </a:lnTo>
                      <a:lnTo>
                        <a:pt x="17984" y="17085"/>
                      </a:lnTo>
                      <a:lnTo>
                        <a:pt x="16926" y="17460"/>
                      </a:lnTo>
                      <a:lnTo>
                        <a:pt x="15837" y="18431"/>
                      </a:lnTo>
                      <a:lnTo>
                        <a:pt x="14738" y="19060"/>
                      </a:lnTo>
                      <a:lnTo>
                        <a:pt x="13709" y="19487"/>
                      </a:lnTo>
                      <a:lnTo>
                        <a:pt x="12439" y="19561"/>
                      </a:lnTo>
                      <a:lnTo>
                        <a:pt x="11272" y="19539"/>
                      </a:lnTo>
                      <a:lnTo>
                        <a:pt x="11522" y="20379"/>
                      </a:lnTo>
                      <a:lnTo>
                        <a:pt x="10358" y="20812"/>
                      </a:lnTo>
                      <a:lnTo>
                        <a:pt x="8979" y="20963"/>
                      </a:lnTo>
                      <a:lnTo>
                        <a:pt x="7791" y="21068"/>
                      </a:lnTo>
                      <a:lnTo>
                        <a:pt x="6932" y="21600"/>
                      </a:lnTo>
                      <a:lnTo>
                        <a:pt x="6203" y="21075"/>
                      </a:lnTo>
                      <a:lnTo>
                        <a:pt x="5464" y="21551"/>
                      </a:lnTo>
                      <a:lnTo>
                        <a:pt x="4009" y="21534"/>
                      </a:lnTo>
                      <a:lnTo>
                        <a:pt x="3536" y="20495"/>
                      </a:lnTo>
                      <a:lnTo>
                        <a:pt x="3007" y="19861"/>
                      </a:lnTo>
                      <a:lnTo>
                        <a:pt x="1948" y="19441"/>
                      </a:lnTo>
                      <a:lnTo>
                        <a:pt x="1256" y="18850"/>
                      </a:lnTo>
                      <a:lnTo>
                        <a:pt x="1336" y="18181"/>
                      </a:lnTo>
                      <a:lnTo>
                        <a:pt x="2744" y="18181"/>
                      </a:lnTo>
                      <a:lnTo>
                        <a:pt x="4291" y="18029"/>
                      </a:lnTo>
                      <a:lnTo>
                        <a:pt x="3234" y="17332"/>
                      </a:lnTo>
                      <a:lnTo>
                        <a:pt x="3353" y="16407"/>
                      </a:lnTo>
                      <a:lnTo>
                        <a:pt x="3001" y="15387"/>
                      </a:lnTo>
                      <a:lnTo>
                        <a:pt x="2701" y="14736"/>
                      </a:lnTo>
                      <a:lnTo>
                        <a:pt x="1885" y="14413"/>
                      </a:lnTo>
                      <a:lnTo>
                        <a:pt x="652" y="13695"/>
                      </a:lnTo>
                      <a:lnTo>
                        <a:pt x="0" y="12823"/>
                      </a:lnTo>
                      <a:close/>
                      <a:moveTo>
                        <a:pt x="0" y="12823"/>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18" name="Freeform 6">
                  <a:extLst>
                    <a:ext uri="{FF2B5EF4-FFF2-40B4-BE49-F238E27FC236}">
                      <a16:creationId xmlns:a16="http://schemas.microsoft.com/office/drawing/2014/main" id="{7D5F991D-E5C7-2642-BE85-E867A5CDBFC3}"/>
                    </a:ext>
                  </a:extLst>
                </p:cNvPr>
                <p:cNvSpPr>
                  <a:spLocks/>
                </p:cNvSpPr>
                <p:nvPr/>
              </p:nvSpPr>
              <p:spPr bwMode="auto">
                <a:xfrm>
                  <a:off x="3920305" y="2505819"/>
                  <a:ext cx="1129543" cy="79366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1947584818 h 21600"/>
                    <a:gd name="T38" fmla="*/ 2147483647 w 21600"/>
                    <a:gd name="T39" fmla="*/ 1516521708 h 21600"/>
                    <a:gd name="T40" fmla="*/ 2147483647 w 21600"/>
                    <a:gd name="T41" fmla="*/ 1204587754 h 21600"/>
                    <a:gd name="T42" fmla="*/ 2147483647 w 21600"/>
                    <a:gd name="T43" fmla="*/ 969315584 h 21600"/>
                    <a:gd name="T44" fmla="*/ 2147483647 w 21600"/>
                    <a:gd name="T45" fmla="*/ 721758568 h 21600"/>
                    <a:gd name="T46" fmla="*/ 2147483647 w 21600"/>
                    <a:gd name="T47" fmla="*/ 464912401 h 21600"/>
                    <a:gd name="T48" fmla="*/ 2147483647 w 21600"/>
                    <a:gd name="T49" fmla="*/ 171230801 h 21600"/>
                    <a:gd name="T50" fmla="*/ 2147483647 w 21600"/>
                    <a:gd name="T51" fmla="*/ 161941650 h 21600"/>
                    <a:gd name="T52" fmla="*/ 2147483647 w 21600"/>
                    <a:gd name="T53" fmla="*/ 85615366 h 21600"/>
                    <a:gd name="T54" fmla="*/ 2147483647 w 21600"/>
                    <a:gd name="T55" fmla="*/ 0 h 21600"/>
                    <a:gd name="T56" fmla="*/ 2147483647 w 21600"/>
                    <a:gd name="T57" fmla="*/ 348433817 h 21600"/>
                    <a:gd name="T58" fmla="*/ 2147483647 w 21600"/>
                    <a:gd name="T59" fmla="*/ 143689296 h 21600"/>
                    <a:gd name="T60" fmla="*/ 2147483647 w 21600"/>
                    <a:gd name="T61" fmla="*/ 229304662 h 21600"/>
                    <a:gd name="T62" fmla="*/ 2147483647 w 21600"/>
                    <a:gd name="T63" fmla="*/ 758263277 h 21600"/>
                    <a:gd name="T64" fmla="*/ 2147483647 w 21600"/>
                    <a:gd name="T65" fmla="*/ 1115986245 h 21600"/>
                    <a:gd name="T66" fmla="*/ 2147483647 w 21600"/>
                    <a:gd name="T67" fmla="*/ 1343301784 h 21600"/>
                    <a:gd name="T68" fmla="*/ 2147483647 w 21600"/>
                    <a:gd name="T69" fmla="*/ 1786975689 h 21600"/>
                    <a:gd name="T70" fmla="*/ 2126550699 w 21600"/>
                    <a:gd name="T71" fmla="*/ 2147483647 h 21600"/>
                    <a:gd name="T72" fmla="*/ 1583263035 w 21600"/>
                    <a:gd name="T73" fmla="*/ 2147483647 h 21600"/>
                    <a:gd name="T74" fmla="*/ 1088823445 w 21600"/>
                    <a:gd name="T75" fmla="*/ 2147483647 h 21600"/>
                    <a:gd name="T76" fmla="*/ 1088823445 w 21600"/>
                    <a:gd name="T77" fmla="*/ 2147483647 h 21600"/>
                    <a:gd name="T78" fmla="*/ 237454290 w 21600"/>
                    <a:gd name="T79" fmla="*/ 2147483647 h 21600"/>
                    <a:gd name="T80" fmla="*/ 0 w 21600"/>
                    <a:gd name="T81" fmla="*/ 2147483647 h 21600"/>
                    <a:gd name="T82" fmla="*/ 807033951 w 21600"/>
                    <a:gd name="T83" fmla="*/ 2147483647 h 21600"/>
                    <a:gd name="T84" fmla="*/ 1451018009 w 21600"/>
                    <a:gd name="T85" fmla="*/ 2147483647 h 21600"/>
                    <a:gd name="T86" fmla="*/ 1967997130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2147483647 w 21600"/>
                    <a:gd name="T113" fmla="*/ 2147483647 h 21600"/>
                    <a:gd name="T114" fmla="*/ 2147483647 w 21600"/>
                    <a:gd name="T115" fmla="*/ 2147483647 h 21600"/>
                    <a:gd name="T116" fmla="*/ 2147483647 w 21600"/>
                    <a:gd name="T117" fmla="*/ 2147483647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3349" y="20286"/>
                      </a:moveTo>
                      <a:lnTo>
                        <a:pt x="14409" y="20203"/>
                      </a:lnTo>
                      <a:lnTo>
                        <a:pt x="14916" y="19343"/>
                      </a:lnTo>
                      <a:lnTo>
                        <a:pt x="15463" y="18812"/>
                      </a:lnTo>
                      <a:lnTo>
                        <a:pt x="17457" y="18766"/>
                      </a:lnTo>
                      <a:lnTo>
                        <a:pt x="18517" y="17246"/>
                      </a:lnTo>
                      <a:lnTo>
                        <a:pt x="19486" y="15819"/>
                      </a:lnTo>
                      <a:lnTo>
                        <a:pt x="20357" y="14419"/>
                      </a:lnTo>
                      <a:lnTo>
                        <a:pt x="21600" y="12669"/>
                      </a:lnTo>
                      <a:lnTo>
                        <a:pt x="20385" y="12568"/>
                      </a:lnTo>
                      <a:lnTo>
                        <a:pt x="18777" y="11969"/>
                      </a:lnTo>
                      <a:lnTo>
                        <a:pt x="16748" y="11112"/>
                      </a:lnTo>
                      <a:lnTo>
                        <a:pt x="15926" y="10716"/>
                      </a:lnTo>
                      <a:lnTo>
                        <a:pt x="15364" y="9942"/>
                      </a:lnTo>
                      <a:lnTo>
                        <a:pt x="14522" y="9058"/>
                      </a:lnTo>
                      <a:lnTo>
                        <a:pt x="13967" y="8045"/>
                      </a:lnTo>
                      <a:lnTo>
                        <a:pt x="14150" y="6882"/>
                      </a:lnTo>
                      <a:lnTo>
                        <a:pt x="12584" y="7020"/>
                      </a:lnTo>
                      <a:lnTo>
                        <a:pt x="12541" y="5869"/>
                      </a:lnTo>
                      <a:lnTo>
                        <a:pt x="13040" y="4570"/>
                      </a:lnTo>
                      <a:lnTo>
                        <a:pt x="13138" y="3630"/>
                      </a:lnTo>
                      <a:lnTo>
                        <a:pt x="12275" y="2921"/>
                      </a:lnTo>
                      <a:lnTo>
                        <a:pt x="11713" y="2175"/>
                      </a:lnTo>
                      <a:lnTo>
                        <a:pt x="11081" y="1401"/>
                      </a:lnTo>
                      <a:lnTo>
                        <a:pt x="9793" y="516"/>
                      </a:lnTo>
                      <a:lnTo>
                        <a:pt x="8929" y="488"/>
                      </a:lnTo>
                      <a:lnTo>
                        <a:pt x="8115" y="258"/>
                      </a:lnTo>
                      <a:lnTo>
                        <a:pt x="7209" y="0"/>
                      </a:lnTo>
                      <a:lnTo>
                        <a:pt x="6591" y="1050"/>
                      </a:lnTo>
                      <a:lnTo>
                        <a:pt x="5917" y="433"/>
                      </a:lnTo>
                      <a:lnTo>
                        <a:pt x="4782" y="691"/>
                      </a:lnTo>
                      <a:lnTo>
                        <a:pt x="4606" y="2285"/>
                      </a:lnTo>
                      <a:lnTo>
                        <a:pt x="4210" y="3363"/>
                      </a:lnTo>
                      <a:lnTo>
                        <a:pt x="3570" y="4048"/>
                      </a:lnTo>
                      <a:lnTo>
                        <a:pt x="3020" y="5385"/>
                      </a:lnTo>
                      <a:lnTo>
                        <a:pt x="2830" y="7007"/>
                      </a:lnTo>
                      <a:lnTo>
                        <a:pt x="2107" y="7734"/>
                      </a:lnTo>
                      <a:lnTo>
                        <a:pt x="1449" y="9724"/>
                      </a:lnTo>
                      <a:lnTo>
                        <a:pt x="1449" y="11822"/>
                      </a:lnTo>
                      <a:lnTo>
                        <a:pt x="316" y="12125"/>
                      </a:lnTo>
                      <a:lnTo>
                        <a:pt x="0" y="13393"/>
                      </a:lnTo>
                      <a:lnTo>
                        <a:pt x="1074" y="13863"/>
                      </a:lnTo>
                      <a:lnTo>
                        <a:pt x="1931" y="14867"/>
                      </a:lnTo>
                      <a:lnTo>
                        <a:pt x="2619" y="16000"/>
                      </a:lnTo>
                      <a:lnTo>
                        <a:pt x="3125" y="17176"/>
                      </a:lnTo>
                      <a:lnTo>
                        <a:pt x="3483" y="17987"/>
                      </a:lnTo>
                      <a:lnTo>
                        <a:pt x="4122" y="18032"/>
                      </a:lnTo>
                      <a:lnTo>
                        <a:pt x="4271" y="19360"/>
                      </a:lnTo>
                      <a:lnTo>
                        <a:pt x="5017" y="19683"/>
                      </a:lnTo>
                      <a:lnTo>
                        <a:pt x="5798" y="19932"/>
                      </a:lnTo>
                      <a:lnTo>
                        <a:pt x="6529" y="20403"/>
                      </a:lnTo>
                      <a:lnTo>
                        <a:pt x="7281" y="21212"/>
                      </a:lnTo>
                      <a:lnTo>
                        <a:pt x="8322" y="21406"/>
                      </a:lnTo>
                      <a:lnTo>
                        <a:pt x="9582" y="21600"/>
                      </a:lnTo>
                      <a:lnTo>
                        <a:pt x="10491" y="20574"/>
                      </a:lnTo>
                      <a:lnTo>
                        <a:pt x="11522" y="20338"/>
                      </a:lnTo>
                      <a:lnTo>
                        <a:pt x="12260" y="20532"/>
                      </a:lnTo>
                      <a:lnTo>
                        <a:pt x="13349" y="20286"/>
                      </a:lnTo>
                      <a:close/>
                      <a:moveTo>
                        <a:pt x="13349" y="20286"/>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19" name="Freeform 7">
                  <a:extLst>
                    <a:ext uri="{FF2B5EF4-FFF2-40B4-BE49-F238E27FC236}">
                      <a16:creationId xmlns:a16="http://schemas.microsoft.com/office/drawing/2014/main" id="{0C686E24-ED1C-D141-9AA5-8911F68AC341}"/>
                    </a:ext>
                  </a:extLst>
                </p:cNvPr>
                <p:cNvSpPr>
                  <a:spLocks/>
                </p:cNvSpPr>
                <p:nvPr/>
              </p:nvSpPr>
              <p:spPr bwMode="auto">
                <a:xfrm>
                  <a:off x="2332370" y="3165518"/>
                  <a:ext cx="1466489" cy="13404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820182266 h 21600"/>
                    <a:gd name="T14" fmla="*/ 2147483647 w 21600"/>
                    <a:gd name="T15" fmla="*/ 1395742797 h 21600"/>
                    <a:gd name="T16" fmla="*/ 2147483647 w 21600"/>
                    <a:gd name="T17" fmla="*/ 2147483647 h 21600"/>
                    <a:gd name="T18" fmla="*/ 2147483647 w 21600"/>
                    <a:gd name="T19" fmla="*/ 1334994137 h 21600"/>
                    <a:gd name="T20" fmla="*/ 2147483647 w 21600"/>
                    <a:gd name="T21" fmla="*/ 767418601 h 21600"/>
                    <a:gd name="T22" fmla="*/ 2147483647 w 21600"/>
                    <a:gd name="T23" fmla="*/ 262205141 h 21600"/>
                    <a:gd name="T24" fmla="*/ 2147483647 w 21600"/>
                    <a:gd name="T25" fmla="*/ 0 h 21600"/>
                    <a:gd name="T26" fmla="*/ 2147483647 w 21600"/>
                    <a:gd name="T27" fmla="*/ 1953720039 h 21600"/>
                    <a:gd name="T28" fmla="*/ 2147483647 w 21600"/>
                    <a:gd name="T29" fmla="*/ 1459691044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3771415 w 21600"/>
                    <a:gd name="T89" fmla="*/ 2147483647 h 21600"/>
                    <a:gd name="T90" fmla="*/ 649548032 w 21600"/>
                    <a:gd name="T91" fmla="*/ 2147483647 h 21600"/>
                    <a:gd name="T92" fmla="*/ 1805591074 w 21600"/>
                    <a:gd name="T93" fmla="*/ 2147483647 h 21600"/>
                    <a:gd name="T94" fmla="*/ 2147483647 w 21600"/>
                    <a:gd name="T95" fmla="*/ 2147483647 h 21600"/>
                    <a:gd name="T96" fmla="*/ 2147483647 w 21600"/>
                    <a:gd name="T97" fmla="*/ 2147483647 h 21600"/>
                    <a:gd name="T98" fmla="*/ 2147483647 w 21600"/>
                    <a:gd name="T99" fmla="*/ 2147483647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4254" y="10737"/>
                      </a:moveTo>
                      <a:lnTo>
                        <a:pt x="4367" y="9935"/>
                      </a:lnTo>
                      <a:lnTo>
                        <a:pt x="4475" y="8732"/>
                      </a:lnTo>
                      <a:lnTo>
                        <a:pt x="5000" y="8126"/>
                      </a:lnTo>
                      <a:lnTo>
                        <a:pt x="5298" y="7542"/>
                      </a:lnTo>
                      <a:lnTo>
                        <a:pt x="6152" y="6996"/>
                      </a:lnTo>
                      <a:lnTo>
                        <a:pt x="6141" y="6225"/>
                      </a:lnTo>
                      <a:lnTo>
                        <a:pt x="6406" y="5439"/>
                      </a:lnTo>
                      <a:lnTo>
                        <a:pt x="6471" y="4740"/>
                      </a:lnTo>
                      <a:lnTo>
                        <a:pt x="6477" y="3834"/>
                      </a:lnTo>
                      <a:lnTo>
                        <a:pt x="6942" y="3242"/>
                      </a:lnTo>
                      <a:lnTo>
                        <a:pt x="7136" y="2216"/>
                      </a:lnTo>
                      <a:lnTo>
                        <a:pt x="7315" y="1337"/>
                      </a:lnTo>
                      <a:lnTo>
                        <a:pt x="7980" y="513"/>
                      </a:lnTo>
                      <a:lnTo>
                        <a:pt x="8732" y="491"/>
                      </a:lnTo>
                      <a:lnTo>
                        <a:pt x="9192" y="873"/>
                      </a:lnTo>
                      <a:lnTo>
                        <a:pt x="9992" y="1381"/>
                      </a:lnTo>
                      <a:lnTo>
                        <a:pt x="10711" y="1413"/>
                      </a:lnTo>
                      <a:lnTo>
                        <a:pt x="11539" y="1397"/>
                      </a:lnTo>
                      <a:lnTo>
                        <a:pt x="11950" y="835"/>
                      </a:lnTo>
                      <a:lnTo>
                        <a:pt x="13110" y="769"/>
                      </a:lnTo>
                      <a:lnTo>
                        <a:pt x="13818" y="480"/>
                      </a:lnTo>
                      <a:lnTo>
                        <a:pt x="14473" y="551"/>
                      </a:lnTo>
                      <a:lnTo>
                        <a:pt x="14895" y="164"/>
                      </a:lnTo>
                      <a:lnTo>
                        <a:pt x="16188" y="430"/>
                      </a:lnTo>
                      <a:lnTo>
                        <a:pt x="16981" y="0"/>
                      </a:lnTo>
                      <a:lnTo>
                        <a:pt x="17338" y="551"/>
                      </a:lnTo>
                      <a:lnTo>
                        <a:pt x="17841" y="1222"/>
                      </a:lnTo>
                      <a:lnTo>
                        <a:pt x="18979" y="1017"/>
                      </a:lnTo>
                      <a:lnTo>
                        <a:pt x="19881" y="913"/>
                      </a:lnTo>
                      <a:lnTo>
                        <a:pt x="20324" y="1539"/>
                      </a:lnTo>
                      <a:lnTo>
                        <a:pt x="21157" y="2105"/>
                      </a:lnTo>
                      <a:lnTo>
                        <a:pt x="21125" y="2681"/>
                      </a:lnTo>
                      <a:lnTo>
                        <a:pt x="21030" y="3374"/>
                      </a:lnTo>
                      <a:lnTo>
                        <a:pt x="21600" y="3689"/>
                      </a:lnTo>
                      <a:lnTo>
                        <a:pt x="21254" y="4202"/>
                      </a:lnTo>
                      <a:lnTo>
                        <a:pt x="20832" y="4710"/>
                      </a:lnTo>
                      <a:lnTo>
                        <a:pt x="20161" y="5264"/>
                      </a:lnTo>
                      <a:lnTo>
                        <a:pt x="19939" y="6198"/>
                      </a:lnTo>
                      <a:lnTo>
                        <a:pt x="19791" y="7755"/>
                      </a:lnTo>
                      <a:lnTo>
                        <a:pt x="19085" y="8265"/>
                      </a:lnTo>
                      <a:lnTo>
                        <a:pt x="18874" y="9029"/>
                      </a:lnTo>
                      <a:lnTo>
                        <a:pt x="19118" y="9803"/>
                      </a:lnTo>
                      <a:lnTo>
                        <a:pt x="19339" y="11337"/>
                      </a:lnTo>
                      <a:lnTo>
                        <a:pt x="19496" y="12679"/>
                      </a:lnTo>
                      <a:lnTo>
                        <a:pt x="19626" y="13546"/>
                      </a:lnTo>
                      <a:lnTo>
                        <a:pt x="20156" y="14200"/>
                      </a:lnTo>
                      <a:lnTo>
                        <a:pt x="20567" y="15046"/>
                      </a:lnTo>
                      <a:lnTo>
                        <a:pt x="20940" y="15679"/>
                      </a:lnTo>
                      <a:lnTo>
                        <a:pt x="20032" y="15766"/>
                      </a:lnTo>
                      <a:lnTo>
                        <a:pt x="18912" y="15935"/>
                      </a:lnTo>
                      <a:lnTo>
                        <a:pt x="18285" y="16840"/>
                      </a:lnTo>
                      <a:lnTo>
                        <a:pt x="18582" y="17511"/>
                      </a:lnTo>
                      <a:lnTo>
                        <a:pt x="18474" y="18385"/>
                      </a:lnTo>
                      <a:lnTo>
                        <a:pt x="18133" y="19400"/>
                      </a:lnTo>
                      <a:lnTo>
                        <a:pt x="18555" y="19990"/>
                      </a:lnTo>
                      <a:lnTo>
                        <a:pt x="19091" y="20443"/>
                      </a:lnTo>
                      <a:lnTo>
                        <a:pt x="19729" y="20061"/>
                      </a:lnTo>
                      <a:lnTo>
                        <a:pt x="19707" y="21600"/>
                      </a:lnTo>
                      <a:lnTo>
                        <a:pt x="18914" y="21526"/>
                      </a:lnTo>
                      <a:lnTo>
                        <a:pt x="18474" y="20792"/>
                      </a:lnTo>
                      <a:lnTo>
                        <a:pt x="17922" y="20465"/>
                      </a:lnTo>
                      <a:lnTo>
                        <a:pt x="17159" y="20203"/>
                      </a:lnTo>
                      <a:lnTo>
                        <a:pt x="16830" y="19564"/>
                      </a:lnTo>
                      <a:lnTo>
                        <a:pt x="16186" y="19826"/>
                      </a:lnTo>
                      <a:lnTo>
                        <a:pt x="15451" y="19695"/>
                      </a:lnTo>
                      <a:lnTo>
                        <a:pt x="14728" y="19667"/>
                      </a:lnTo>
                      <a:lnTo>
                        <a:pt x="14721" y="18997"/>
                      </a:lnTo>
                      <a:lnTo>
                        <a:pt x="13921" y="19291"/>
                      </a:lnTo>
                      <a:lnTo>
                        <a:pt x="13248" y="18760"/>
                      </a:lnTo>
                      <a:lnTo>
                        <a:pt x="12239" y="18773"/>
                      </a:lnTo>
                      <a:lnTo>
                        <a:pt x="11367" y="18844"/>
                      </a:lnTo>
                      <a:lnTo>
                        <a:pt x="11324" y="17796"/>
                      </a:lnTo>
                      <a:lnTo>
                        <a:pt x="10754" y="17094"/>
                      </a:lnTo>
                      <a:lnTo>
                        <a:pt x="10815" y="15929"/>
                      </a:lnTo>
                      <a:lnTo>
                        <a:pt x="10788" y="15253"/>
                      </a:lnTo>
                      <a:lnTo>
                        <a:pt x="10783" y="14527"/>
                      </a:lnTo>
                      <a:lnTo>
                        <a:pt x="10123" y="14495"/>
                      </a:lnTo>
                      <a:lnTo>
                        <a:pt x="9179" y="14192"/>
                      </a:lnTo>
                      <a:lnTo>
                        <a:pt x="8344" y="14192"/>
                      </a:lnTo>
                      <a:lnTo>
                        <a:pt x="8037" y="15302"/>
                      </a:lnTo>
                      <a:lnTo>
                        <a:pt x="5653" y="15281"/>
                      </a:lnTo>
                      <a:lnTo>
                        <a:pt x="5405" y="14631"/>
                      </a:lnTo>
                      <a:lnTo>
                        <a:pt x="5102" y="13736"/>
                      </a:lnTo>
                      <a:lnTo>
                        <a:pt x="4766" y="12904"/>
                      </a:lnTo>
                      <a:lnTo>
                        <a:pt x="3899" y="12850"/>
                      </a:lnTo>
                      <a:lnTo>
                        <a:pt x="2862" y="12902"/>
                      </a:lnTo>
                      <a:lnTo>
                        <a:pt x="1796" y="12866"/>
                      </a:lnTo>
                      <a:lnTo>
                        <a:pt x="1152" y="12986"/>
                      </a:lnTo>
                      <a:lnTo>
                        <a:pt x="130" y="13543"/>
                      </a:lnTo>
                      <a:lnTo>
                        <a:pt x="0" y="12839"/>
                      </a:lnTo>
                      <a:lnTo>
                        <a:pt x="395" y="12450"/>
                      </a:lnTo>
                      <a:lnTo>
                        <a:pt x="476" y="11894"/>
                      </a:lnTo>
                      <a:lnTo>
                        <a:pt x="1098" y="11588"/>
                      </a:lnTo>
                      <a:lnTo>
                        <a:pt x="1828" y="11364"/>
                      </a:lnTo>
                      <a:lnTo>
                        <a:pt x="2418" y="11141"/>
                      </a:lnTo>
                      <a:lnTo>
                        <a:pt x="2537" y="11768"/>
                      </a:lnTo>
                      <a:lnTo>
                        <a:pt x="3175" y="11435"/>
                      </a:lnTo>
                      <a:lnTo>
                        <a:pt x="3661" y="10917"/>
                      </a:lnTo>
                      <a:lnTo>
                        <a:pt x="4254" y="10737"/>
                      </a:lnTo>
                      <a:close/>
                      <a:moveTo>
                        <a:pt x="4254" y="10737"/>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0" name="Freeform 8">
                  <a:extLst>
                    <a:ext uri="{FF2B5EF4-FFF2-40B4-BE49-F238E27FC236}">
                      <a16:creationId xmlns:a16="http://schemas.microsoft.com/office/drawing/2014/main" id="{772F6A28-B1A5-C84C-AE5B-68C1CA4EEB6C}"/>
                    </a:ext>
                  </a:extLst>
                </p:cNvPr>
                <p:cNvSpPr>
                  <a:spLocks/>
                </p:cNvSpPr>
                <p:nvPr/>
              </p:nvSpPr>
              <p:spPr bwMode="auto">
                <a:xfrm>
                  <a:off x="3646365" y="3623011"/>
                  <a:ext cx="832775" cy="769227"/>
                </a:xfrm>
                <a:custGeom>
                  <a:avLst/>
                  <a:gdLst>
                    <a:gd name="T0" fmla="*/ 957915957 w 21600"/>
                    <a:gd name="T1" fmla="*/ 700033791 h 21600"/>
                    <a:gd name="T2" fmla="*/ 919974884 w 21600"/>
                    <a:gd name="T3" fmla="*/ 362250393 h 21600"/>
                    <a:gd name="T4" fmla="*/ 743208692 w 21600"/>
                    <a:gd name="T5" fmla="*/ 44413445 h 21600"/>
                    <a:gd name="T6" fmla="*/ 1597531409 w 21600"/>
                    <a:gd name="T7" fmla="*/ 0 h 21600"/>
                    <a:gd name="T8" fmla="*/ 2147483647 w 21600"/>
                    <a:gd name="T9" fmla="*/ 103329685 h 21600"/>
                    <a:gd name="T10" fmla="*/ 2147483647 w 21600"/>
                    <a:gd name="T11" fmla="*/ 519962151 h 21600"/>
                    <a:gd name="T12" fmla="*/ 2147483647 w 21600"/>
                    <a:gd name="T13" fmla="*/ 815443847 h 21600"/>
                    <a:gd name="T14" fmla="*/ 2147483647 w 21600"/>
                    <a:gd name="T15" fmla="*/ 1061680809 h 21600"/>
                    <a:gd name="T16" fmla="*/ 2147483647 w 21600"/>
                    <a:gd name="T17" fmla="*/ 1246885358 h 21600"/>
                    <a:gd name="T18" fmla="*/ 2147483647 w 21600"/>
                    <a:gd name="T19" fmla="*/ 1613368162 h 21600"/>
                    <a:gd name="T20" fmla="*/ 2147483647 w 21600"/>
                    <a:gd name="T21" fmla="*/ 1787694459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1946252069 w 21600"/>
                    <a:gd name="T69" fmla="*/ 2147483647 h 21600"/>
                    <a:gd name="T70" fmla="*/ 1588195579 w 21600"/>
                    <a:gd name="T71" fmla="*/ 2147483647 h 21600"/>
                    <a:gd name="T72" fmla="*/ 1173229690 w 21600"/>
                    <a:gd name="T73" fmla="*/ 2147483647 h 21600"/>
                    <a:gd name="T74" fmla="*/ 800724558 w 21600"/>
                    <a:gd name="T75" fmla="*/ 2147483647 h 21600"/>
                    <a:gd name="T76" fmla="*/ 510728274 w 21600"/>
                    <a:gd name="T77" fmla="*/ 2147483647 h 21600"/>
                    <a:gd name="T78" fmla="*/ 123765518 w 21600"/>
                    <a:gd name="T79" fmla="*/ 2147483647 h 21600"/>
                    <a:gd name="T80" fmla="*/ 10539917 w 21600"/>
                    <a:gd name="T81" fmla="*/ 2147483647 h 21600"/>
                    <a:gd name="T82" fmla="*/ 0 w 21600"/>
                    <a:gd name="T83" fmla="*/ 1998883364 h 21600"/>
                    <a:gd name="T84" fmla="*/ 396900629 w 21600"/>
                    <a:gd name="T85" fmla="*/ 2017614074 h 21600"/>
                    <a:gd name="T86" fmla="*/ 676653527 w 21600"/>
                    <a:gd name="T87" fmla="*/ 1751741408 h 21600"/>
                    <a:gd name="T88" fmla="*/ 875708064 w 21600"/>
                    <a:gd name="T89" fmla="*/ 1433904393 h 21600"/>
                    <a:gd name="T90" fmla="*/ 720920280 w 21600"/>
                    <a:gd name="T91" fmla="*/ 945964569 h 21600"/>
                    <a:gd name="T92" fmla="*/ 957915957 w 21600"/>
                    <a:gd name="T93" fmla="*/ 700033791 h 21600"/>
                    <a:gd name="T94" fmla="*/ 957915957 w 21600"/>
                    <a:gd name="T95" fmla="*/ 700033791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3181" y="2317"/>
                      </a:moveTo>
                      <a:lnTo>
                        <a:pt x="3055" y="1199"/>
                      </a:lnTo>
                      <a:lnTo>
                        <a:pt x="2468" y="147"/>
                      </a:lnTo>
                      <a:lnTo>
                        <a:pt x="5305" y="0"/>
                      </a:lnTo>
                      <a:lnTo>
                        <a:pt x="10052" y="342"/>
                      </a:lnTo>
                      <a:lnTo>
                        <a:pt x="12787" y="1721"/>
                      </a:lnTo>
                      <a:lnTo>
                        <a:pt x="14130" y="2699"/>
                      </a:lnTo>
                      <a:lnTo>
                        <a:pt x="15414" y="3514"/>
                      </a:lnTo>
                      <a:lnTo>
                        <a:pt x="16591" y="4127"/>
                      </a:lnTo>
                      <a:lnTo>
                        <a:pt x="16838" y="5340"/>
                      </a:lnTo>
                      <a:lnTo>
                        <a:pt x="17697" y="5917"/>
                      </a:lnTo>
                      <a:lnTo>
                        <a:pt x="19605" y="7235"/>
                      </a:lnTo>
                      <a:lnTo>
                        <a:pt x="18910" y="8507"/>
                      </a:lnTo>
                      <a:lnTo>
                        <a:pt x="18628" y="9990"/>
                      </a:lnTo>
                      <a:lnTo>
                        <a:pt x="19075" y="11156"/>
                      </a:lnTo>
                      <a:lnTo>
                        <a:pt x="20064" y="12192"/>
                      </a:lnTo>
                      <a:lnTo>
                        <a:pt x="19558" y="14099"/>
                      </a:lnTo>
                      <a:lnTo>
                        <a:pt x="19758" y="15807"/>
                      </a:lnTo>
                      <a:lnTo>
                        <a:pt x="20147" y="17232"/>
                      </a:lnTo>
                      <a:lnTo>
                        <a:pt x="20641" y="18398"/>
                      </a:lnTo>
                      <a:lnTo>
                        <a:pt x="21600" y="19317"/>
                      </a:lnTo>
                      <a:lnTo>
                        <a:pt x="20005" y="20235"/>
                      </a:lnTo>
                      <a:lnTo>
                        <a:pt x="18522" y="20447"/>
                      </a:lnTo>
                      <a:lnTo>
                        <a:pt x="17532" y="20800"/>
                      </a:lnTo>
                      <a:lnTo>
                        <a:pt x="16520" y="20729"/>
                      </a:lnTo>
                      <a:lnTo>
                        <a:pt x="15801" y="21412"/>
                      </a:lnTo>
                      <a:lnTo>
                        <a:pt x="14070" y="21459"/>
                      </a:lnTo>
                      <a:lnTo>
                        <a:pt x="12987" y="20988"/>
                      </a:lnTo>
                      <a:lnTo>
                        <a:pt x="11680" y="21188"/>
                      </a:lnTo>
                      <a:lnTo>
                        <a:pt x="10301" y="21600"/>
                      </a:lnTo>
                      <a:lnTo>
                        <a:pt x="9807" y="20317"/>
                      </a:lnTo>
                      <a:lnTo>
                        <a:pt x="9690" y="18457"/>
                      </a:lnTo>
                      <a:lnTo>
                        <a:pt x="9124" y="17208"/>
                      </a:lnTo>
                      <a:lnTo>
                        <a:pt x="7994" y="17044"/>
                      </a:lnTo>
                      <a:lnTo>
                        <a:pt x="6463" y="16573"/>
                      </a:lnTo>
                      <a:lnTo>
                        <a:pt x="5274" y="15737"/>
                      </a:lnTo>
                      <a:lnTo>
                        <a:pt x="3896" y="15348"/>
                      </a:lnTo>
                      <a:lnTo>
                        <a:pt x="2659" y="14547"/>
                      </a:lnTo>
                      <a:lnTo>
                        <a:pt x="1696" y="12545"/>
                      </a:lnTo>
                      <a:lnTo>
                        <a:pt x="411" y="10802"/>
                      </a:lnTo>
                      <a:lnTo>
                        <a:pt x="35" y="8665"/>
                      </a:lnTo>
                      <a:lnTo>
                        <a:pt x="0" y="6616"/>
                      </a:lnTo>
                      <a:lnTo>
                        <a:pt x="1318" y="6678"/>
                      </a:lnTo>
                      <a:lnTo>
                        <a:pt x="2247" y="5798"/>
                      </a:lnTo>
                      <a:lnTo>
                        <a:pt x="2908" y="4746"/>
                      </a:lnTo>
                      <a:lnTo>
                        <a:pt x="2394" y="3131"/>
                      </a:lnTo>
                      <a:lnTo>
                        <a:pt x="3181" y="2317"/>
                      </a:lnTo>
                      <a:close/>
                      <a:moveTo>
                        <a:pt x="3181" y="2317"/>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1" name="Freeform 9">
                  <a:extLst>
                    <a:ext uri="{FF2B5EF4-FFF2-40B4-BE49-F238E27FC236}">
                      <a16:creationId xmlns:a16="http://schemas.microsoft.com/office/drawing/2014/main" id="{30933830-07EA-C64B-B52A-881E6C02C88C}"/>
                    </a:ext>
                  </a:extLst>
                </p:cNvPr>
                <p:cNvSpPr>
                  <a:spLocks/>
                </p:cNvSpPr>
                <p:nvPr/>
              </p:nvSpPr>
              <p:spPr bwMode="auto">
                <a:xfrm>
                  <a:off x="1602778" y="2561426"/>
                  <a:ext cx="916784" cy="690030"/>
                </a:xfrm>
                <a:custGeom>
                  <a:avLst/>
                  <a:gdLst>
                    <a:gd name="T0" fmla="*/ 178787689 w 21600"/>
                    <a:gd name="T1" fmla="*/ 2147483647 h 21600"/>
                    <a:gd name="T2" fmla="*/ 455610287 w 21600"/>
                    <a:gd name="T3" fmla="*/ 2106946891 h 21600"/>
                    <a:gd name="T4" fmla="*/ 801942012 w 21600"/>
                    <a:gd name="T5" fmla="*/ 1879042878 h 21600"/>
                    <a:gd name="T6" fmla="*/ 889125238 w 21600"/>
                    <a:gd name="T7" fmla="*/ 1544498495 h 21600"/>
                    <a:gd name="T8" fmla="*/ 718771672 w 21600"/>
                    <a:gd name="T9" fmla="*/ 1222598910 h 21600"/>
                    <a:gd name="T10" fmla="*/ 701495076 w 21600"/>
                    <a:gd name="T11" fmla="*/ 947590208 h 21600"/>
                    <a:gd name="T12" fmla="*/ 860599603 w 21600"/>
                    <a:gd name="T13" fmla="*/ 697661091 h 21600"/>
                    <a:gd name="T14" fmla="*/ 1200500955 w 21600"/>
                    <a:gd name="T15" fmla="*/ 494840213 h 21600"/>
                    <a:gd name="T16" fmla="*/ 1196880111 w 21600"/>
                    <a:gd name="T17" fmla="*/ 250581306 h 21600"/>
                    <a:gd name="T18" fmla="*/ 1546424329 w 21600"/>
                    <a:gd name="T19" fmla="*/ 61720496 h 21600"/>
                    <a:gd name="T20" fmla="*/ 2147483647 w 21600"/>
                    <a:gd name="T21" fmla="*/ 0 h 21600"/>
                    <a:gd name="T22" fmla="*/ 2147483647 w 21600"/>
                    <a:gd name="T23" fmla="*/ 105553471 h 21600"/>
                    <a:gd name="T24" fmla="*/ 2147483647 w 21600"/>
                    <a:gd name="T25" fmla="*/ 316446730 h 21600"/>
                    <a:gd name="T26" fmla="*/ 2147483647 w 21600"/>
                    <a:gd name="T27" fmla="*/ 305975791 h 21600"/>
                    <a:gd name="T28" fmla="*/ 2147483647 w 21600"/>
                    <a:gd name="T29" fmla="*/ 438572572 h 21600"/>
                    <a:gd name="T30" fmla="*/ 2147483647 w 21600"/>
                    <a:gd name="T31" fmla="*/ 485463516 h 21600"/>
                    <a:gd name="T32" fmla="*/ 2147483647 w 21600"/>
                    <a:gd name="T33" fmla="*/ 293983121 h 21600"/>
                    <a:gd name="T34" fmla="*/ 2147483647 w 21600"/>
                    <a:gd name="T35" fmla="*/ 239679267 h 21600"/>
                    <a:gd name="T36" fmla="*/ 2147483647 w 21600"/>
                    <a:gd name="T37" fmla="*/ 425706747 h 21600"/>
                    <a:gd name="T38" fmla="*/ 2147483647 w 21600"/>
                    <a:gd name="T39" fmla="*/ 222885869 h 21600"/>
                    <a:gd name="T40" fmla="*/ 2147483647 w 21600"/>
                    <a:gd name="T41" fmla="*/ 11123127 h 21600"/>
                    <a:gd name="T42" fmla="*/ 2147483647 w 21600"/>
                    <a:gd name="T43" fmla="*/ 268682631 h 21600"/>
                    <a:gd name="T44" fmla="*/ 2147483647 w 21600"/>
                    <a:gd name="T45" fmla="*/ 670621453 h 21600"/>
                    <a:gd name="T46" fmla="*/ 2147483647 w 21600"/>
                    <a:gd name="T47" fmla="*/ 878239327 h 21600"/>
                    <a:gd name="T48" fmla="*/ 2147483647 w 21600"/>
                    <a:gd name="T49" fmla="*/ 1222598910 h 21600"/>
                    <a:gd name="T50" fmla="*/ 2147483647 w 21600"/>
                    <a:gd name="T51" fmla="*/ 1322264754 h 21600"/>
                    <a:gd name="T52" fmla="*/ 2147483647 w 21600"/>
                    <a:gd name="T53" fmla="*/ 1757569224 h 21600"/>
                    <a:gd name="T54" fmla="*/ 2147483647 w 21600"/>
                    <a:gd name="T55" fmla="*/ 2130935783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1935340406 w 21600"/>
                    <a:gd name="T87" fmla="*/ 2147483647 h 21600"/>
                    <a:gd name="T88" fmla="*/ 1668966527 w 21600"/>
                    <a:gd name="T89" fmla="*/ 2147483647 h 21600"/>
                    <a:gd name="T90" fmla="*/ 1416248401 w 21600"/>
                    <a:gd name="T91" fmla="*/ 2147483647 h 21600"/>
                    <a:gd name="T92" fmla="*/ 862608739 w 21600"/>
                    <a:gd name="T93" fmla="*/ 2147483647 h 21600"/>
                    <a:gd name="T94" fmla="*/ 0 w 21600"/>
                    <a:gd name="T95" fmla="*/ 2147483647 h 21600"/>
                    <a:gd name="T96" fmla="*/ 59866334 w 21600"/>
                    <a:gd name="T97" fmla="*/ 2147483647 h 21600"/>
                    <a:gd name="T98" fmla="*/ 54639244 w 21600"/>
                    <a:gd name="T99" fmla="*/ 2147483647 h 21600"/>
                    <a:gd name="T100" fmla="*/ 178787689 w 21600"/>
                    <a:gd name="T101" fmla="*/ 2147483647 h 21600"/>
                    <a:gd name="T102" fmla="*/ 178787689 w 21600"/>
                    <a:gd name="T103" fmla="*/ 2147483647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445" y="10844"/>
                      </a:moveTo>
                      <a:lnTo>
                        <a:pt x="1134" y="9661"/>
                      </a:lnTo>
                      <a:lnTo>
                        <a:pt x="1996" y="8616"/>
                      </a:lnTo>
                      <a:lnTo>
                        <a:pt x="2213" y="7082"/>
                      </a:lnTo>
                      <a:lnTo>
                        <a:pt x="1789" y="5606"/>
                      </a:lnTo>
                      <a:lnTo>
                        <a:pt x="1746" y="4345"/>
                      </a:lnTo>
                      <a:lnTo>
                        <a:pt x="2142" y="3199"/>
                      </a:lnTo>
                      <a:lnTo>
                        <a:pt x="2988" y="2269"/>
                      </a:lnTo>
                      <a:lnTo>
                        <a:pt x="2979" y="1149"/>
                      </a:lnTo>
                      <a:lnTo>
                        <a:pt x="3849" y="283"/>
                      </a:lnTo>
                      <a:lnTo>
                        <a:pt x="5528" y="0"/>
                      </a:lnTo>
                      <a:lnTo>
                        <a:pt x="6666" y="484"/>
                      </a:lnTo>
                      <a:lnTo>
                        <a:pt x="7793" y="1451"/>
                      </a:lnTo>
                      <a:lnTo>
                        <a:pt x="9465" y="1403"/>
                      </a:lnTo>
                      <a:lnTo>
                        <a:pt x="11258" y="2011"/>
                      </a:lnTo>
                      <a:lnTo>
                        <a:pt x="12641" y="2226"/>
                      </a:lnTo>
                      <a:lnTo>
                        <a:pt x="14301" y="1348"/>
                      </a:lnTo>
                      <a:lnTo>
                        <a:pt x="16279" y="1099"/>
                      </a:lnTo>
                      <a:lnTo>
                        <a:pt x="17640" y="1952"/>
                      </a:lnTo>
                      <a:lnTo>
                        <a:pt x="18700" y="1022"/>
                      </a:lnTo>
                      <a:lnTo>
                        <a:pt x="19681" y="51"/>
                      </a:lnTo>
                      <a:lnTo>
                        <a:pt x="20185" y="1232"/>
                      </a:lnTo>
                      <a:lnTo>
                        <a:pt x="20666" y="3075"/>
                      </a:lnTo>
                      <a:lnTo>
                        <a:pt x="21521" y="4027"/>
                      </a:lnTo>
                      <a:lnTo>
                        <a:pt x="21600" y="5606"/>
                      </a:lnTo>
                      <a:lnTo>
                        <a:pt x="20401" y="6063"/>
                      </a:lnTo>
                      <a:lnTo>
                        <a:pt x="19609" y="8059"/>
                      </a:lnTo>
                      <a:lnTo>
                        <a:pt x="19133" y="9771"/>
                      </a:lnTo>
                      <a:lnTo>
                        <a:pt x="18357" y="10530"/>
                      </a:lnTo>
                      <a:lnTo>
                        <a:pt x="18082" y="11771"/>
                      </a:lnTo>
                      <a:lnTo>
                        <a:pt x="17325" y="12313"/>
                      </a:lnTo>
                      <a:lnTo>
                        <a:pt x="16876" y="14007"/>
                      </a:lnTo>
                      <a:lnTo>
                        <a:pt x="16362" y="15686"/>
                      </a:lnTo>
                      <a:lnTo>
                        <a:pt x="15186" y="16888"/>
                      </a:lnTo>
                      <a:lnTo>
                        <a:pt x="14357" y="15325"/>
                      </a:lnTo>
                      <a:lnTo>
                        <a:pt x="13266" y="15566"/>
                      </a:lnTo>
                      <a:lnTo>
                        <a:pt x="12391" y="16650"/>
                      </a:lnTo>
                      <a:lnTo>
                        <a:pt x="11315" y="18111"/>
                      </a:lnTo>
                      <a:lnTo>
                        <a:pt x="10926" y="19955"/>
                      </a:lnTo>
                      <a:lnTo>
                        <a:pt x="9408" y="21030"/>
                      </a:lnTo>
                      <a:lnTo>
                        <a:pt x="8099" y="21368"/>
                      </a:lnTo>
                      <a:lnTo>
                        <a:pt x="6867" y="21600"/>
                      </a:lnTo>
                      <a:lnTo>
                        <a:pt x="5480" y="21188"/>
                      </a:lnTo>
                      <a:lnTo>
                        <a:pt x="4817" y="19467"/>
                      </a:lnTo>
                      <a:lnTo>
                        <a:pt x="4154" y="18232"/>
                      </a:lnTo>
                      <a:lnTo>
                        <a:pt x="3525" y="17091"/>
                      </a:lnTo>
                      <a:lnTo>
                        <a:pt x="2147" y="16922"/>
                      </a:lnTo>
                      <a:lnTo>
                        <a:pt x="0" y="16601"/>
                      </a:lnTo>
                      <a:lnTo>
                        <a:pt x="149" y="14219"/>
                      </a:lnTo>
                      <a:lnTo>
                        <a:pt x="136" y="12301"/>
                      </a:lnTo>
                      <a:lnTo>
                        <a:pt x="445" y="10844"/>
                      </a:lnTo>
                      <a:close/>
                      <a:moveTo>
                        <a:pt x="445" y="10844"/>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2" name="Freeform 10">
                  <a:extLst>
                    <a:ext uri="{FF2B5EF4-FFF2-40B4-BE49-F238E27FC236}">
                      <a16:creationId xmlns:a16="http://schemas.microsoft.com/office/drawing/2014/main" id="{6E746637-E434-E346-A3E1-6F9DCD100352}"/>
                    </a:ext>
                  </a:extLst>
                </p:cNvPr>
                <p:cNvSpPr>
                  <a:spLocks/>
                </p:cNvSpPr>
                <p:nvPr/>
              </p:nvSpPr>
              <p:spPr bwMode="auto">
                <a:xfrm>
                  <a:off x="2167094" y="1227704"/>
                  <a:ext cx="1135935" cy="95289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1672474366 h 21600"/>
                    <a:gd name="T16" fmla="*/ 2147483647 w 21600"/>
                    <a:gd name="T17" fmla="*/ 1229086108 h 21600"/>
                    <a:gd name="T18" fmla="*/ 2147483647 w 21600"/>
                    <a:gd name="T19" fmla="*/ 1119384234 h 21600"/>
                    <a:gd name="T20" fmla="*/ 2147483647 w 21600"/>
                    <a:gd name="T21" fmla="*/ 939620317 h 21600"/>
                    <a:gd name="T22" fmla="*/ 2147483647 w 21600"/>
                    <a:gd name="T23" fmla="*/ 522646977 h 21600"/>
                    <a:gd name="T24" fmla="*/ 2147483647 w 21600"/>
                    <a:gd name="T25" fmla="*/ 377340572 h 21600"/>
                    <a:gd name="T26" fmla="*/ 2147483647 w 21600"/>
                    <a:gd name="T27" fmla="*/ 381935378 h 21600"/>
                    <a:gd name="T28" fmla="*/ 2147483647 w 21600"/>
                    <a:gd name="T29" fmla="*/ 531263038 h 21600"/>
                    <a:gd name="T30" fmla="*/ 2147483647 w 21600"/>
                    <a:gd name="T31" fmla="*/ 913198416 h 21600"/>
                    <a:gd name="T32" fmla="*/ 2147483647 w 21600"/>
                    <a:gd name="T33" fmla="*/ 1505914417 h 21600"/>
                    <a:gd name="T34" fmla="*/ 2147483647 w 21600"/>
                    <a:gd name="T35" fmla="*/ 2147483647 h 21600"/>
                    <a:gd name="T36" fmla="*/ 2147483647 w 21600"/>
                    <a:gd name="T37" fmla="*/ 2147483647 h 21600"/>
                    <a:gd name="T38" fmla="*/ 2147483647 w 21600"/>
                    <a:gd name="T39" fmla="*/ 2147483647 h 21600"/>
                    <a:gd name="T40" fmla="*/ 2147483647 w 21600"/>
                    <a:gd name="T41" fmla="*/ 1944707953 h 21600"/>
                    <a:gd name="T42" fmla="*/ 2147483647 w 21600"/>
                    <a:gd name="T43" fmla="*/ 1830418171 h 21600"/>
                    <a:gd name="T44" fmla="*/ 2147483647 w 21600"/>
                    <a:gd name="T45" fmla="*/ 1694301461 h 21600"/>
                    <a:gd name="T46" fmla="*/ 2147483647 w 21600"/>
                    <a:gd name="T47" fmla="*/ 728832794 h 21600"/>
                    <a:gd name="T48" fmla="*/ 2147483647 w 21600"/>
                    <a:gd name="T49" fmla="*/ 469810158 h 21600"/>
                    <a:gd name="T50" fmla="*/ 2147483647 w 21600"/>
                    <a:gd name="T51" fmla="*/ 338288171 h 21600"/>
                    <a:gd name="T52" fmla="*/ 2147483647 w 21600"/>
                    <a:gd name="T53" fmla="*/ 360108283 h 21600"/>
                    <a:gd name="T54" fmla="*/ 2147483647 w 21600"/>
                    <a:gd name="T55" fmla="*/ 0 h 21600"/>
                    <a:gd name="T56" fmla="*/ 2147483647 w 21600"/>
                    <a:gd name="T57" fmla="*/ 711033937 h 21600"/>
                    <a:gd name="T58" fmla="*/ 2042869411 w 21600"/>
                    <a:gd name="T59" fmla="*/ 952831267 h 21600"/>
                    <a:gd name="T60" fmla="*/ 1319880483 w 21600"/>
                    <a:gd name="T61" fmla="*/ 1325576950 h 21600"/>
                    <a:gd name="T62" fmla="*/ 1272492586 w 21600"/>
                    <a:gd name="T63" fmla="*/ 2094042512 h 21600"/>
                    <a:gd name="T64" fmla="*/ 1027929722 w 21600"/>
                    <a:gd name="T65" fmla="*/ 2147483647 h 21600"/>
                    <a:gd name="T66" fmla="*/ 406587787 w 21600"/>
                    <a:gd name="T67" fmla="*/ 2147483647 h 21600"/>
                    <a:gd name="T68" fmla="*/ 640450986 w 21600"/>
                    <a:gd name="T69" fmla="*/ 2147483647 h 21600"/>
                    <a:gd name="T70" fmla="*/ 697769453 w 21600"/>
                    <a:gd name="T71" fmla="*/ 2147483647 h 21600"/>
                    <a:gd name="T72" fmla="*/ 709229800 w 21600"/>
                    <a:gd name="T73" fmla="*/ 2147483647 h 21600"/>
                    <a:gd name="T74" fmla="*/ 507465685 w 21600"/>
                    <a:gd name="T75" fmla="*/ 2147483647 h 21600"/>
                    <a:gd name="T76" fmla="*/ 512054834 w 21600"/>
                    <a:gd name="T77" fmla="*/ 2147483647 h 21600"/>
                    <a:gd name="T78" fmla="*/ 0 w 21600"/>
                    <a:gd name="T79" fmla="*/ 2147483647 h 21600"/>
                    <a:gd name="T80" fmla="*/ 528865013 w 21600"/>
                    <a:gd name="T81" fmla="*/ 2147483647 h 21600"/>
                    <a:gd name="T82" fmla="*/ 582363425 w 21600"/>
                    <a:gd name="T83" fmla="*/ 2147483647 h 21600"/>
                    <a:gd name="T84" fmla="*/ 1436807877 w 21600"/>
                    <a:gd name="T85" fmla="*/ 2147483647 h 21600"/>
                    <a:gd name="T86" fmla="*/ 199854097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2147483647 w 21600"/>
                    <a:gd name="T113" fmla="*/ 2147483647 h 21600"/>
                    <a:gd name="T114" fmla="*/ 2147483647 w 21600"/>
                    <a:gd name="T115" fmla="*/ 2147483647 h 21600"/>
                    <a:gd name="T116" fmla="*/ 2147483647 w 21600"/>
                    <a:gd name="T117" fmla="*/ 2147483647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21600" y="17815"/>
                      </a:moveTo>
                      <a:lnTo>
                        <a:pt x="21521" y="15865"/>
                      </a:lnTo>
                      <a:lnTo>
                        <a:pt x="21482" y="12831"/>
                      </a:lnTo>
                      <a:lnTo>
                        <a:pt x="21350" y="9262"/>
                      </a:lnTo>
                      <a:lnTo>
                        <a:pt x="21232" y="6136"/>
                      </a:lnTo>
                      <a:lnTo>
                        <a:pt x="20681" y="4968"/>
                      </a:lnTo>
                      <a:lnTo>
                        <a:pt x="20980" y="4013"/>
                      </a:lnTo>
                      <a:lnTo>
                        <a:pt x="20896" y="2912"/>
                      </a:lnTo>
                      <a:lnTo>
                        <a:pt x="21035" y="2140"/>
                      </a:lnTo>
                      <a:lnTo>
                        <a:pt x="20090" y="1949"/>
                      </a:lnTo>
                      <a:lnTo>
                        <a:pt x="19186" y="1636"/>
                      </a:lnTo>
                      <a:lnTo>
                        <a:pt x="18422" y="910"/>
                      </a:lnTo>
                      <a:lnTo>
                        <a:pt x="17497" y="657"/>
                      </a:lnTo>
                      <a:lnTo>
                        <a:pt x="16420" y="665"/>
                      </a:lnTo>
                      <a:lnTo>
                        <a:pt x="15419" y="925"/>
                      </a:lnTo>
                      <a:lnTo>
                        <a:pt x="14655" y="1590"/>
                      </a:lnTo>
                      <a:lnTo>
                        <a:pt x="14453" y="2622"/>
                      </a:lnTo>
                      <a:lnTo>
                        <a:pt x="14495" y="3860"/>
                      </a:lnTo>
                      <a:lnTo>
                        <a:pt x="13807" y="4571"/>
                      </a:lnTo>
                      <a:lnTo>
                        <a:pt x="12299" y="3929"/>
                      </a:lnTo>
                      <a:lnTo>
                        <a:pt x="11145" y="3386"/>
                      </a:lnTo>
                      <a:lnTo>
                        <a:pt x="10179" y="3187"/>
                      </a:lnTo>
                      <a:lnTo>
                        <a:pt x="9116" y="2950"/>
                      </a:lnTo>
                      <a:lnTo>
                        <a:pt x="8546" y="1269"/>
                      </a:lnTo>
                      <a:lnTo>
                        <a:pt x="7197" y="818"/>
                      </a:lnTo>
                      <a:lnTo>
                        <a:pt x="6426" y="589"/>
                      </a:lnTo>
                      <a:lnTo>
                        <a:pt x="5077" y="627"/>
                      </a:lnTo>
                      <a:lnTo>
                        <a:pt x="3534" y="0"/>
                      </a:lnTo>
                      <a:lnTo>
                        <a:pt x="3548" y="1238"/>
                      </a:lnTo>
                      <a:lnTo>
                        <a:pt x="2673" y="1659"/>
                      </a:lnTo>
                      <a:lnTo>
                        <a:pt x="1727" y="2308"/>
                      </a:lnTo>
                      <a:lnTo>
                        <a:pt x="1665" y="3646"/>
                      </a:lnTo>
                      <a:lnTo>
                        <a:pt x="1345" y="4349"/>
                      </a:lnTo>
                      <a:lnTo>
                        <a:pt x="532" y="4533"/>
                      </a:lnTo>
                      <a:lnTo>
                        <a:pt x="838" y="5526"/>
                      </a:lnTo>
                      <a:lnTo>
                        <a:pt x="913" y="6838"/>
                      </a:lnTo>
                      <a:lnTo>
                        <a:pt x="928" y="8270"/>
                      </a:lnTo>
                      <a:lnTo>
                        <a:pt x="664" y="9485"/>
                      </a:lnTo>
                      <a:lnTo>
                        <a:pt x="670" y="10392"/>
                      </a:lnTo>
                      <a:lnTo>
                        <a:pt x="0" y="10783"/>
                      </a:lnTo>
                      <a:lnTo>
                        <a:pt x="692" y="11801"/>
                      </a:lnTo>
                      <a:lnTo>
                        <a:pt x="762" y="13340"/>
                      </a:lnTo>
                      <a:lnTo>
                        <a:pt x="1880" y="13598"/>
                      </a:lnTo>
                      <a:lnTo>
                        <a:pt x="2615" y="14005"/>
                      </a:lnTo>
                      <a:lnTo>
                        <a:pt x="3258" y="15132"/>
                      </a:lnTo>
                      <a:lnTo>
                        <a:pt x="4646" y="15450"/>
                      </a:lnTo>
                      <a:lnTo>
                        <a:pt x="5632" y="15830"/>
                      </a:lnTo>
                      <a:lnTo>
                        <a:pt x="6568" y="16503"/>
                      </a:lnTo>
                      <a:lnTo>
                        <a:pt x="7637" y="16093"/>
                      </a:lnTo>
                      <a:lnTo>
                        <a:pt x="8383" y="15412"/>
                      </a:lnTo>
                      <a:lnTo>
                        <a:pt x="9298" y="15481"/>
                      </a:lnTo>
                      <a:lnTo>
                        <a:pt x="11030" y="16331"/>
                      </a:lnTo>
                      <a:lnTo>
                        <a:pt x="14007" y="18018"/>
                      </a:lnTo>
                      <a:lnTo>
                        <a:pt x="17234" y="19820"/>
                      </a:lnTo>
                      <a:lnTo>
                        <a:pt x="20134" y="21600"/>
                      </a:lnTo>
                      <a:lnTo>
                        <a:pt x="20113" y="20795"/>
                      </a:lnTo>
                      <a:lnTo>
                        <a:pt x="21450" y="20725"/>
                      </a:lnTo>
                      <a:lnTo>
                        <a:pt x="21600" y="17815"/>
                      </a:lnTo>
                      <a:close/>
                      <a:moveTo>
                        <a:pt x="21600" y="17815"/>
                      </a:moveTo>
                    </a:path>
                  </a:pathLst>
                </a:custGeom>
                <a:solidFill>
                  <a:schemeClr val="accent2">
                    <a:lumMod val="40000"/>
                    <a:lumOff val="6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3" name="Freeform 11">
                  <a:extLst>
                    <a:ext uri="{FF2B5EF4-FFF2-40B4-BE49-F238E27FC236}">
                      <a16:creationId xmlns:a16="http://schemas.microsoft.com/office/drawing/2014/main" id="{A0DE3D39-5BFA-B543-BA1E-600053033F9C}"/>
                    </a:ext>
                  </a:extLst>
                </p:cNvPr>
                <p:cNvSpPr>
                  <a:spLocks/>
                </p:cNvSpPr>
                <p:nvPr/>
              </p:nvSpPr>
              <p:spPr bwMode="auto">
                <a:xfrm>
                  <a:off x="2316847" y="4748628"/>
                  <a:ext cx="1005358" cy="827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956008663 h 21600"/>
                    <a:gd name="T16" fmla="*/ 2147483647 w 21600"/>
                    <a:gd name="T17" fmla="*/ 893226279 h 21600"/>
                    <a:gd name="T18" fmla="*/ 2147483647 w 21600"/>
                    <a:gd name="T19" fmla="*/ 840215684 h 21600"/>
                    <a:gd name="T20" fmla="*/ 2147483647 w 21600"/>
                    <a:gd name="T21" fmla="*/ 724052820 h 21600"/>
                    <a:gd name="T22" fmla="*/ 2147483647 w 21600"/>
                    <a:gd name="T23" fmla="*/ 1065030207 h 21600"/>
                    <a:gd name="T24" fmla="*/ 2147483647 w 21600"/>
                    <a:gd name="T25" fmla="*/ 787210285 h 21600"/>
                    <a:gd name="T26" fmla="*/ 2147483647 w 21600"/>
                    <a:gd name="T27" fmla="*/ 694732112 h 21600"/>
                    <a:gd name="T28" fmla="*/ 2147483647 w 21600"/>
                    <a:gd name="T29" fmla="*/ 390221951 h 21600"/>
                    <a:gd name="T30" fmla="*/ 2147483647 w 21600"/>
                    <a:gd name="T31" fmla="*/ 380450161 h 21600"/>
                    <a:gd name="T32" fmla="*/ 2147483647 w 21600"/>
                    <a:gd name="T33" fmla="*/ 410145878 h 21600"/>
                    <a:gd name="T34" fmla="*/ 2147483647 w 21600"/>
                    <a:gd name="T35" fmla="*/ 519167349 h 21600"/>
                    <a:gd name="T36" fmla="*/ 2147483647 w 21600"/>
                    <a:gd name="T37" fmla="*/ 549243343 h 21600"/>
                    <a:gd name="T38" fmla="*/ 2147483647 w 21600"/>
                    <a:gd name="T39" fmla="*/ 536835816 h 21600"/>
                    <a:gd name="T40" fmla="*/ 2147483647 w 21600"/>
                    <a:gd name="T41" fmla="*/ 255635408 h 21600"/>
                    <a:gd name="T42" fmla="*/ 2147483647 w 21600"/>
                    <a:gd name="T43" fmla="*/ 255635408 h 21600"/>
                    <a:gd name="T44" fmla="*/ 1913238499 w 21600"/>
                    <a:gd name="T45" fmla="*/ 287216703 h 21600"/>
                    <a:gd name="T46" fmla="*/ 1327243928 w 21600"/>
                    <a:gd name="T47" fmla="*/ 0 h 21600"/>
                    <a:gd name="T48" fmla="*/ 0 w 21600"/>
                    <a:gd name="T49" fmla="*/ 271048413 h 21600"/>
                    <a:gd name="T50" fmla="*/ 0 w 21600"/>
                    <a:gd name="T51" fmla="*/ 790596039 h 21600"/>
                    <a:gd name="T52" fmla="*/ 378305213 w 21600"/>
                    <a:gd name="T53" fmla="*/ 1266904859 h 21600"/>
                    <a:gd name="T54" fmla="*/ 798463943 w 21600"/>
                    <a:gd name="T55" fmla="*/ 1812767717 h 21600"/>
                    <a:gd name="T56" fmla="*/ 1285383855 w 21600"/>
                    <a:gd name="T57" fmla="*/ 2147483647 h 21600"/>
                    <a:gd name="T58" fmla="*/ 1568320472 w 21600"/>
                    <a:gd name="T59" fmla="*/ 2147483647 h 21600"/>
                    <a:gd name="T60" fmla="*/ 1892580268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3200" y="20542"/>
                      </a:moveTo>
                      <a:lnTo>
                        <a:pt x="13311" y="15585"/>
                      </a:lnTo>
                      <a:lnTo>
                        <a:pt x="13158" y="12544"/>
                      </a:lnTo>
                      <a:lnTo>
                        <a:pt x="13292" y="9292"/>
                      </a:lnTo>
                      <a:lnTo>
                        <a:pt x="14650" y="9055"/>
                      </a:lnTo>
                      <a:lnTo>
                        <a:pt x="14636" y="7398"/>
                      </a:lnTo>
                      <a:lnTo>
                        <a:pt x="14729" y="5745"/>
                      </a:lnTo>
                      <a:lnTo>
                        <a:pt x="14672" y="2543"/>
                      </a:lnTo>
                      <a:lnTo>
                        <a:pt x="16043" y="2376"/>
                      </a:lnTo>
                      <a:lnTo>
                        <a:pt x="17440" y="2235"/>
                      </a:lnTo>
                      <a:lnTo>
                        <a:pt x="18472" y="1926"/>
                      </a:lnTo>
                      <a:lnTo>
                        <a:pt x="19144" y="2833"/>
                      </a:lnTo>
                      <a:lnTo>
                        <a:pt x="19859" y="2094"/>
                      </a:lnTo>
                      <a:lnTo>
                        <a:pt x="21600" y="1848"/>
                      </a:lnTo>
                      <a:lnTo>
                        <a:pt x="21043" y="1038"/>
                      </a:lnTo>
                      <a:lnTo>
                        <a:pt x="19786" y="1012"/>
                      </a:lnTo>
                      <a:lnTo>
                        <a:pt x="18279" y="1091"/>
                      </a:lnTo>
                      <a:lnTo>
                        <a:pt x="16434" y="1381"/>
                      </a:lnTo>
                      <a:lnTo>
                        <a:pt x="14422" y="1461"/>
                      </a:lnTo>
                      <a:lnTo>
                        <a:pt x="11944" y="1428"/>
                      </a:lnTo>
                      <a:lnTo>
                        <a:pt x="10475" y="680"/>
                      </a:lnTo>
                      <a:lnTo>
                        <a:pt x="7336" y="680"/>
                      </a:lnTo>
                      <a:lnTo>
                        <a:pt x="3611" y="764"/>
                      </a:lnTo>
                      <a:lnTo>
                        <a:pt x="2505" y="0"/>
                      </a:lnTo>
                      <a:lnTo>
                        <a:pt x="0" y="721"/>
                      </a:lnTo>
                      <a:lnTo>
                        <a:pt x="0" y="2103"/>
                      </a:lnTo>
                      <a:lnTo>
                        <a:pt x="714" y="3370"/>
                      </a:lnTo>
                      <a:lnTo>
                        <a:pt x="1507" y="4822"/>
                      </a:lnTo>
                      <a:lnTo>
                        <a:pt x="2426" y="6323"/>
                      </a:lnTo>
                      <a:lnTo>
                        <a:pt x="2960" y="7634"/>
                      </a:lnTo>
                      <a:lnTo>
                        <a:pt x="3572" y="8874"/>
                      </a:lnTo>
                      <a:lnTo>
                        <a:pt x="4342" y="9842"/>
                      </a:lnTo>
                      <a:lnTo>
                        <a:pt x="4562" y="11153"/>
                      </a:lnTo>
                      <a:lnTo>
                        <a:pt x="4632" y="12795"/>
                      </a:lnTo>
                      <a:lnTo>
                        <a:pt x="5150" y="14238"/>
                      </a:lnTo>
                      <a:lnTo>
                        <a:pt x="5441" y="16341"/>
                      </a:lnTo>
                      <a:lnTo>
                        <a:pt x="5708" y="18301"/>
                      </a:lnTo>
                      <a:lnTo>
                        <a:pt x="6226" y="19313"/>
                      </a:lnTo>
                      <a:lnTo>
                        <a:pt x="6948" y="20410"/>
                      </a:lnTo>
                      <a:lnTo>
                        <a:pt x="7839" y="21205"/>
                      </a:lnTo>
                      <a:lnTo>
                        <a:pt x="8336" y="20293"/>
                      </a:lnTo>
                      <a:lnTo>
                        <a:pt x="9173" y="20240"/>
                      </a:lnTo>
                      <a:lnTo>
                        <a:pt x="9268" y="21240"/>
                      </a:lnTo>
                      <a:lnTo>
                        <a:pt x="10424" y="21591"/>
                      </a:lnTo>
                      <a:lnTo>
                        <a:pt x="11877" y="21600"/>
                      </a:lnTo>
                      <a:lnTo>
                        <a:pt x="13200" y="20542"/>
                      </a:lnTo>
                      <a:close/>
                      <a:moveTo>
                        <a:pt x="13200" y="20542"/>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4" name="Freeform 12">
                  <a:extLst>
                    <a:ext uri="{FF2B5EF4-FFF2-40B4-BE49-F238E27FC236}">
                      <a16:creationId xmlns:a16="http://schemas.microsoft.com/office/drawing/2014/main" id="{463A0DA6-DDF7-234E-9383-9B63ECAE7B85}"/>
                    </a:ext>
                  </a:extLst>
                </p:cNvPr>
                <p:cNvSpPr>
                  <a:spLocks/>
                </p:cNvSpPr>
                <p:nvPr/>
              </p:nvSpPr>
              <p:spPr bwMode="auto">
                <a:xfrm>
                  <a:off x="524371" y="1753441"/>
                  <a:ext cx="1234553" cy="1059900"/>
                </a:xfrm>
                <a:custGeom>
                  <a:avLst/>
                  <a:gdLst>
                    <a:gd name="T0" fmla="*/ 2020069141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10275136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1761066177 w 21600"/>
                    <a:gd name="T101" fmla="*/ 2147483647 h 21600"/>
                    <a:gd name="T102" fmla="*/ 1496168738 w 21600"/>
                    <a:gd name="T103" fmla="*/ 2147483647 h 21600"/>
                    <a:gd name="T104" fmla="*/ 952639627 w 21600"/>
                    <a:gd name="T105" fmla="*/ 2147483647 h 21600"/>
                    <a:gd name="T106" fmla="*/ 986979831 w 21600"/>
                    <a:gd name="T107" fmla="*/ 2147483647 h 21600"/>
                    <a:gd name="T108" fmla="*/ 961466584 w 21600"/>
                    <a:gd name="T109" fmla="*/ 2147483647 h 21600"/>
                    <a:gd name="T110" fmla="*/ 266852460 w 21600"/>
                    <a:gd name="T111" fmla="*/ 2147483647 h 21600"/>
                    <a:gd name="T112" fmla="*/ 308064600 w 21600"/>
                    <a:gd name="T113" fmla="*/ 2147483647 h 21600"/>
                    <a:gd name="T114" fmla="*/ 0 w 21600"/>
                    <a:gd name="T115" fmla="*/ 2147483647 h 21600"/>
                    <a:gd name="T116" fmla="*/ 829022783 w 21600"/>
                    <a:gd name="T117" fmla="*/ 2147483647 h 21600"/>
                    <a:gd name="T118" fmla="*/ 894760872 w 21600"/>
                    <a:gd name="T119" fmla="*/ 2147483647 h 21600"/>
                    <a:gd name="T120" fmla="*/ 2020069141 w 21600"/>
                    <a:gd name="T121" fmla="*/ 2147483647 h 21600"/>
                    <a:gd name="T122" fmla="*/ 2020069141 w 21600"/>
                    <a:gd name="T123" fmla="*/ 2147483647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600" h="21600">
                      <a:moveTo>
                        <a:pt x="2059" y="13815"/>
                      </a:moveTo>
                      <a:lnTo>
                        <a:pt x="3252" y="13645"/>
                      </a:lnTo>
                      <a:lnTo>
                        <a:pt x="8851" y="13699"/>
                      </a:lnTo>
                      <a:lnTo>
                        <a:pt x="9179" y="12892"/>
                      </a:lnTo>
                      <a:lnTo>
                        <a:pt x="8755" y="11918"/>
                      </a:lnTo>
                      <a:lnTo>
                        <a:pt x="8792" y="8977"/>
                      </a:lnTo>
                      <a:lnTo>
                        <a:pt x="8717" y="6131"/>
                      </a:lnTo>
                      <a:lnTo>
                        <a:pt x="8934" y="2936"/>
                      </a:lnTo>
                      <a:lnTo>
                        <a:pt x="8985" y="0"/>
                      </a:lnTo>
                      <a:lnTo>
                        <a:pt x="11131" y="13"/>
                      </a:lnTo>
                      <a:lnTo>
                        <a:pt x="16424" y="4709"/>
                      </a:lnTo>
                      <a:lnTo>
                        <a:pt x="17981" y="5933"/>
                      </a:lnTo>
                      <a:lnTo>
                        <a:pt x="18534" y="7102"/>
                      </a:lnTo>
                      <a:lnTo>
                        <a:pt x="19345" y="7316"/>
                      </a:lnTo>
                      <a:lnTo>
                        <a:pt x="19950" y="7593"/>
                      </a:lnTo>
                      <a:lnTo>
                        <a:pt x="20552" y="7937"/>
                      </a:lnTo>
                      <a:lnTo>
                        <a:pt x="20410" y="8921"/>
                      </a:lnTo>
                      <a:lnTo>
                        <a:pt x="21581" y="8951"/>
                      </a:lnTo>
                      <a:lnTo>
                        <a:pt x="21572" y="10027"/>
                      </a:lnTo>
                      <a:lnTo>
                        <a:pt x="21600" y="12159"/>
                      </a:lnTo>
                      <a:lnTo>
                        <a:pt x="21203" y="13306"/>
                      </a:lnTo>
                      <a:lnTo>
                        <a:pt x="20485" y="14260"/>
                      </a:lnTo>
                      <a:lnTo>
                        <a:pt x="17642" y="14402"/>
                      </a:lnTo>
                      <a:lnTo>
                        <a:pt x="17142" y="14879"/>
                      </a:lnTo>
                      <a:lnTo>
                        <a:pt x="16178" y="14777"/>
                      </a:lnTo>
                      <a:lnTo>
                        <a:pt x="15078" y="14599"/>
                      </a:lnTo>
                      <a:lnTo>
                        <a:pt x="14308" y="14994"/>
                      </a:lnTo>
                      <a:lnTo>
                        <a:pt x="13402" y="15254"/>
                      </a:lnTo>
                      <a:lnTo>
                        <a:pt x="12990" y="15841"/>
                      </a:lnTo>
                      <a:lnTo>
                        <a:pt x="12354" y="15726"/>
                      </a:lnTo>
                      <a:lnTo>
                        <a:pt x="12022" y="16429"/>
                      </a:lnTo>
                      <a:lnTo>
                        <a:pt x="11502" y="16987"/>
                      </a:lnTo>
                      <a:lnTo>
                        <a:pt x="10696" y="16843"/>
                      </a:lnTo>
                      <a:lnTo>
                        <a:pt x="10086" y="17228"/>
                      </a:lnTo>
                      <a:lnTo>
                        <a:pt x="9934" y="18374"/>
                      </a:lnTo>
                      <a:lnTo>
                        <a:pt x="9441" y="18961"/>
                      </a:lnTo>
                      <a:lnTo>
                        <a:pt x="8877" y="19161"/>
                      </a:lnTo>
                      <a:lnTo>
                        <a:pt x="8769" y="19953"/>
                      </a:lnTo>
                      <a:lnTo>
                        <a:pt x="8610" y="21353"/>
                      </a:lnTo>
                      <a:lnTo>
                        <a:pt x="7613" y="21600"/>
                      </a:lnTo>
                      <a:lnTo>
                        <a:pt x="7478" y="20762"/>
                      </a:lnTo>
                      <a:lnTo>
                        <a:pt x="6698" y="21340"/>
                      </a:lnTo>
                      <a:lnTo>
                        <a:pt x="5757" y="21220"/>
                      </a:lnTo>
                      <a:lnTo>
                        <a:pt x="4833" y="21268"/>
                      </a:lnTo>
                      <a:lnTo>
                        <a:pt x="4538" y="20324"/>
                      </a:lnTo>
                      <a:lnTo>
                        <a:pt x="4394" y="19525"/>
                      </a:lnTo>
                      <a:lnTo>
                        <a:pt x="4278" y="18148"/>
                      </a:lnTo>
                      <a:lnTo>
                        <a:pt x="3507" y="18022"/>
                      </a:lnTo>
                      <a:lnTo>
                        <a:pt x="3184" y="18668"/>
                      </a:lnTo>
                      <a:lnTo>
                        <a:pt x="2432" y="18475"/>
                      </a:lnTo>
                      <a:lnTo>
                        <a:pt x="1795" y="18947"/>
                      </a:lnTo>
                      <a:lnTo>
                        <a:pt x="1525" y="18345"/>
                      </a:lnTo>
                      <a:lnTo>
                        <a:pt x="971" y="18793"/>
                      </a:lnTo>
                      <a:lnTo>
                        <a:pt x="1006" y="17993"/>
                      </a:lnTo>
                      <a:lnTo>
                        <a:pt x="980" y="16867"/>
                      </a:lnTo>
                      <a:lnTo>
                        <a:pt x="272" y="16414"/>
                      </a:lnTo>
                      <a:lnTo>
                        <a:pt x="314" y="15547"/>
                      </a:lnTo>
                      <a:lnTo>
                        <a:pt x="0" y="14629"/>
                      </a:lnTo>
                      <a:lnTo>
                        <a:pt x="845" y="14373"/>
                      </a:lnTo>
                      <a:lnTo>
                        <a:pt x="912" y="13125"/>
                      </a:lnTo>
                      <a:lnTo>
                        <a:pt x="2059" y="13815"/>
                      </a:lnTo>
                      <a:close/>
                      <a:moveTo>
                        <a:pt x="2059" y="13815"/>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5" name="Freeform 13">
                  <a:extLst>
                    <a:ext uri="{FF2B5EF4-FFF2-40B4-BE49-F238E27FC236}">
                      <a16:creationId xmlns:a16="http://schemas.microsoft.com/office/drawing/2014/main" id="{C3803EA1-1A5F-0C4B-81FC-9BCC908A10CE}"/>
                    </a:ext>
                  </a:extLst>
                </p:cNvPr>
                <p:cNvSpPr>
                  <a:spLocks/>
                </p:cNvSpPr>
                <p:nvPr/>
              </p:nvSpPr>
              <p:spPr bwMode="auto">
                <a:xfrm>
                  <a:off x="3692022" y="4311356"/>
                  <a:ext cx="792598" cy="1146680"/>
                </a:xfrm>
                <a:custGeom>
                  <a:avLst/>
                  <a:gdLst>
                    <a:gd name="T0" fmla="*/ 734205443 w 21600"/>
                    <a:gd name="T1" fmla="*/ 2147483647 h 21600"/>
                    <a:gd name="T2" fmla="*/ 692149452 w 21600"/>
                    <a:gd name="T3" fmla="*/ 2147483647 h 21600"/>
                    <a:gd name="T4" fmla="*/ 515607072 w 21600"/>
                    <a:gd name="T5" fmla="*/ 2147483647 h 21600"/>
                    <a:gd name="T6" fmla="*/ 975655073 w 21600"/>
                    <a:gd name="T7" fmla="*/ 2147483647 h 21600"/>
                    <a:gd name="T8" fmla="*/ 1402990988 w 21600"/>
                    <a:gd name="T9" fmla="*/ 2147483647 h 21600"/>
                    <a:gd name="T10" fmla="*/ 1352103805 w 21600"/>
                    <a:gd name="T11" fmla="*/ 2147483647 h 21600"/>
                    <a:gd name="T12" fmla="*/ 1393903408 w 21600"/>
                    <a:gd name="T13" fmla="*/ 2147483647 h 21600"/>
                    <a:gd name="T14" fmla="*/ 567011114 w 21600"/>
                    <a:gd name="T15" fmla="*/ 2147483647 h 21600"/>
                    <a:gd name="T16" fmla="*/ 60491622 w 21600"/>
                    <a:gd name="T17" fmla="*/ 2147483647 h 21600"/>
                    <a:gd name="T18" fmla="*/ 348412744 w 21600"/>
                    <a:gd name="T19" fmla="*/ 2147483647 h 21600"/>
                    <a:gd name="T20" fmla="*/ 1602897339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1348103684 h 21600"/>
                    <a:gd name="T40" fmla="*/ 2147483647 w 21600"/>
                    <a:gd name="T41" fmla="*/ 1348103684 h 21600"/>
                    <a:gd name="T42" fmla="*/ 2147483647 w 21600"/>
                    <a:gd name="T43" fmla="*/ 902741279 h 21600"/>
                    <a:gd name="T44" fmla="*/ 2147483647 w 21600"/>
                    <a:gd name="T45" fmla="*/ 651534614 h 21600"/>
                    <a:gd name="T46" fmla="*/ 2147483647 w 21600"/>
                    <a:gd name="T47" fmla="*/ 0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1435703010 w 21600"/>
                    <a:gd name="T69" fmla="*/ 2147483647 h 21600"/>
                    <a:gd name="T70" fmla="*/ 933855470 w 21600"/>
                    <a:gd name="T71" fmla="*/ 2147483647 h 21600"/>
                    <a:gd name="T72" fmla="*/ 993826151 w 21600"/>
                    <a:gd name="T73" fmla="*/ 2147483647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3828" y="21600"/>
                      </a:moveTo>
                      <a:lnTo>
                        <a:pt x="2828" y="21446"/>
                      </a:lnTo>
                      <a:lnTo>
                        <a:pt x="2613" y="20293"/>
                      </a:lnTo>
                      <a:lnTo>
                        <a:pt x="2666" y="19197"/>
                      </a:lnTo>
                      <a:lnTo>
                        <a:pt x="2720" y="18021"/>
                      </a:lnTo>
                      <a:lnTo>
                        <a:pt x="1986" y="17210"/>
                      </a:lnTo>
                      <a:lnTo>
                        <a:pt x="1682" y="15502"/>
                      </a:lnTo>
                      <a:lnTo>
                        <a:pt x="3758" y="14280"/>
                      </a:lnTo>
                      <a:lnTo>
                        <a:pt x="4205" y="13184"/>
                      </a:lnTo>
                      <a:lnTo>
                        <a:pt x="5404" y="12259"/>
                      </a:lnTo>
                      <a:lnTo>
                        <a:pt x="4939" y="11483"/>
                      </a:lnTo>
                      <a:lnTo>
                        <a:pt x="5208" y="10706"/>
                      </a:lnTo>
                      <a:lnTo>
                        <a:pt x="5440" y="9790"/>
                      </a:lnTo>
                      <a:lnTo>
                        <a:pt x="5369" y="7997"/>
                      </a:lnTo>
                      <a:lnTo>
                        <a:pt x="3472" y="7581"/>
                      </a:lnTo>
                      <a:lnTo>
                        <a:pt x="2184" y="7278"/>
                      </a:lnTo>
                      <a:lnTo>
                        <a:pt x="251" y="6988"/>
                      </a:lnTo>
                      <a:lnTo>
                        <a:pt x="233" y="6348"/>
                      </a:lnTo>
                      <a:lnTo>
                        <a:pt x="0" y="5686"/>
                      </a:lnTo>
                      <a:lnTo>
                        <a:pt x="1342" y="5492"/>
                      </a:lnTo>
                      <a:lnTo>
                        <a:pt x="3579" y="5024"/>
                      </a:lnTo>
                      <a:lnTo>
                        <a:pt x="6174" y="4556"/>
                      </a:lnTo>
                      <a:lnTo>
                        <a:pt x="7087" y="5035"/>
                      </a:lnTo>
                      <a:lnTo>
                        <a:pt x="8805" y="5035"/>
                      </a:lnTo>
                      <a:lnTo>
                        <a:pt x="9001" y="5983"/>
                      </a:lnTo>
                      <a:lnTo>
                        <a:pt x="8321" y="6839"/>
                      </a:lnTo>
                      <a:lnTo>
                        <a:pt x="8733" y="7479"/>
                      </a:lnTo>
                      <a:lnTo>
                        <a:pt x="9431" y="7970"/>
                      </a:lnTo>
                      <a:lnTo>
                        <a:pt x="9592" y="8735"/>
                      </a:lnTo>
                      <a:lnTo>
                        <a:pt x="10505" y="8335"/>
                      </a:lnTo>
                      <a:lnTo>
                        <a:pt x="10469" y="7444"/>
                      </a:lnTo>
                      <a:lnTo>
                        <a:pt x="11489" y="7205"/>
                      </a:lnTo>
                      <a:lnTo>
                        <a:pt x="11489" y="6154"/>
                      </a:lnTo>
                      <a:lnTo>
                        <a:pt x="11650" y="5469"/>
                      </a:lnTo>
                      <a:lnTo>
                        <a:pt x="10887" y="4838"/>
                      </a:lnTo>
                      <a:lnTo>
                        <a:pt x="10200" y="4133"/>
                      </a:lnTo>
                      <a:lnTo>
                        <a:pt x="9198" y="3494"/>
                      </a:lnTo>
                      <a:lnTo>
                        <a:pt x="9001" y="2478"/>
                      </a:lnTo>
                      <a:lnTo>
                        <a:pt x="9145" y="1644"/>
                      </a:lnTo>
                      <a:lnTo>
                        <a:pt x="10469" y="1347"/>
                      </a:lnTo>
                      <a:lnTo>
                        <a:pt x="12169" y="1096"/>
                      </a:lnTo>
                      <a:lnTo>
                        <a:pt x="13350" y="1347"/>
                      </a:lnTo>
                      <a:lnTo>
                        <a:pt x="15301" y="1370"/>
                      </a:lnTo>
                      <a:lnTo>
                        <a:pt x="16017" y="902"/>
                      </a:lnTo>
                      <a:lnTo>
                        <a:pt x="17305" y="856"/>
                      </a:lnTo>
                      <a:lnTo>
                        <a:pt x="19435" y="651"/>
                      </a:lnTo>
                      <a:lnTo>
                        <a:pt x="20473" y="263"/>
                      </a:lnTo>
                      <a:lnTo>
                        <a:pt x="21421" y="0"/>
                      </a:lnTo>
                      <a:lnTo>
                        <a:pt x="21475" y="913"/>
                      </a:lnTo>
                      <a:lnTo>
                        <a:pt x="21600" y="2249"/>
                      </a:lnTo>
                      <a:lnTo>
                        <a:pt x="21511" y="3608"/>
                      </a:lnTo>
                      <a:lnTo>
                        <a:pt x="21511" y="4967"/>
                      </a:lnTo>
                      <a:lnTo>
                        <a:pt x="21511" y="6200"/>
                      </a:lnTo>
                      <a:lnTo>
                        <a:pt x="20669" y="7068"/>
                      </a:lnTo>
                      <a:lnTo>
                        <a:pt x="19524" y="7821"/>
                      </a:lnTo>
                      <a:lnTo>
                        <a:pt x="17913" y="8575"/>
                      </a:lnTo>
                      <a:lnTo>
                        <a:pt x="16428" y="8815"/>
                      </a:lnTo>
                      <a:lnTo>
                        <a:pt x="14997" y="9157"/>
                      </a:lnTo>
                      <a:lnTo>
                        <a:pt x="13493" y="9708"/>
                      </a:lnTo>
                      <a:lnTo>
                        <a:pt x="12294" y="10678"/>
                      </a:lnTo>
                      <a:lnTo>
                        <a:pt x="10719" y="11158"/>
                      </a:lnTo>
                      <a:lnTo>
                        <a:pt x="9771" y="11946"/>
                      </a:lnTo>
                      <a:lnTo>
                        <a:pt x="8661" y="12368"/>
                      </a:lnTo>
                      <a:lnTo>
                        <a:pt x="9288" y="13267"/>
                      </a:lnTo>
                      <a:lnTo>
                        <a:pt x="9574" y="14557"/>
                      </a:lnTo>
                      <a:lnTo>
                        <a:pt x="9789" y="16259"/>
                      </a:lnTo>
                      <a:lnTo>
                        <a:pt x="9664" y="17754"/>
                      </a:lnTo>
                      <a:lnTo>
                        <a:pt x="8644" y="18618"/>
                      </a:lnTo>
                      <a:lnTo>
                        <a:pt x="6872" y="18880"/>
                      </a:lnTo>
                      <a:lnTo>
                        <a:pt x="5530" y="19177"/>
                      </a:lnTo>
                      <a:lnTo>
                        <a:pt x="4170" y="19634"/>
                      </a:lnTo>
                      <a:lnTo>
                        <a:pt x="3597" y="20775"/>
                      </a:lnTo>
                      <a:lnTo>
                        <a:pt x="3828" y="21600"/>
                      </a:lnTo>
                      <a:close/>
                      <a:moveTo>
                        <a:pt x="3828"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6" name="Freeform 14">
                  <a:extLst>
                    <a:ext uri="{FF2B5EF4-FFF2-40B4-BE49-F238E27FC236}">
                      <a16:creationId xmlns:a16="http://schemas.microsoft.com/office/drawing/2014/main" id="{4A7E5C34-1E0D-0344-BFC8-C1640193F7C3}"/>
                    </a:ext>
                  </a:extLst>
                </p:cNvPr>
                <p:cNvSpPr>
                  <a:spLocks/>
                </p:cNvSpPr>
                <p:nvPr/>
              </p:nvSpPr>
              <p:spPr bwMode="auto">
                <a:xfrm>
                  <a:off x="761786" y="2771215"/>
                  <a:ext cx="454739" cy="463390"/>
                </a:xfrm>
                <a:custGeom>
                  <a:avLst/>
                  <a:gdLst>
                    <a:gd name="T0" fmla="*/ 150573610 w 21600"/>
                    <a:gd name="T1" fmla="*/ 1426664220 h 21600"/>
                    <a:gd name="T2" fmla="*/ 151602419 w 21600"/>
                    <a:gd name="T3" fmla="*/ 1274552586 h 21600"/>
                    <a:gd name="T4" fmla="*/ 166655626 w 21600"/>
                    <a:gd name="T5" fmla="*/ 1109231946 h 21600"/>
                    <a:gd name="T6" fmla="*/ 121546917 w 21600"/>
                    <a:gd name="T7" fmla="*/ 1005137943 h 21600"/>
                    <a:gd name="T8" fmla="*/ 0 w 21600"/>
                    <a:gd name="T9" fmla="*/ 954280473 h 21600"/>
                    <a:gd name="T10" fmla="*/ 26476064 w 21600"/>
                    <a:gd name="T11" fmla="*/ 854148881 h 21600"/>
                    <a:gd name="T12" fmla="*/ 15051853 w 21600"/>
                    <a:gd name="T13" fmla="*/ 692658228 h 21600"/>
                    <a:gd name="T14" fmla="*/ 45353860 w 21600"/>
                    <a:gd name="T15" fmla="*/ 556267089 h 21600"/>
                    <a:gd name="T16" fmla="*/ 147141526 w 21600"/>
                    <a:gd name="T17" fmla="*/ 527007498 h 21600"/>
                    <a:gd name="T18" fmla="*/ 121498677 w 21600"/>
                    <a:gd name="T19" fmla="*/ 368159018 h 21600"/>
                    <a:gd name="T20" fmla="*/ 86636662 w 21600"/>
                    <a:gd name="T21" fmla="*/ 256138616 h 21600"/>
                    <a:gd name="T22" fmla="*/ 81881024 w 21600"/>
                    <a:gd name="T23" fmla="*/ 84476501 h 21600"/>
                    <a:gd name="T24" fmla="*/ 207056936 w 21600"/>
                    <a:gd name="T25" fmla="*/ 67172700 h 21600"/>
                    <a:gd name="T26" fmla="*/ 323406152 w 21600"/>
                    <a:gd name="T27" fmla="*/ 86986291 h 21600"/>
                    <a:gd name="T28" fmla="*/ 454220511 w 21600"/>
                    <a:gd name="T29" fmla="*/ 0 h 21600"/>
                    <a:gd name="T30" fmla="*/ 467556340 w 21600"/>
                    <a:gd name="T31" fmla="*/ 136721189 h 21600"/>
                    <a:gd name="T32" fmla="*/ 559587578 w 21600"/>
                    <a:gd name="T33" fmla="*/ 90157837 h 21600"/>
                    <a:gd name="T34" fmla="*/ 634849623 w 21600"/>
                    <a:gd name="T35" fmla="*/ 160168758 h 21600"/>
                    <a:gd name="T36" fmla="*/ 758897575 w 21600"/>
                    <a:gd name="T37" fmla="*/ 252110882 h 21600"/>
                    <a:gd name="T38" fmla="*/ 868432180 w 21600"/>
                    <a:gd name="T39" fmla="*/ 212415103 h 21600"/>
                    <a:gd name="T40" fmla="*/ 971101301 w 21600"/>
                    <a:gd name="T41" fmla="*/ 229124129 h 21600"/>
                    <a:gd name="T42" fmla="*/ 1028419233 w 21600"/>
                    <a:gd name="T43" fmla="*/ 326348861 h 21600"/>
                    <a:gd name="T44" fmla="*/ 1059062835 w 21600"/>
                    <a:gd name="T45" fmla="*/ 497020828 h 21600"/>
                    <a:gd name="T46" fmla="*/ 1045677448 w 21600"/>
                    <a:gd name="T47" fmla="*/ 633742016 h 21600"/>
                    <a:gd name="T48" fmla="*/ 975367953 w 21600"/>
                    <a:gd name="T49" fmla="*/ 783013771 h 21600"/>
                    <a:gd name="T50" fmla="*/ 922071559 w 21600"/>
                    <a:gd name="T51" fmla="*/ 980700225 h 21600"/>
                    <a:gd name="T52" fmla="*/ 952274416 w 21600"/>
                    <a:gd name="T53" fmla="*/ 1096681380 h 21600"/>
                    <a:gd name="T54" fmla="*/ 1015621946 w 21600"/>
                    <a:gd name="T55" fmla="*/ 1187566336 h 21600"/>
                    <a:gd name="T56" fmla="*/ 1011111460 w 21600"/>
                    <a:gd name="T57" fmla="*/ 1322042461 h 21600"/>
                    <a:gd name="T58" fmla="*/ 805966141 w 21600"/>
                    <a:gd name="T59" fmla="*/ 1273297712 h 21600"/>
                    <a:gd name="T60" fmla="*/ 624601575 w 21600"/>
                    <a:gd name="T61" fmla="*/ 1264908880 h 21600"/>
                    <a:gd name="T62" fmla="*/ 484276013 w 21600"/>
                    <a:gd name="T63" fmla="*/ 1276402277 h 21600"/>
                    <a:gd name="T64" fmla="*/ 338802307 w 21600"/>
                    <a:gd name="T65" fmla="*/ 1334921419 h 21600"/>
                    <a:gd name="T66" fmla="*/ 150573610 w 21600"/>
                    <a:gd name="T67" fmla="*/ 1426664220 h 21600"/>
                    <a:gd name="T68" fmla="*/ 150573610 w 21600"/>
                    <a:gd name="T69" fmla="*/ 142666422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600" h="21600">
                      <a:moveTo>
                        <a:pt x="3071" y="21600"/>
                      </a:moveTo>
                      <a:lnTo>
                        <a:pt x="3092" y="19297"/>
                      </a:lnTo>
                      <a:lnTo>
                        <a:pt x="3399" y="16794"/>
                      </a:lnTo>
                      <a:lnTo>
                        <a:pt x="2479" y="15218"/>
                      </a:lnTo>
                      <a:lnTo>
                        <a:pt x="0" y="14448"/>
                      </a:lnTo>
                      <a:lnTo>
                        <a:pt x="540" y="12932"/>
                      </a:lnTo>
                      <a:lnTo>
                        <a:pt x="307" y="10487"/>
                      </a:lnTo>
                      <a:lnTo>
                        <a:pt x="925" y="8422"/>
                      </a:lnTo>
                      <a:lnTo>
                        <a:pt x="3001" y="7979"/>
                      </a:lnTo>
                      <a:lnTo>
                        <a:pt x="2478" y="5574"/>
                      </a:lnTo>
                      <a:lnTo>
                        <a:pt x="1767" y="3878"/>
                      </a:lnTo>
                      <a:lnTo>
                        <a:pt x="1670" y="1279"/>
                      </a:lnTo>
                      <a:lnTo>
                        <a:pt x="4223" y="1017"/>
                      </a:lnTo>
                      <a:lnTo>
                        <a:pt x="6596" y="1317"/>
                      </a:lnTo>
                      <a:lnTo>
                        <a:pt x="9264" y="0"/>
                      </a:lnTo>
                      <a:lnTo>
                        <a:pt x="9536" y="2070"/>
                      </a:lnTo>
                      <a:lnTo>
                        <a:pt x="11413" y="1365"/>
                      </a:lnTo>
                      <a:lnTo>
                        <a:pt x="12948" y="2425"/>
                      </a:lnTo>
                      <a:lnTo>
                        <a:pt x="15478" y="3817"/>
                      </a:lnTo>
                      <a:lnTo>
                        <a:pt x="17712" y="3216"/>
                      </a:lnTo>
                      <a:lnTo>
                        <a:pt x="19806" y="3469"/>
                      </a:lnTo>
                      <a:lnTo>
                        <a:pt x="20975" y="4941"/>
                      </a:lnTo>
                      <a:lnTo>
                        <a:pt x="21600" y="7525"/>
                      </a:lnTo>
                      <a:lnTo>
                        <a:pt x="21327" y="9595"/>
                      </a:lnTo>
                      <a:lnTo>
                        <a:pt x="19893" y="11855"/>
                      </a:lnTo>
                      <a:lnTo>
                        <a:pt x="18806" y="14848"/>
                      </a:lnTo>
                      <a:lnTo>
                        <a:pt x="19422" y="16604"/>
                      </a:lnTo>
                      <a:lnTo>
                        <a:pt x="20714" y="17980"/>
                      </a:lnTo>
                      <a:lnTo>
                        <a:pt x="20622" y="20016"/>
                      </a:lnTo>
                      <a:lnTo>
                        <a:pt x="16438" y="19278"/>
                      </a:lnTo>
                      <a:lnTo>
                        <a:pt x="12739" y="19151"/>
                      </a:lnTo>
                      <a:lnTo>
                        <a:pt x="9877" y="19325"/>
                      </a:lnTo>
                      <a:lnTo>
                        <a:pt x="6910" y="20211"/>
                      </a:lnTo>
                      <a:lnTo>
                        <a:pt x="3071" y="21600"/>
                      </a:lnTo>
                      <a:close/>
                      <a:moveTo>
                        <a:pt x="3071"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7" name="Freeform 15">
                  <a:extLst>
                    <a:ext uri="{FF2B5EF4-FFF2-40B4-BE49-F238E27FC236}">
                      <a16:creationId xmlns:a16="http://schemas.microsoft.com/office/drawing/2014/main" id="{3A3645B8-0865-3741-A4A1-A246A6711030}"/>
                    </a:ext>
                  </a:extLst>
                </p:cNvPr>
                <p:cNvSpPr>
                  <a:spLocks/>
                </p:cNvSpPr>
                <p:nvPr/>
              </p:nvSpPr>
              <p:spPr bwMode="auto">
                <a:xfrm>
                  <a:off x="3317638" y="4662689"/>
                  <a:ext cx="578012" cy="470973"/>
                </a:xfrm>
                <a:custGeom>
                  <a:avLst/>
                  <a:gdLst>
                    <a:gd name="T0" fmla="*/ 1034099071 w 21600"/>
                    <a:gd name="T1" fmla="*/ 1463594561 h 21600"/>
                    <a:gd name="T2" fmla="*/ 1018894510 w 21600"/>
                    <a:gd name="T3" fmla="*/ 1341270117 h 21600"/>
                    <a:gd name="T4" fmla="*/ 710175703 w 21600"/>
                    <a:gd name="T5" fmla="*/ 1298345505 h 21600"/>
                    <a:gd name="T6" fmla="*/ 668791159 w 21600"/>
                    <a:gd name="T7" fmla="*/ 1188848930 h 21600"/>
                    <a:gd name="T8" fmla="*/ 674329720 w 21600"/>
                    <a:gd name="T9" fmla="*/ 1067564237 h 21600"/>
                    <a:gd name="T10" fmla="*/ 550277739 w 21600"/>
                    <a:gd name="T11" fmla="*/ 980606036 h 21600"/>
                    <a:gd name="T12" fmla="*/ 328353807 w 21600"/>
                    <a:gd name="T13" fmla="*/ 901206162 h 21600"/>
                    <a:gd name="T14" fmla="*/ 205409947 w 21600"/>
                    <a:gd name="T15" fmla="*/ 764943146 h 21600"/>
                    <a:gd name="T16" fmla="*/ 107537996 w 21600"/>
                    <a:gd name="T17" fmla="*/ 645808783 h 21600"/>
                    <a:gd name="T18" fmla="*/ 0 w 21600"/>
                    <a:gd name="T19" fmla="*/ 503098020 h 21600"/>
                    <a:gd name="T20" fmla="*/ 201282556 w 21600"/>
                    <a:gd name="T21" fmla="*/ 501987399 h 21600"/>
                    <a:gd name="T22" fmla="*/ 482412349 w 21600"/>
                    <a:gd name="T23" fmla="*/ 486939891 h 21600"/>
                    <a:gd name="T24" fmla="*/ 634053297 w 21600"/>
                    <a:gd name="T25" fmla="*/ 382090109 h 21600"/>
                    <a:gd name="T26" fmla="*/ 740182264 w 21600"/>
                    <a:gd name="T27" fmla="*/ 271555508 h 21600"/>
                    <a:gd name="T28" fmla="*/ 883464545 w 21600"/>
                    <a:gd name="T29" fmla="*/ 211433017 h 21600"/>
                    <a:gd name="T30" fmla="*/ 1032387086 w 21600"/>
                    <a:gd name="T31" fmla="*/ 199644816 h 21600"/>
                    <a:gd name="T32" fmla="*/ 1033696511 w 21600"/>
                    <a:gd name="T33" fmla="*/ 68720569 h 21600"/>
                    <a:gd name="T34" fmla="*/ 1174362036 w 21600"/>
                    <a:gd name="T35" fmla="*/ 0 h 21600"/>
                    <a:gd name="T36" fmla="*/ 1447234813 w 21600"/>
                    <a:gd name="T37" fmla="*/ 15047508 h 21600"/>
                    <a:gd name="T38" fmla="*/ 1575414232 w 21600"/>
                    <a:gd name="T39" fmla="*/ 77249461 h 21600"/>
                    <a:gd name="T40" fmla="*/ 1773878775 w 21600"/>
                    <a:gd name="T41" fmla="*/ 111645222 h 21600"/>
                    <a:gd name="T42" fmla="*/ 1926827008 w 21600"/>
                    <a:gd name="T43" fmla="*/ 164209346 h 21600"/>
                    <a:gd name="T44" fmla="*/ 2147483647 w 21600"/>
                    <a:gd name="T45" fmla="*/ 244718156 h 21600"/>
                    <a:gd name="T46" fmla="*/ 2147483647 w 21600"/>
                    <a:gd name="T47" fmla="*/ 464956888 h 21600"/>
                    <a:gd name="T48" fmla="*/ 2134957550 w 21600"/>
                    <a:gd name="T49" fmla="*/ 633465293 h 21600"/>
                    <a:gd name="T50" fmla="*/ 2110186549 w 21600"/>
                    <a:gd name="T51" fmla="*/ 808423088 h 21600"/>
                    <a:gd name="T52" fmla="*/ 2147483647 w 21600"/>
                    <a:gd name="T53" fmla="*/ 942674144 h 21600"/>
                    <a:gd name="T54" fmla="*/ 2009494445 w 21600"/>
                    <a:gd name="T55" fmla="*/ 1109033903 h 21600"/>
                    <a:gd name="T56" fmla="*/ 1976568127 w 21600"/>
                    <a:gd name="T57" fmla="*/ 1278372737 h 21600"/>
                    <a:gd name="T58" fmla="*/ 1820799740 w 21600"/>
                    <a:gd name="T59" fmla="*/ 1402292263 h 21600"/>
                    <a:gd name="T60" fmla="*/ 1635024793 w 21600"/>
                    <a:gd name="T61" fmla="*/ 1497850225 h 21600"/>
                    <a:gd name="T62" fmla="*/ 1406255015 w 21600"/>
                    <a:gd name="T63" fmla="*/ 1477185440 h 21600"/>
                    <a:gd name="T64" fmla="*/ 1212826915 w 21600"/>
                    <a:gd name="T65" fmla="*/ 1451389482 h 21600"/>
                    <a:gd name="T66" fmla="*/ 1034099071 w 21600"/>
                    <a:gd name="T67" fmla="*/ 1463594561 h 21600"/>
                    <a:gd name="T68" fmla="*/ 1034099071 w 21600"/>
                    <a:gd name="T69" fmla="*/ 1463594561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600" h="21600">
                      <a:moveTo>
                        <a:pt x="10270" y="21106"/>
                      </a:moveTo>
                      <a:lnTo>
                        <a:pt x="10119" y="19342"/>
                      </a:lnTo>
                      <a:lnTo>
                        <a:pt x="7053" y="18723"/>
                      </a:lnTo>
                      <a:lnTo>
                        <a:pt x="6642" y="17144"/>
                      </a:lnTo>
                      <a:lnTo>
                        <a:pt x="6697" y="15395"/>
                      </a:lnTo>
                      <a:lnTo>
                        <a:pt x="5465" y="14141"/>
                      </a:lnTo>
                      <a:lnTo>
                        <a:pt x="3261" y="12996"/>
                      </a:lnTo>
                      <a:lnTo>
                        <a:pt x="2040" y="11031"/>
                      </a:lnTo>
                      <a:lnTo>
                        <a:pt x="1068" y="9313"/>
                      </a:lnTo>
                      <a:lnTo>
                        <a:pt x="0" y="7255"/>
                      </a:lnTo>
                      <a:lnTo>
                        <a:pt x="1999" y="7239"/>
                      </a:lnTo>
                      <a:lnTo>
                        <a:pt x="4791" y="7022"/>
                      </a:lnTo>
                      <a:lnTo>
                        <a:pt x="6297" y="5510"/>
                      </a:lnTo>
                      <a:lnTo>
                        <a:pt x="7351" y="3916"/>
                      </a:lnTo>
                      <a:lnTo>
                        <a:pt x="8774" y="3049"/>
                      </a:lnTo>
                      <a:lnTo>
                        <a:pt x="10253" y="2879"/>
                      </a:lnTo>
                      <a:lnTo>
                        <a:pt x="10266" y="991"/>
                      </a:lnTo>
                      <a:lnTo>
                        <a:pt x="11663" y="0"/>
                      </a:lnTo>
                      <a:lnTo>
                        <a:pt x="14373" y="217"/>
                      </a:lnTo>
                      <a:lnTo>
                        <a:pt x="15646" y="1114"/>
                      </a:lnTo>
                      <a:lnTo>
                        <a:pt x="17617" y="1610"/>
                      </a:lnTo>
                      <a:lnTo>
                        <a:pt x="19136" y="2368"/>
                      </a:lnTo>
                      <a:lnTo>
                        <a:pt x="21600" y="3529"/>
                      </a:lnTo>
                      <a:lnTo>
                        <a:pt x="21463" y="6705"/>
                      </a:lnTo>
                      <a:lnTo>
                        <a:pt x="21203" y="9135"/>
                      </a:lnTo>
                      <a:lnTo>
                        <a:pt x="20957" y="11658"/>
                      </a:lnTo>
                      <a:lnTo>
                        <a:pt x="21436" y="13594"/>
                      </a:lnTo>
                      <a:lnTo>
                        <a:pt x="19957" y="15993"/>
                      </a:lnTo>
                      <a:lnTo>
                        <a:pt x="19630" y="18435"/>
                      </a:lnTo>
                      <a:lnTo>
                        <a:pt x="18083" y="20222"/>
                      </a:lnTo>
                      <a:lnTo>
                        <a:pt x="16238" y="21600"/>
                      </a:lnTo>
                      <a:lnTo>
                        <a:pt x="13966" y="21302"/>
                      </a:lnTo>
                      <a:lnTo>
                        <a:pt x="12045" y="20930"/>
                      </a:lnTo>
                      <a:lnTo>
                        <a:pt x="10270" y="21106"/>
                      </a:lnTo>
                      <a:close/>
                      <a:moveTo>
                        <a:pt x="10270" y="21106"/>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8" name="Freeform 16">
                  <a:extLst>
                    <a:ext uri="{FF2B5EF4-FFF2-40B4-BE49-F238E27FC236}">
                      <a16:creationId xmlns:a16="http://schemas.microsoft.com/office/drawing/2014/main" id="{D5200244-94D1-AB47-96E7-111F5CD1D327}"/>
                    </a:ext>
                  </a:extLst>
                </p:cNvPr>
                <p:cNvSpPr>
                  <a:spLocks/>
                </p:cNvSpPr>
                <p:nvPr/>
              </p:nvSpPr>
              <p:spPr bwMode="auto">
                <a:xfrm>
                  <a:off x="917017" y="947143"/>
                  <a:ext cx="1428137" cy="1251996"/>
                </a:xfrm>
                <a:custGeom>
                  <a:avLst/>
                  <a:gdLst>
                    <a:gd name="T0" fmla="*/ 2147483647 w 21600"/>
                    <a:gd name="T1" fmla="*/ 2147483647 h 21600"/>
                    <a:gd name="T2" fmla="*/ 435888916 w 21600"/>
                    <a:gd name="T3" fmla="*/ 2147483647 h 21600"/>
                    <a:gd name="T4" fmla="*/ 1628115669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1793786556 h 21600"/>
                    <a:gd name="T22" fmla="*/ 2147483647 w 21600"/>
                    <a:gd name="T23" fmla="*/ 1036924729 h 21600"/>
                    <a:gd name="T24" fmla="*/ 2147483647 w 21600"/>
                    <a:gd name="T25" fmla="*/ 755549728 h 21600"/>
                    <a:gd name="T26" fmla="*/ 2147483647 w 21600"/>
                    <a:gd name="T27" fmla="*/ 287887548 h 21600"/>
                    <a:gd name="T28" fmla="*/ 2147483647 w 21600"/>
                    <a:gd name="T29" fmla="*/ 788124369 h 21600"/>
                    <a:gd name="T30" fmla="*/ 2147483647 w 21600"/>
                    <a:gd name="T31" fmla="*/ 287887548 h 21600"/>
                    <a:gd name="T32" fmla="*/ 2147483647 w 21600"/>
                    <a:gd name="T33" fmla="*/ 724287186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9577" y="18964"/>
                      </a:moveTo>
                      <a:lnTo>
                        <a:pt x="3746" y="14143"/>
                      </a:lnTo>
                      <a:lnTo>
                        <a:pt x="0" y="10934"/>
                      </a:lnTo>
                      <a:lnTo>
                        <a:pt x="287" y="10311"/>
                      </a:lnTo>
                      <a:lnTo>
                        <a:pt x="443" y="9338"/>
                      </a:lnTo>
                      <a:lnTo>
                        <a:pt x="1072" y="8864"/>
                      </a:lnTo>
                      <a:lnTo>
                        <a:pt x="1842" y="8341"/>
                      </a:lnTo>
                      <a:lnTo>
                        <a:pt x="2907" y="8089"/>
                      </a:lnTo>
                      <a:lnTo>
                        <a:pt x="3933" y="7934"/>
                      </a:lnTo>
                      <a:lnTo>
                        <a:pt x="4578" y="7304"/>
                      </a:lnTo>
                      <a:lnTo>
                        <a:pt x="5300" y="7059"/>
                      </a:lnTo>
                      <a:lnTo>
                        <a:pt x="6000" y="6830"/>
                      </a:lnTo>
                      <a:lnTo>
                        <a:pt x="6000" y="5980"/>
                      </a:lnTo>
                      <a:lnTo>
                        <a:pt x="6987" y="5686"/>
                      </a:lnTo>
                      <a:lnTo>
                        <a:pt x="8604" y="5583"/>
                      </a:lnTo>
                      <a:lnTo>
                        <a:pt x="8930" y="4938"/>
                      </a:lnTo>
                      <a:lnTo>
                        <a:pt x="8573" y="4455"/>
                      </a:lnTo>
                      <a:lnTo>
                        <a:pt x="8650" y="3605"/>
                      </a:lnTo>
                      <a:lnTo>
                        <a:pt x="8720" y="2701"/>
                      </a:lnTo>
                      <a:lnTo>
                        <a:pt x="8184" y="1973"/>
                      </a:lnTo>
                      <a:lnTo>
                        <a:pt x="8922" y="1704"/>
                      </a:lnTo>
                      <a:lnTo>
                        <a:pt x="9529" y="1377"/>
                      </a:lnTo>
                      <a:lnTo>
                        <a:pt x="10345" y="1148"/>
                      </a:lnTo>
                      <a:lnTo>
                        <a:pt x="11013" y="796"/>
                      </a:lnTo>
                      <a:lnTo>
                        <a:pt x="11720" y="559"/>
                      </a:lnTo>
                      <a:lnTo>
                        <a:pt x="12887" y="580"/>
                      </a:lnTo>
                      <a:lnTo>
                        <a:pt x="13859" y="409"/>
                      </a:lnTo>
                      <a:lnTo>
                        <a:pt x="14667" y="221"/>
                      </a:lnTo>
                      <a:lnTo>
                        <a:pt x="15615" y="368"/>
                      </a:lnTo>
                      <a:lnTo>
                        <a:pt x="16665" y="605"/>
                      </a:lnTo>
                      <a:lnTo>
                        <a:pt x="17255" y="0"/>
                      </a:lnTo>
                      <a:lnTo>
                        <a:pt x="18087" y="221"/>
                      </a:lnTo>
                      <a:lnTo>
                        <a:pt x="18678" y="466"/>
                      </a:lnTo>
                      <a:lnTo>
                        <a:pt x="19338" y="556"/>
                      </a:lnTo>
                      <a:lnTo>
                        <a:pt x="18856" y="1112"/>
                      </a:lnTo>
                      <a:lnTo>
                        <a:pt x="18740" y="2256"/>
                      </a:lnTo>
                      <a:lnTo>
                        <a:pt x="18569" y="3016"/>
                      </a:lnTo>
                      <a:lnTo>
                        <a:pt x="17854" y="3654"/>
                      </a:lnTo>
                      <a:lnTo>
                        <a:pt x="17877" y="4431"/>
                      </a:lnTo>
                      <a:lnTo>
                        <a:pt x="18479" y="4912"/>
                      </a:lnTo>
                      <a:lnTo>
                        <a:pt x="18792" y="5538"/>
                      </a:lnTo>
                      <a:lnTo>
                        <a:pt x="19398" y="6241"/>
                      </a:lnTo>
                      <a:lnTo>
                        <a:pt x="19447" y="6952"/>
                      </a:lnTo>
                      <a:lnTo>
                        <a:pt x="19447" y="8176"/>
                      </a:lnTo>
                      <a:lnTo>
                        <a:pt x="19564" y="9081"/>
                      </a:lnTo>
                      <a:lnTo>
                        <a:pt x="19801" y="10557"/>
                      </a:lnTo>
                      <a:lnTo>
                        <a:pt x="19540" y="11603"/>
                      </a:lnTo>
                      <a:lnTo>
                        <a:pt x="19478" y="12633"/>
                      </a:lnTo>
                      <a:lnTo>
                        <a:pt x="19020" y="13222"/>
                      </a:lnTo>
                      <a:lnTo>
                        <a:pt x="19486" y="13900"/>
                      </a:lnTo>
                      <a:lnTo>
                        <a:pt x="19626" y="14954"/>
                      </a:lnTo>
                      <a:lnTo>
                        <a:pt x="20372" y="15110"/>
                      </a:lnTo>
                      <a:lnTo>
                        <a:pt x="20978" y="15355"/>
                      </a:lnTo>
                      <a:lnTo>
                        <a:pt x="21600" y="16303"/>
                      </a:lnTo>
                      <a:lnTo>
                        <a:pt x="20450" y="17080"/>
                      </a:lnTo>
                      <a:lnTo>
                        <a:pt x="18569" y="18248"/>
                      </a:lnTo>
                      <a:lnTo>
                        <a:pt x="17504" y="18910"/>
                      </a:lnTo>
                      <a:lnTo>
                        <a:pt x="16595" y="19532"/>
                      </a:lnTo>
                      <a:lnTo>
                        <a:pt x="15615" y="20333"/>
                      </a:lnTo>
                      <a:lnTo>
                        <a:pt x="14807" y="21044"/>
                      </a:lnTo>
                      <a:lnTo>
                        <a:pt x="13750" y="21354"/>
                      </a:lnTo>
                      <a:lnTo>
                        <a:pt x="12759" y="21495"/>
                      </a:lnTo>
                      <a:lnTo>
                        <a:pt x="11659" y="21600"/>
                      </a:lnTo>
                      <a:lnTo>
                        <a:pt x="11659" y="20627"/>
                      </a:lnTo>
                      <a:lnTo>
                        <a:pt x="10851" y="20210"/>
                      </a:lnTo>
                      <a:lnTo>
                        <a:pt x="10128" y="19973"/>
                      </a:lnTo>
                      <a:lnTo>
                        <a:pt x="9577" y="18964"/>
                      </a:lnTo>
                      <a:close/>
                      <a:moveTo>
                        <a:pt x="9577" y="18964"/>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9" name="Freeform 17">
                  <a:extLst>
                    <a:ext uri="{FF2B5EF4-FFF2-40B4-BE49-F238E27FC236}">
                      <a16:creationId xmlns:a16="http://schemas.microsoft.com/office/drawing/2014/main" id="{9CC36D77-55FB-7C48-8834-DB99EDAA8DBE}"/>
                    </a:ext>
                  </a:extLst>
                </p:cNvPr>
                <p:cNvSpPr>
                  <a:spLocks/>
                </p:cNvSpPr>
                <p:nvPr/>
              </p:nvSpPr>
              <p:spPr bwMode="auto">
                <a:xfrm>
                  <a:off x="3929436" y="3215227"/>
                  <a:ext cx="670238" cy="668124"/>
                </a:xfrm>
                <a:custGeom>
                  <a:avLst/>
                  <a:gdLst>
                    <a:gd name="T0" fmla="*/ 1791710487 w 21600"/>
                    <a:gd name="T1" fmla="*/ 2147483647 h 21600"/>
                    <a:gd name="T2" fmla="*/ 1119328352 w 21600"/>
                    <a:gd name="T3" fmla="*/ 2147483647 h 21600"/>
                    <a:gd name="T4" fmla="*/ 550872688 w 21600"/>
                    <a:gd name="T5" fmla="*/ 2147483647 h 21600"/>
                    <a:gd name="T6" fmla="*/ 0 w 21600"/>
                    <a:gd name="T7" fmla="*/ 2147483647 h 21600"/>
                    <a:gd name="T8" fmla="*/ 393885808 w 21600"/>
                    <a:gd name="T9" fmla="*/ 2055918142 h 21600"/>
                    <a:gd name="T10" fmla="*/ 573949969 w 21600"/>
                    <a:gd name="T11" fmla="*/ 1736988678 h 21600"/>
                    <a:gd name="T12" fmla="*/ 778348668 w 21600"/>
                    <a:gd name="T13" fmla="*/ 1422413915 h 21600"/>
                    <a:gd name="T14" fmla="*/ 753859900 w 21600"/>
                    <a:gd name="T15" fmla="*/ 1067849033 h 21600"/>
                    <a:gd name="T16" fmla="*/ 558721288 w 21600"/>
                    <a:gd name="T17" fmla="*/ 800788278 h 21600"/>
                    <a:gd name="T18" fmla="*/ 564687024 w 21600"/>
                    <a:gd name="T19" fmla="*/ 499875295 h 21600"/>
                    <a:gd name="T20" fmla="*/ 349299768 w 21600"/>
                    <a:gd name="T21" fmla="*/ 254788238 h 21600"/>
                    <a:gd name="T22" fmla="*/ 531878280 w 21600"/>
                    <a:gd name="T23" fmla="*/ 25536931 h 21600"/>
                    <a:gd name="T24" fmla="*/ 1065953656 w 21600"/>
                    <a:gd name="T25" fmla="*/ 0 h 21600"/>
                    <a:gd name="T26" fmla="*/ 1531108509 w 21600"/>
                    <a:gd name="T27" fmla="*/ 152633813 h 21600"/>
                    <a:gd name="T28" fmla="*/ 1868948181 w 21600"/>
                    <a:gd name="T29" fmla="*/ 415737349 h 21600"/>
                    <a:gd name="T30" fmla="*/ 2147483647 w 21600"/>
                    <a:gd name="T31" fmla="*/ 514919577 h 21600"/>
                    <a:gd name="T32" fmla="*/ 2147483647 w 21600"/>
                    <a:gd name="T33" fmla="*/ 512742286 h 21600"/>
                    <a:gd name="T34" fmla="*/ 2147483647 w 21600"/>
                    <a:gd name="T35" fmla="*/ 287254526 h 21600"/>
                    <a:gd name="T36" fmla="*/ 2147483647 w 21600"/>
                    <a:gd name="T37" fmla="*/ 222121519 h 21600"/>
                    <a:gd name="T38" fmla="*/ 2147483647 w 21600"/>
                    <a:gd name="T39" fmla="*/ 291609226 h 21600"/>
                    <a:gd name="T40" fmla="*/ 2147483647 w 21600"/>
                    <a:gd name="T41" fmla="*/ 267655171 h 21600"/>
                    <a:gd name="T42" fmla="*/ 2147483647 w 21600"/>
                    <a:gd name="T43" fmla="*/ 527986941 h 21600"/>
                    <a:gd name="T44" fmla="*/ 2147483647 w 21600"/>
                    <a:gd name="T45" fmla="*/ 838203682 h 21600"/>
                    <a:gd name="T46" fmla="*/ 2147483647 w 21600"/>
                    <a:gd name="T47" fmla="*/ 1310955790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1851053832 w 21600"/>
                    <a:gd name="T69" fmla="*/ 2147483647 h 21600"/>
                    <a:gd name="T70" fmla="*/ 1791710487 w 21600"/>
                    <a:gd name="T71" fmla="*/ 2147483647 h 21600"/>
                    <a:gd name="T72" fmla="*/ 1791710487 w 21600"/>
                    <a:gd name="T73" fmla="*/ 2147483647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11413" y="17953"/>
                      </a:moveTo>
                      <a:lnTo>
                        <a:pt x="7130" y="15630"/>
                      </a:lnTo>
                      <a:lnTo>
                        <a:pt x="3509" y="13680"/>
                      </a:lnTo>
                      <a:lnTo>
                        <a:pt x="0" y="13551"/>
                      </a:lnTo>
                      <a:lnTo>
                        <a:pt x="2509" y="10385"/>
                      </a:lnTo>
                      <a:lnTo>
                        <a:pt x="3656" y="8774"/>
                      </a:lnTo>
                      <a:lnTo>
                        <a:pt x="4958" y="7185"/>
                      </a:lnTo>
                      <a:lnTo>
                        <a:pt x="4802" y="5394"/>
                      </a:lnTo>
                      <a:lnTo>
                        <a:pt x="3559" y="4045"/>
                      </a:lnTo>
                      <a:lnTo>
                        <a:pt x="3597" y="2525"/>
                      </a:lnTo>
                      <a:lnTo>
                        <a:pt x="2225" y="1287"/>
                      </a:lnTo>
                      <a:lnTo>
                        <a:pt x="3388" y="129"/>
                      </a:lnTo>
                      <a:lnTo>
                        <a:pt x="6790" y="0"/>
                      </a:lnTo>
                      <a:lnTo>
                        <a:pt x="9753" y="771"/>
                      </a:lnTo>
                      <a:lnTo>
                        <a:pt x="11905" y="2100"/>
                      </a:lnTo>
                      <a:lnTo>
                        <a:pt x="13947" y="2601"/>
                      </a:lnTo>
                      <a:lnTo>
                        <a:pt x="15734" y="2590"/>
                      </a:lnTo>
                      <a:lnTo>
                        <a:pt x="17237" y="1451"/>
                      </a:lnTo>
                      <a:lnTo>
                        <a:pt x="18775" y="1122"/>
                      </a:lnTo>
                      <a:lnTo>
                        <a:pt x="20216" y="1473"/>
                      </a:lnTo>
                      <a:lnTo>
                        <a:pt x="21600" y="1352"/>
                      </a:lnTo>
                      <a:lnTo>
                        <a:pt x="21245" y="2667"/>
                      </a:lnTo>
                      <a:lnTo>
                        <a:pt x="19742" y="4234"/>
                      </a:lnTo>
                      <a:lnTo>
                        <a:pt x="19636" y="6622"/>
                      </a:lnTo>
                      <a:lnTo>
                        <a:pt x="19671" y="11117"/>
                      </a:lnTo>
                      <a:lnTo>
                        <a:pt x="19730" y="12935"/>
                      </a:lnTo>
                      <a:lnTo>
                        <a:pt x="21127" y="14666"/>
                      </a:lnTo>
                      <a:lnTo>
                        <a:pt x="20180" y="15893"/>
                      </a:lnTo>
                      <a:lnTo>
                        <a:pt x="19127" y="16837"/>
                      </a:lnTo>
                      <a:lnTo>
                        <a:pt x="17837" y="16859"/>
                      </a:lnTo>
                      <a:lnTo>
                        <a:pt x="17435" y="18535"/>
                      </a:lnTo>
                      <a:lnTo>
                        <a:pt x="16678" y="19894"/>
                      </a:lnTo>
                      <a:lnTo>
                        <a:pt x="15352" y="21600"/>
                      </a:lnTo>
                      <a:lnTo>
                        <a:pt x="13755" y="20592"/>
                      </a:lnTo>
                      <a:lnTo>
                        <a:pt x="11791" y="19475"/>
                      </a:lnTo>
                      <a:lnTo>
                        <a:pt x="11413" y="17953"/>
                      </a:lnTo>
                      <a:close/>
                      <a:moveTo>
                        <a:pt x="11413" y="17953"/>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0" name="Freeform 18">
                  <a:extLst>
                    <a:ext uri="{FF2B5EF4-FFF2-40B4-BE49-F238E27FC236}">
                      <a16:creationId xmlns:a16="http://schemas.microsoft.com/office/drawing/2014/main" id="{B3E30436-62D6-C242-B5D7-9B15AF1DB8F3}"/>
                    </a:ext>
                  </a:extLst>
                </p:cNvPr>
                <p:cNvSpPr>
                  <a:spLocks/>
                </p:cNvSpPr>
                <p:nvPr/>
              </p:nvSpPr>
              <p:spPr bwMode="auto">
                <a:xfrm>
                  <a:off x="2063910" y="3381204"/>
                  <a:ext cx="439216" cy="445697"/>
                </a:xfrm>
                <a:custGeom>
                  <a:avLst/>
                  <a:gdLst>
                    <a:gd name="T0" fmla="*/ 387360367 w 21600"/>
                    <a:gd name="T1" fmla="*/ 1267821606 h 21600"/>
                    <a:gd name="T2" fmla="*/ 307220180 w 21600"/>
                    <a:gd name="T3" fmla="*/ 1146698517 h 21600"/>
                    <a:gd name="T4" fmla="*/ 211882242 w 21600"/>
                    <a:gd name="T5" fmla="*/ 1031395002 h 21600"/>
                    <a:gd name="T6" fmla="*/ 140577463 w 21600"/>
                    <a:gd name="T7" fmla="*/ 940302498 h 21600"/>
                    <a:gd name="T8" fmla="*/ 82879592 w 21600"/>
                    <a:gd name="T9" fmla="*/ 847272183 h 21600"/>
                    <a:gd name="T10" fmla="*/ 25977725 w 21600"/>
                    <a:gd name="T11" fmla="*/ 746482888 h 21600"/>
                    <a:gd name="T12" fmla="*/ 0 w 21600"/>
                    <a:gd name="T13" fmla="*/ 613959443 h 21600"/>
                    <a:gd name="T14" fmla="*/ 84116779 w 21600"/>
                    <a:gd name="T15" fmla="*/ 560654988 h 21600"/>
                    <a:gd name="T16" fmla="*/ 88931938 w 21600"/>
                    <a:gd name="T17" fmla="*/ 428837431 h 21600"/>
                    <a:gd name="T18" fmla="*/ 155421559 w 21600"/>
                    <a:gd name="T19" fmla="*/ 287380547 h 21600"/>
                    <a:gd name="T20" fmla="*/ 418197015 w 21600"/>
                    <a:gd name="T21" fmla="*/ 284971055 h 21600"/>
                    <a:gd name="T22" fmla="*/ 427518610 w 21600"/>
                    <a:gd name="T23" fmla="*/ 3760812 h 21600"/>
                    <a:gd name="T24" fmla="*/ 557669716 w 21600"/>
                    <a:gd name="T25" fmla="*/ 15573830 h 21600"/>
                    <a:gd name="T26" fmla="*/ 728508944 w 21600"/>
                    <a:gd name="T27" fmla="*/ 0 h 21600"/>
                    <a:gd name="T28" fmla="*/ 749361622 w 21600"/>
                    <a:gd name="T29" fmla="*/ 194641941 h 21600"/>
                    <a:gd name="T30" fmla="*/ 822874617 w 21600"/>
                    <a:gd name="T31" fmla="*/ 202635168 h 21600"/>
                    <a:gd name="T32" fmla="*/ 925414665 w 21600"/>
                    <a:gd name="T33" fmla="*/ 214271325 h 21600"/>
                    <a:gd name="T34" fmla="*/ 953468179 w 21600"/>
                    <a:gd name="T35" fmla="*/ 343151879 h 21600"/>
                    <a:gd name="T36" fmla="*/ 856495600 w 21600"/>
                    <a:gd name="T37" fmla="*/ 404212242 h 21600"/>
                    <a:gd name="T38" fmla="*/ 870942242 w 21600"/>
                    <a:gd name="T39" fmla="*/ 548548705 h 21600"/>
                    <a:gd name="T40" fmla="*/ 954262981 w 21600"/>
                    <a:gd name="T41" fmla="*/ 636761631 h 21600"/>
                    <a:gd name="T42" fmla="*/ 947856946 w 21600"/>
                    <a:gd name="T43" fmla="*/ 855381813 h 21600"/>
                    <a:gd name="T44" fmla="*/ 887773361 w 21600"/>
                    <a:gd name="T45" fmla="*/ 984262328 h 21600"/>
                    <a:gd name="T46" fmla="*/ 819650371 w 21600"/>
                    <a:gd name="T47" fmla="*/ 921261121 h 21600"/>
                    <a:gd name="T48" fmla="*/ 719496037 w 21600"/>
                    <a:gd name="T49" fmla="*/ 955171955 h 21600"/>
                    <a:gd name="T50" fmla="*/ 654244877 w 21600"/>
                    <a:gd name="T51" fmla="*/ 863668305 h 21600"/>
                    <a:gd name="T52" fmla="*/ 599108911 w 21600"/>
                    <a:gd name="T53" fmla="*/ 959284973 h 21600"/>
                    <a:gd name="T54" fmla="*/ 468737814 w 21600"/>
                    <a:gd name="T55" fmla="*/ 953232589 h 21600"/>
                    <a:gd name="T56" fmla="*/ 496746326 w 21600"/>
                    <a:gd name="T57" fmla="*/ 1065656525 h 21600"/>
                    <a:gd name="T58" fmla="*/ 544017876 w 21600"/>
                    <a:gd name="T59" fmla="*/ 1269408767 h 21600"/>
                    <a:gd name="T60" fmla="*/ 387360367 w 21600"/>
                    <a:gd name="T61" fmla="*/ 1267821606 h 21600"/>
                    <a:gd name="T62" fmla="*/ 387360367 w 21600"/>
                    <a:gd name="T63" fmla="*/ 1267821606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8768" y="21573"/>
                      </a:moveTo>
                      <a:lnTo>
                        <a:pt x="6954" y="19512"/>
                      </a:lnTo>
                      <a:lnTo>
                        <a:pt x="4796" y="17550"/>
                      </a:lnTo>
                      <a:lnTo>
                        <a:pt x="3182" y="16000"/>
                      </a:lnTo>
                      <a:lnTo>
                        <a:pt x="1876" y="14417"/>
                      </a:lnTo>
                      <a:lnTo>
                        <a:pt x="588" y="12702"/>
                      </a:lnTo>
                      <a:lnTo>
                        <a:pt x="0" y="10447"/>
                      </a:lnTo>
                      <a:lnTo>
                        <a:pt x="1904" y="9540"/>
                      </a:lnTo>
                      <a:lnTo>
                        <a:pt x="2013" y="7297"/>
                      </a:lnTo>
                      <a:lnTo>
                        <a:pt x="3518" y="4890"/>
                      </a:lnTo>
                      <a:lnTo>
                        <a:pt x="9466" y="4849"/>
                      </a:lnTo>
                      <a:lnTo>
                        <a:pt x="9677" y="64"/>
                      </a:lnTo>
                      <a:lnTo>
                        <a:pt x="12623" y="265"/>
                      </a:lnTo>
                      <a:lnTo>
                        <a:pt x="16490" y="0"/>
                      </a:lnTo>
                      <a:lnTo>
                        <a:pt x="16962" y="3312"/>
                      </a:lnTo>
                      <a:lnTo>
                        <a:pt x="18626" y="3448"/>
                      </a:lnTo>
                      <a:lnTo>
                        <a:pt x="20947" y="3646"/>
                      </a:lnTo>
                      <a:lnTo>
                        <a:pt x="21582" y="5839"/>
                      </a:lnTo>
                      <a:lnTo>
                        <a:pt x="19387" y="6878"/>
                      </a:lnTo>
                      <a:lnTo>
                        <a:pt x="19714" y="9334"/>
                      </a:lnTo>
                      <a:lnTo>
                        <a:pt x="21600" y="10835"/>
                      </a:lnTo>
                      <a:lnTo>
                        <a:pt x="21455" y="14555"/>
                      </a:lnTo>
                      <a:lnTo>
                        <a:pt x="20095" y="16748"/>
                      </a:lnTo>
                      <a:lnTo>
                        <a:pt x="18553" y="15676"/>
                      </a:lnTo>
                      <a:lnTo>
                        <a:pt x="16286" y="16253"/>
                      </a:lnTo>
                      <a:lnTo>
                        <a:pt x="14809" y="14696"/>
                      </a:lnTo>
                      <a:lnTo>
                        <a:pt x="13561" y="16323"/>
                      </a:lnTo>
                      <a:lnTo>
                        <a:pt x="10610" y="16220"/>
                      </a:lnTo>
                      <a:lnTo>
                        <a:pt x="11244" y="18133"/>
                      </a:lnTo>
                      <a:lnTo>
                        <a:pt x="12314" y="21600"/>
                      </a:lnTo>
                      <a:lnTo>
                        <a:pt x="8768" y="21573"/>
                      </a:lnTo>
                      <a:close/>
                      <a:moveTo>
                        <a:pt x="8768" y="21573"/>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1" name="Freeform 19">
                  <a:extLst>
                    <a:ext uri="{FF2B5EF4-FFF2-40B4-BE49-F238E27FC236}">
                      <a16:creationId xmlns:a16="http://schemas.microsoft.com/office/drawing/2014/main" id="{518C6A54-FA8F-5E4A-AB58-6A782AB90320}"/>
                    </a:ext>
                  </a:extLst>
                </p:cNvPr>
                <p:cNvSpPr>
                  <a:spLocks/>
                </p:cNvSpPr>
                <p:nvPr/>
              </p:nvSpPr>
              <p:spPr bwMode="auto">
                <a:xfrm>
                  <a:off x="2685751" y="5119340"/>
                  <a:ext cx="1145067" cy="860220"/>
                </a:xfrm>
                <a:custGeom>
                  <a:avLst/>
                  <a:gdLst>
                    <a:gd name="T0" fmla="*/ 244246566 w 21600"/>
                    <a:gd name="T1" fmla="*/ 2147483647 h 21600"/>
                    <a:gd name="T2" fmla="*/ 969154605 w 21600"/>
                    <a:gd name="T3" fmla="*/ 2147483647 h 21600"/>
                    <a:gd name="T4" fmla="*/ 2147483647 w 21600"/>
                    <a:gd name="T5" fmla="*/ 2147483647 h 21600"/>
                    <a:gd name="T6" fmla="*/ 2147483647 w 21600"/>
                    <a:gd name="T7" fmla="*/ 2147483647 h 21600"/>
                    <a:gd name="T8" fmla="*/ 2147483647 w 21600"/>
                    <a:gd name="T9" fmla="*/ 2132085234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1651241801 h 21600"/>
                    <a:gd name="T22" fmla="*/ 2147483647 w 21600"/>
                    <a:gd name="T23" fmla="*/ 693372833 h 21600"/>
                    <a:gd name="T24" fmla="*/ 2147483647 w 21600"/>
                    <a:gd name="T25" fmla="*/ 184223358 h 21600"/>
                    <a:gd name="T26" fmla="*/ 2147483647 w 21600"/>
                    <a:gd name="T27" fmla="*/ 0 h 21600"/>
                    <a:gd name="T28" fmla="*/ 2147483647 w 21600"/>
                    <a:gd name="T29" fmla="*/ 614777921 h 21600"/>
                    <a:gd name="T30" fmla="*/ 2147483647 w 21600"/>
                    <a:gd name="T31" fmla="*/ 1529976630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036160718 w 21600"/>
                    <a:gd name="T57" fmla="*/ 2147483647 h 21600"/>
                    <a:gd name="T58" fmla="*/ 1359006208 w 21600"/>
                    <a:gd name="T59" fmla="*/ 2147483647 h 21600"/>
                    <a:gd name="T60" fmla="*/ 1379366440 w 21600"/>
                    <a:gd name="T61" fmla="*/ 2147483647 h 21600"/>
                    <a:gd name="T62" fmla="*/ 464225550 w 21600"/>
                    <a:gd name="T63" fmla="*/ 2147483647 h 21600"/>
                    <a:gd name="T64" fmla="*/ 0 w 21600"/>
                    <a:gd name="T65" fmla="*/ 2147483647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0" y="11119"/>
                      </a:moveTo>
                      <a:lnTo>
                        <a:pt x="312" y="10102"/>
                      </a:lnTo>
                      <a:lnTo>
                        <a:pt x="1054" y="10076"/>
                      </a:lnTo>
                      <a:lnTo>
                        <a:pt x="1238" y="10952"/>
                      </a:lnTo>
                      <a:lnTo>
                        <a:pt x="1925" y="11436"/>
                      </a:lnTo>
                      <a:lnTo>
                        <a:pt x="3395" y="11278"/>
                      </a:lnTo>
                      <a:lnTo>
                        <a:pt x="4491" y="10300"/>
                      </a:lnTo>
                      <a:lnTo>
                        <a:pt x="4507" y="7589"/>
                      </a:lnTo>
                      <a:lnTo>
                        <a:pt x="4592" y="4115"/>
                      </a:lnTo>
                      <a:lnTo>
                        <a:pt x="5295" y="5046"/>
                      </a:lnTo>
                      <a:lnTo>
                        <a:pt x="5708" y="5874"/>
                      </a:lnTo>
                      <a:lnTo>
                        <a:pt x="5685" y="7021"/>
                      </a:lnTo>
                      <a:lnTo>
                        <a:pt x="5895" y="7911"/>
                      </a:lnTo>
                      <a:lnTo>
                        <a:pt x="7133" y="7968"/>
                      </a:lnTo>
                      <a:lnTo>
                        <a:pt x="7601" y="6978"/>
                      </a:lnTo>
                      <a:lnTo>
                        <a:pt x="8185" y="6275"/>
                      </a:lnTo>
                      <a:lnTo>
                        <a:pt x="8687" y="5113"/>
                      </a:lnTo>
                      <a:lnTo>
                        <a:pt x="9459" y="5400"/>
                      </a:lnTo>
                      <a:lnTo>
                        <a:pt x="10615" y="6003"/>
                      </a:lnTo>
                      <a:lnTo>
                        <a:pt x="12152" y="5888"/>
                      </a:lnTo>
                      <a:lnTo>
                        <a:pt x="12514" y="4568"/>
                      </a:lnTo>
                      <a:lnTo>
                        <a:pt x="13519" y="3908"/>
                      </a:lnTo>
                      <a:lnTo>
                        <a:pt x="14127" y="2158"/>
                      </a:lnTo>
                      <a:lnTo>
                        <a:pt x="15097" y="1641"/>
                      </a:lnTo>
                      <a:lnTo>
                        <a:pt x="15611" y="709"/>
                      </a:lnTo>
                      <a:lnTo>
                        <a:pt x="16475" y="436"/>
                      </a:lnTo>
                      <a:lnTo>
                        <a:pt x="17165" y="63"/>
                      </a:lnTo>
                      <a:lnTo>
                        <a:pt x="18651" y="0"/>
                      </a:lnTo>
                      <a:lnTo>
                        <a:pt x="20460" y="224"/>
                      </a:lnTo>
                      <a:lnTo>
                        <a:pt x="20245" y="1455"/>
                      </a:lnTo>
                      <a:lnTo>
                        <a:pt x="20390" y="2800"/>
                      </a:lnTo>
                      <a:lnTo>
                        <a:pt x="20829" y="3621"/>
                      </a:lnTo>
                      <a:lnTo>
                        <a:pt x="20905" y="5205"/>
                      </a:lnTo>
                      <a:lnTo>
                        <a:pt x="20988" y="6815"/>
                      </a:lnTo>
                      <a:lnTo>
                        <a:pt x="20864" y="8356"/>
                      </a:lnTo>
                      <a:lnTo>
                        <a:pt x="21600" y="8585"/>
                      </a:lnTo>
                      <a:lnTo>
                        <a:pt x="21226" y="9590"/>
                      </a:lnTo>
                      <a:lnTo>
                        <a:pt x="20981" y="11196"/>
                      </a:lnTo>
                      <a:lnTo>
                        <a:pt x="19625" y="12398"/>
                      </a:lnTo>
                      <a:lnTo>
                        <a:pt x="18773" y="13933"/>
                      </a:lnTo>
                      <a:lnTo>
                        <a:pt x="18048" y="15095"/>
                      </a:lnTo>
                      <a:lnTo>
                        <a:pt x="17148" y="16243"/>
                      </a:lnTo>
                      <a:lnTo>
                        <a:pt x="16249" y="17219"/>
                      </a:lnTo>
                      <a:lnTo>
                        <a:pt x="15022" y="18329"/>
                      </a:lnTo>
                      <a:lnTo>
                        <a:pt x="14052" y="19089"/>
                      </a:lnTo>
                      <a:lnTo>
                        <a:pt x="12954" y="19878"/>
                      </a:lnTo>
                      <a:lnTo>
                        <a:pt x="11926" y="20036"/>
                      </a:lnTo>
                      <a:lnTo>
                        <a:pt x="10839" y="20323"/>
                      </a:lnTo>
                      <a:lnTo>
                        <a:pt x="9542" y="20294"/>
                      </a:lnTo>
                      <a:lnTo>
                        <a:pt x="8010" y="20323"/>
                      </a:lnTo>
                      <a:lnTo>
                        <a:pt x="7274" y="20495"/>
                      </a:lnTo>
                      <a:lnTo>
                        <a:pt x="6363" y="20926"/>
                      </a:lnTo>
                      <a:lnTo>
                        <a:pt x="5323" y="21098"/>
                      </a:lnTo>
                      <a:lnTo>
                        <a:pt x="4458" y="21600"/>
                      </a:lnTo>
                      <a:lnTo>
                        <a:pt x="3757" y="21198"/>
                      </a:lnTo>
                      <a:lnTo>
                        <a:pt x="3197" y="20352"/>
                      </a:lnTo>
                      <a:lnTo>
                        <a:pt x="2566" y="21155"/>
                      </a:lnTo>
                      <a:lnTo>
                        <a:pt x="2601" y="19964"/>
                      </a:lnTo>
                      <a:lnTo>
                        <a:pt x="2122" y="18845"/>
                      </a:lnTo>
                      <a:lnTo>
                        <a:pt x="1736" y="18013"/>
                      </a:lnTo>
                      <a:lnTo>
                        <a:pt x="2390" y="17439"/>
                      </a:lnTo>
                      <a:lnTo>
                        <a:pt x="1762" y="15775"/>
                      </a:lnTo>
                      <a:lnTo>
                        <a:pt x="1072" y="14197"/>
                      </a:lnTo>
                      <a:lnTo>
                        <a:pt x="593" y="12590"/>
                      </a:lnTo>
                      <a:lnTo>
                        <a:pt x="0" y="11119"/>
                      </a:lnTo>
                      <a:close/>
                      <a:moveTo>
                        <a:pt x="0" y="11119"/>
                      </a:moveTo>
                    </a:path>
                  </a:pathLst>
                </a:custGeom>
                <a:solidFill>
                  <a:srgbClr val="FF000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2" name="Freeform 20">
                  <a:extLst>
                    <a:ext uri="{FF2B5EF4-FFF2-40B4-BE49-F238E27FC236}">
                      <a16:creationId xmlns:a16="http://schemas.microsoft.com/office/drawing/2014/main" id="{17DB8E34-CA02-164C-B9A6-0BB61FD8FFBF}"/>
                    </a:ext>
                  </a:extLst>
                </p:cNvPr>
                <p:cNvSpPr>
                  <a:spLocks/>
                </p:cNvSpPr>
                <p:nvPr/>
              </p:nvSpPr>
              <p:spPr bwMode="auto">
                <a:xfrm>
                  <a:off x="239474" y="1589991"/>
                  <a:ext cx="911305" cy="882969"/>
                </a:xfrm>
                <a:custGeom>
                  <a:avLst/>
                  <a:gdLst>
                    <a:gd name="T0" fmla="*/ 0 w 21600"/>
                    <a:gd name="T1" fmla="*/ 2147483647 h 21600"/>
                    <a:gd name="T2" fmla="*/ 256894265 w 21600"/>
                    <a:gd name="T3" fmla="*/ 2147483647 h 21600"/>
                    <a:gd name="T4" fmla="*/ 523257292 w 21600"/>
                    <a:gd name="T5" fmla="*/ 2147483647 h 21600"/>
                    <a:gd name="T6" fmla="*/ 475509990 w 21600"/>
                    <a:gd name="T7" fmla="*/ 2147483647 h 21600"/>
                    <a:gd name="T8" fmla="*/ 428155323 w 21600"/>
                    <a:gd name="T9" fmla="*/ 2147483647 h 21600"/>
                    <a:gd name="T10" fmla="*/ 523257292 w 21600"/>
                    <a:gd name="T11" fmla="*/ 2147483647 h 21600"/>
                    <a:gd name="T12" fmla="*/ 199672773 w 21600"/>
                    <a:gd name="T13" fmla="*/ 2147483647 h 21600"/>
                    <a:gd name="T14" fmla="*/ 370933831 w 21600"/>
                    <a:gd name="T15" fmla="*/ 2147483647 h 21600"/>
                    <a:gd name="T16" fmla="*/ 827506224 w 21600"/>
                    <a:gd name="T17" fmla="*/ 2147483647 h 21600"/>
                    <a:gd name="T18" fmla="*/ 1417448488 w 21600"/>
                    <a:gd name="T19" fmla="*/ 2147483647 h 21600"/>
                    <a:gd name="T20" fmla="*/ 1940705779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1816812545 h 21600"/>
                    <a:gd name="T32" fmla="*/ 2147483647 w 21600"/>
                    <a:gd name="T33" fmla="*/ 808792581 h 21600"/>
                    <a:gd name="T34" fmla="*/ 2147483647 w 21600"/>
                    <a:gd name="T35" fmla="*/ 839867339 h 21600"/>
                    <a:gd name="T36" fmla="*/ 2147483647 w 21600"/>
                    <a:gd name="T37" fmla="*/ 850373913 h 21600"/>
                    <a:gd name="T38" fmla="*/ 2147483647 w 21600"/>
                    <a:gd name="T39" fmla="*/ 839867339 h 21600"/>
                    <a:gd name="T40" fmla="*/ 2147483647 w 21600"/>
                    <a:gd name="T41" fmla="*/ 0 h 21600"/>
                    <a:gd name="T42" fmla="*/ 2147483647 w 21600"/>
                    <a:gd name="T43" fmla="*/ 542853448 h 21600"/>
                    <a:gd name="T44" fmla="*/ 2147483647 w 21600"/>
                    <a:gd name="T45" fmla="*/ 923030080 h 21600"/>
                    <a:gd name="T46" fmla="*/ 2147483647 w 21600"/>
                    <a:gd name="T47" fmla="*/ 1836004402 h 21600"/>
                    <a:gd name="T48" fmla="*/ 2147483647 w 21600"/>
                    <a:gd name="T49" fmla="*/ 184011566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085136881 w 21600"/>
                    <a:gd name="T79" fmla="*/ 2147483647 h 21600"/>
                    <a:gd name="T80" fmla="*/ 1723273677 w 21600"/>
                    <a:gd name="T81" fmla="*/ 2147483647 h 21600"/>
                    <a:gd name="T82" fmla="*/ 1119913793 w 21600"/>
                    <a:gd name="T83" fmla="*/ 2147483647 h 21600"/>
                    <a:gd name="T84" fmla="*/ 383566036 w 21600"/>
                    <a:gd name="T85" fmla="*/ 2147483647 h 21600"/>
                    <a:gd name="T86" fmla="*/ 0 w 21600"/>
                    <a:gd name="T87" fmla="*/ 2147483647 h 21600"/>
                    <a:gd name="T88" fmla="*/ 0 w 21600"/>
                    <a:gd name="T89" fmla="*/ 2147483647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0" y="18821"/>
                      </a:moveTo>
                      <a:lnTo>
                        <a:pt x="651" y="17190"/>
                      </a:lnTo>
                      <a:lnTo>
                        <a:pt x="1326" y="15535"/>
                      </a:lnTo>
                      <a:lnTo>
                        <a:pt x="1205" y="13811"/>
                      </a:lnTo>
                      <a:lnTo>
                        <a:pt x="1085" y="12295"/>
                      </a:lnTo>
                      <a:lnTo>
                        <a:pt x="1326" y="11215"/>
                      </a:lnTo>
                      <a:lnTo>
                        <a:pt x="506" y="10112"/>
                      </a:lnTo>
                      <a:lnTo>
                        <a:pt x="940" y="9353"/>
                      </a:lnTo>
                      <a:lnTo>
                        <a:pt x="2097" y="9353"/>
                      </a:lnTo>
                      <a:lnTo>
                        <a:pt x="3592" y="9422"/>
                      </a:lnTo>
                      <a:lnTo>
                        <a:pt x="4918" y="9583"/>
                      </a:lnTo>
                      <a:lnTo>
                        <a:pt x="7232" y="9744"/>
                      </a:lnTo>
                      <a:lnTo>
                        <a:pt x="7401" y="7193"/>
                      </a:lnTo>
                      <a:lnTo>
                        <a:pt x="8268" y="6527"/>
                      </a:lnTo>
                      <a:lnTo>
                        <a:pt x="9715" y="6090"/>
                      </a:lnTo>
                      <a:lnTo>
                        <a:pt x="10052" y="3976"/>
                      </a:lnTo>
                      <a:lnTo>
                        <a:pt x="10486" y="1770"/>
                      </a:lnTo>
                      <a:lnTo>
                        <a:pt x="11981" y="1838"/>
                      </a:lnTo>
                      <a:lnTo>
                        <a:pt x="13355" y="1861"/>
                      </a:lnTo>
                      <a:lnTo>
                        <a:pt x="15741" y="1838"/>
                      </a:lnTo>
                      <a:lnTo>
                        <a:pt x="16344" y="0"/>
                      </a:lnTo>
                      <a:lnTo>
                        <a:pt x="17915" y="1188"/>
                      </a:lnTo>
                      <a:lnTo>
                        <a:pt x="18919" y="2020"/>
                      </a:lnTo>
                      <a:lnTo>
                        <a:pt x="21600" y="4018"/>
                      </a:lnTo>
                      <a:lnTo>
                        <a:pt x="18928" y="4027"/>
                      </a:lnTo>
                      <a:lnTo>
                        <a:pt x="18884" y="5841"/>
                      </a:lnTo>
                      <a:lnTo>
                        <a:pt x="18740" y="10155"/>
                      </a:lnTo>
                      <a:lnTo>
                        <a:pt x="18700" y="13009"/>
                      </a:lnTo>
                      <a:lnTo>
                        <a:pt x="18696" y="16893"/>
                      </a:lnTo>
                      <a:lnTo>
                        <a:pt x="18682" y="18580"/>
                      </a:lnTo>
                      <a:lnTo>
                        <a:pt x="19190" y="19495"/>
                      </a:lnTo>
                      <a:lnTo>
                        <a:pt x="18573" y="20528"/>
                      </a:lnTo>
                      <a:lnTo>
                        <a:pt x="10988" y="20515"/>
                      </a:lnTo>
                      <a:lnTo>
                        <a:pt x="9603" y="20554"/>
                      </a:lnTo>
                      <a:lnTo>
                        <a:pt x="8053" y="19979"/>
                      </a:lnTo>
                      <a:lnTo>
                        <a:pt x="8094" y="21198"/>
                      </a:lnTo>
                      <a:lnTo>
                        <a:pt x="7025" y="21600"/>
                      </a:lnTo>
                      <a:lnTo>
                        <a:pt x="6353" y="20685"/>
                      </a:lnTo>
                      <a:lnTo>
                        <a:pt x="5489" y="20031"/>
                      </a:lnTo>
                      <a:lnTo>
                        <a:pt x="5284" y="19060"/>
                      </a:lnTo>
                      <a:lnTo>
                        <a:pt x="4367" y="18215"/>
                      </a:lnTo>
                      <a:lnTo>
                        <a:pt x="2838" y="18040"/>
                      </a:lnTo>
                      <a:lnTo>
                        <a:pt x="972" y="18069"/>
                      </a:lnTo>
                      <a:lnTo>
                        <a:pt x="0" y="18821"/>
                      </a:lnTo>
                      <a:close/>
                      <a:moveTo>
                        <a:pt x="0" y="18821"/>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3" name="Freeform 21">
                  <a:extLst>
                    <a:ext uri="{FF2B5EF4-FFF2-40B4-BE49-F238E27FC236}">
                      <a16:creationId xmlns:a16="http://schemas.microsoft.com/office/drawing/2014/main" id="{4DBCC7F4-CDF1-CB49-AEEC-7709AC7482C7}"/>
                    </a:ext>
                  </a:extLst>
                </p:cNvPr>
                <p:cNvSpPr>
                  <a:spLocks/>
                </p:cNvSpPr>
                <p:nvPr/>
              </p:nvSpPr>
              <p:spPr bwMode="auto">
                <a:xfrm>
                  <a:off x="3252806" y="1331335"/>
                  <a:ext cx="801729" cy="684975"/>
                </a:xfrm>
                <a:custGeom>
                  <a:avLst/>
                  <a:gdLst>
                    <a:gd name="T0" fmla="*/ 306315113 w 21600"/>
                    <a:gd name="T1" fmla="*/ 2147483647 h 21600"/>
                    <a:gd name="T2" fmla="*/ 254186187 w 21600"/>
                    <a:gd name="T3" fmla="*/ 2147483647 h 21600"/>
                    <a:gd name="T4" fmla="*/ 238067439 w 21600"/>
                    <a:gd name="T5" fmla="*/ 2147483647 h 21600"/>
                    <a:gd name="T6" fmla="*/ 174116942 w 21600"/>
                    <a:gd name="T7" fmla="*/ 1496295405 h 21600"/>
                    <a:gd name="T8" fmla="*/ 175994927 w 21600"/>
                    <a:gd name="T9" fmla="*/ 1104619222 h 21600"/>
                    <a:gd name="T10" fmla="*/ 0 w 21600"/>
                    <a:gd name="T11" fmla="*/ 837531156 h 21600"/>
                    <a:gd name="T12" fmla="*/ 105061495 w 21600"/>
                    <a:gd name="T13" fmla="*/ 563191802 h 21600"/>
                    <a:gd name="T14" fmla="*/ 88130716 w 21600"/>
                    <a:gd name="T15" fmla="*/ 274342880 h 21600"/>
                    <a:gd name="T16" fmla="*/ 112048624 w 21600"/>
                    <a:gd name="T17" fmla="*/ 0 h 21600"/>
                    <a:gd name="T18" fmla="*/ 360055455 w 21600"/>
                    <a:gd name="T19" fmla="*/ 133756480 h 21600"/>
                    <a:gd name="T20" fmla="*/ 712049504 w 21600"/>
                    <a:gd name="T21" fmla="*/ 72105141 h 21600"/>
                    <a:gd name="T22" fmla="*/ 1112137549 w 21600"/>
                    <a:gd name="T23" fmla="*/ 164689285 h 21600"/>
                    <a:gd name="T24" fmla="*/ 1524051296 w 21600"/>
                    <a:gd name="T25" fmla="*/ 284796621 h 21600"/>
                    <a:gd name="T26" fmla="*/ 1863953074 w 21600"/>
                    <a:gd name="T27" fmla="*/ 301862547 h 21600"/>
                    <a:gd name="T28" fmla="*/ 2147483647 w 21600"/>
                    <a:gd name="T29" fmla="*/ 387620356 h 21600"/>
                    <a:gd name="T30" fmla="*/ 2147483647 w 21600"/>
                    <a:gd name="T31" fmla="*/ 181755151 h 21600"/>
                    <a:gd name="T32" fmla="*/ 2147483647 w 21600"/>
                    <a:gd name="T33" fmla="*/ 47998671 h 21600"/>
                    <a:gd name="T34" fmla="*/ 2147483647 w 21600"/>
                    <a:gd name="T35" fmla="*/ 10239532 h 21600"/>
                    <a:gd name="T36" fmla="*/ 2147483647 w 21600"/>
                    <a:gd name="T37" fmla="*/ 37759139 h 21600"/>
                    <a:gd name="T38" fmla="*/ 2147483647 w 21600"/>
                    <a:gd name="T39" fmla="*/ 216101152 h 21600"/>
                    <a:gd name="T40" fmla="*/ 2147483647 w 21600"/>
                    <a:gd name="T41" fmla="*/ 161276087 h 21600"/>
                    <a:gd name="T42" fmla="*/ 2147483647 w 21600"/>
                    <a:gd name="T43" fmla="*/ 120103811 h 21600"/>
                    <a:gd name="T44" fmla="*/ 2147483647 w 21600"/>
                    <a:gd name="T45" fmla="*/ 325968957 h 21600"/>
                    <a:gd name="T46" fmla="*/ 2147483647 w 21600"/>
                    <a:gd name="T47" fmla="*/ 864411659 h 21600"/>
                    <a:gd name="T48" fmla="*/ 2147483647 w 21600"/>
                    <a:gd name="T49" fmla="*/ 1245205681 h 21600"/>
                    <a:gd name="T50" fmla="*/ 2147483647 w 21600"/>
                    <a:gd name="T51" fmla="*/ 1790688928 h 21600"/>
                    <a:gd name="T52" fmla="*/ 2147483647 w 21600"/>
                    <a:gd name="T53" fmla="*/ 1577997388 h 21600"/>
                    <a:gd name="T54" fmla="*/ 2147483647 w 21600"/>
                    <a:gd name="T55" fmla="*/ 1224512408 h 21600"/>
                    <a:gd name="T56" fmla="*/ 2147483647 w 21600"/>
                    <a:gd name="T57" fmla="*/ 1025687807 h 21600"/>
                    <a:gd name="T58" fmla="*/ 2147483647 w 21600"/>
                    <a:gd name="T59" fmla="*/ 675826589 h 21600"/>
                    <a:gd name="T60" fmla="*/ 2147483647 w 21600"/>
                    <a:gd name="T61" fmla="*/ 936516800 h 21600"/>
                    <a:gd name="T62" fmla="*/ 2147483647 w 21600"/>
                    <a:gd name="T63" fmla="*/ 1262271547 h 21600"/>
                    <a:gd name="T64" fmla="*/ 2147483647 w 21600"/>
                    <a:gd name="T65" fmla="*/ 1481785837 h 21600"/>
                    <a:gd name="T66" fmla="*/ 2147483647 w 21600"/>
                    <a:gd name="T67" fmla="*/ 1855753465 h 21600"/>
                    <a:gd name="T68" fmla="*/ 2147483647 w 21600"/>
                    <a:gd name="T69" fmla="*/ 2137136948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1911514061 w 21600"/>
                    <a:gd name="T93" fmla="*/ 2147483647 h 21600"/>
                    <a:gd name="T94" fmla="*/ 306315113 w 21600"/>
                    <a:gd name="T95" fmla="*/ 2147483647 h 21600"/>
                    <a:gd name="T96" fmla="*/ 306315113 w 21600"/>
                    <a:gd name="T97" fmla="*/ 2147483647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1140" y="21437"/>
                      </a:moveTo>
                      <a:lnTo>
                        <a:pt x="946" y="15198"/>
                      </a:lnTo>
                      <a:lnTo>
                        <a:pt x="886" y="10664"/>
                      </a:lnTo>
                      <a:lnTo>
                        <a:pt x="648" y="7014"/>
                      </a:lnTo>
                      <a:lnTo>
                        <a:pt x="655" y="5178"/>
                      </a:lnTo>
                      <a:lnTo>
                        <a:pt x="0" y="3926"/>
                      </a:lnTo>
                      <a:lnTo>
                        <a:pt x="391" y="2640"/>
                      </a:lnTo>
                      <a:lnTo>
                        <a:pt x="328" y="1286"/>
                      </a:lnTo>
                      <a:lnTo>
                        <a:pt x="417" y="0"/>
                      </a:lnTo>
                      <a:lnTo>
                        <a:pt x="1340" y="627"/>
                      </a:lnTo>
                      <a:lnTo>
                        <a:pt x="2650" y="338"/>
                      </a:lnTo>
                      <a:lnTo>
                        <a:pt x="4139" y="772"/>
                      </a:lnTo>
                      <a:lnTo>
                        <a:pt x="5672" y="1335"/>
                      </a:lnTo>
                      <a:lnTo>
                        <a:pt x="6937" y="1415"/>
                      </a:lnTo>
                      <a:lnTo>
                        <a:pt x="8262" y="1817"/>
                      </a:lnTo>
                      <a:lnTo>
                        <a:pt x="9513" y="852"/>
                      </a:lnTo>
                      <a:lnTo>
                        <a:pt x="11131" y="225"/>
                      </a:lnTo>
                      <a:lnTo>
                        <a:pt x="12262" y="48"/>
                      </a:lnTo>
                      <a:lnTo>
                        <a:pt x="13394" y="177"/>
                      </a:lnTo>
                      <a:lnTo>
                        <a:pt x="14510" y="1013"/>
                      </a:lnTo>
                      <a:lnTo>
                        <a:pt x="15910" y="756"/>
                      </a:lnTo>
                      <a:lnTo>
                        <a:pt x="16996" y="563"/>
                      </a:lnTo>
                      <a:lnTo>
                        <a:pt x="18024" y="1528"/>
                      </a:lnTo>
                      <a:lnTo>
                        <a:pt x="18887" y="4052"/>
                      </a:lnTo>
                      <a:lnTo>
                        <a:pt x="18649" y="5837"/>
                      </a:lnTo>
                      <a:lnTo>
                        <a:pt x="18262" y="8394"/>
                      </a:lnTo>
                      <a:lnTo>
                        <a:pt x="16996" y="7397"/>
                      </a:lnTo>
                      <a:lnTo>
                        <a:pt x="16014" y="5740"/>
                      </a:lnTo>
                      <a:lnTo>
                        <a:pt x="15329" y="4808"/>
                      </a:lnTo>
                      <a:lnTo>
                        <a:pt x="14674" y="3168"/>
                      </a:lnTo>
                      <a:lnTo>
                        <a:pt x="14346" y="4390"/>
                      </a:lnTo>
                      <a:lnTo>
                        <a:pt x="15016" y="5917"/>
                      </a:lnTo>
                      <a:lnTo>
                        <a:pt x="15776" y="6946"/>
                      </a:lnTo>
                      <a:lnTo>
                        <a:pt x="16728" y="8699"/>
                      </a:lnTo>
                      <a:lnTo>
                        <a:pt x="17741" y="10018"/>
                      </a:lnTo>
                      <a:lnTo>
                        <a:pt x="18589" y="11867"/>
                      </a:lnTo>
                      <a:lnTo>
                        <a:pt x="19650" y="13544"/>
                      </a:lnTo>
                      <a:lnTo>
                        <a:pt x="20275" y="14798"/>
                      </a:lnTo>
                      <a:lnTo>
                        <a:pt x="21540" y="16229"/>
                      </a:lnTo>
                      <a:lnTo>
                        <a:pt x="21362" y="17660"/>
                      </a:lnTo>
                      <a:lnTo>
                        <a:pt x="21600" y="19027"/>
                      </a:lnTo>
                      <a:lnTo>
                        <a:pt x="20409" y="19349"/>
                      </a:lnTo>
                      <a:lnTo>
                        <a:pt x="19962" y="20346"/>
                      </a:lnTo>
                      <a:lnTo>
                        <a:pt x="18980" y="20507"/>
                      </a:lnTo>
                      <a:lnTo>
                        <a:pt x="18102" y="21600"/>
                      </a:lnTo>
                      <a:lnTo>
                        <a:pt x="17030" y="21262"/>
                      </a:lnTo>
                      <a:lnTo>
                        <a:pt x="7114" y="21246"/>
                      </a:lnTo>
                      <a:lnTo>
                        <a:pt x="1140" y="21437"/>
                      </a:lnTo>
                      <a:close/>
                      <a:moveTo>
                        <a:pt x="1140" y="21437"/>
                      </a:moveTo>
                    </a:path>
                  </a:pathLst>
                </a:custGeom>
                <a:solidFill>
                  <a:schemeClr val="accent2">
                    <a:lumMod val="40000"/>
                    <a:lumOff val="6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4" name="Freeform 22">
                  <a:extLst>
                    <a:ext uri="{FF2B5EF4-FFF2-40B4-BE49-F238E27FC236}">
                      <a16:creationId xmlns:a16="http://schemas.microsoft.com/office/drawing/2014/main" id="{A4F6F499-B446-3D4B-B3A1-AE5097E51662}"/>
                    </a:ext>
                  </a:extLst>
                </p:cNvPr>
                <p:cNvSpPr>
                  <a:spLocks/>
                </p:cNvSpPr>
                <p:nvPr/>
              </p:nvSpPr>
              <p:spPr bwMode="auto">
                <a:xfrm>
                  <a:off x="3074745" y="4142007"/>
                  <a:ext cx="891216" cy="679920"/>
                </a:xfrm>
                <a:custGeom>
                  <a:avLst/>
                  <a:gdLst>
                    <a:gd name="T0" fmla="*/ 19562825 w 21600"/>
                    <a:gd name="T1" fmla="*/ 2147483647 h 21600"/>
                    <a:gd name="T2" fmla="*/ 39490978 w 21600"/>
                    <a:gd name="T3" fmla="*/ 2147483647 h 21600"/>
                    <a:gd name="T4" fmla="*/ 0 w 21600"/>
                    <a:gd name="T5" fmla="*/ 2101016207 h 21600"/>
                    <a:gd name="T6" fmla="*/ 796858644 w 21600"/>
                    <a:gd name="T7" fmla="*/ 2130435224 h 21600"/>
                    <a:gd name="T8" fmla="*/ 1341633566 w 21600"/>
                    <a:gd name="T9" fmla="*/ 2091834845 h 21600"/>
                    <a:gd name="T10" fmla="*/ 1381495037 w 21600"/>
                    <a:gd name="T11" fmla="*/ 1740069010 h 21600"/>
                    <a:gd name="T12" fmla="*/ 1429105517 w 21600"/>
                    <a:gd name="T13" fmla="*/ 1203859760 h 21600"/>
                    <a:gd name="T14" fmla="*/ 1761653023 w 21600"/>
                    <a:gd name="T15" fmla="*/ 1447971441 h 21600"/>
                    <a:gd name="T16" fmla="*/ 2147483647 w 21600"/>
                    <a:gd name="T17" fmla="*/ 1316941796 h 21600"/>
                    <a:gd name="T18" fmla="*/ 2147483647 w 21600"/>
                    <a:gd name="T19" fmla="*/ 1597775426 h 21600"/>
                    <a:gd name="T20" fmla="*/ 2147483647 w 21600"/>
                    <a:gd name="T21" fmla="*/ 1575240606 h 21600"/>
                    <a:gd name="T22" fmla="*/ 2147483647 w 21600"/>
                    <a:gd name="T23" fmla="*/ 1629069433 h 21600"/>
                    <a:gd name="T24" fmla="*/ 2147483647 w 21600"/>
                    <a:gd name="T25" fmla="*/ 1526836221 h 21600"/>
                    <a:gd name="T26" fmla="*/ 2147483647 w 21600"/>
                    <a:gd name="T27" fmla="*/ 1788473395 h 21600"/>
                    <a:gd name="T28" fmla="*/ 2147483647 w 21600"/>
                    <a:gd name="T29" fmla="*/ 1890499138 h 21600"/>
                    <a:gd name="T30" fmla="*/ 2147483647 w 21600"/>
                    <a:gd name="T31" fmla="*/ 2080778492 h 21600"/>
                    <a:gd name="T32" fmla="*/ 2147483647 w 21600"/>
                    <a:gd name="T33" fmla="*/ 2147483647 h 21600"/>
                    <a:gd name="T34" fmla="*/ 2147483647 w 21600"/>
                    <a:gd name="T35" fmla="*/ 2147483647 h 21600"/>
                    <a:gd name="T36" fmla="*/ 2147483647 w 21600"/>
                    <a:gd name="T37" fmla="*/ 1867964319 h 21600"/>
                    <a:gd name="T38" fmla="*/ 2147483647 w 21600"/>
                    <a:gd name="T39" fmla="*/ 1966233082 h 21600"/>
                    <a:gd name="T40" fmla="*/ 2147483647 w 21600"/>
                    <a:gd name="T41" fmla="*/ 1548533751 h 21600"/>
                    <a:gd name="T42" fmla="*/ 2147483647 w 21600"/>
                    <a:gd name="T43" fmla="*/ 1204904519 h 21600"/>
                    <a:gd name="T44" fmla="*/ 2147483647 w 21600"/>
                    <a:gd name="T45" fmla="*/ 787620303 h 21600"/>
                    <a:gd name="T46" fmla="*/ 2147483647 w 21600"/>
                    <a:gd name="T47" fmla="*/ 457133442 h 21600"/>
                    <a:gd name="T48" fmla="*/ 2147483647 w 21600"/>
                    <a:gd name="T49" fmla="*/ 73025282 h 21600"/>
                    <a:gd name="T50" fmla="*/ 2147483647 w 21600"/>
                    <a:gd name="T51" fmla="*/ 12519726 h 21600"/>
                    <a:gd name="T52" fmla="*/ 2147483647 w 21600"/>
                    <a:gd name="T53" fmla="*/ 0 h 21600"/>
                    <a:gd name="T54" fmla="*/ 2147483647 w 21600"/>
                    <a:gd name="T55" fmla="*/ 167540565 h 21600"/>
                    <a:gd name="T56" fmla="*/ 2147483647 w 21600"/>
                    <a:gd name="T57" fmla="*/ 255168033 h 21600"/>
                    <a:gd name="T58" fmla="*/ 2147483647 w 21600"/>
                    <a:gd name="T59" fmla="*/ 460679334 h 21600"/>
                    <a:gd name="T60" fmla="*/ 2147483647 w 21600"/>
                    <a:gd name="T61" fmla="*/ 569589335 h 21600"/>
                    <a:gd name="T62" fmla="*/ 2147483647 w 21600"/>
                    <a:gd name="T63" fmla="*/ 844787494 h 21600"/>
                    <a:gd name="T64" fmla="*/ 2147483647 w 21600"/>
                    <a:gd name="T65" fmla="*/ 1092863742 h 21600"/>
                    <a:gd name="T66" fmla="*/ 2147483647 w 21600"/>
                    <a:gd name="T67" fmla="*/ 1392264124 h 21600"/>
                    <a:gd name="T68" fmla="*/ 2147483647 w 21600"/>
                    <a:gd name="T69" fmla="*/ 1727341696 h 21600"/>
                    <a:gd name="T70" fmla="*/ 2147483647 w 21600"/>
                    <a:gd name="T71" fmla="*/ 1979797567 h 21600"/>
                    <a:gd name="T72" fmla="*/ 2147483647 w 21600"/>
                    <a:gd name="T73" fmla="*/ 2096010440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1976463417 w 21600"/>
                    <a:gd name="T103" fmla="*/ 2147483647 h 21600"/>
                    <a:gd name="T104" fmla="*/ 848533931 w 21600"/>
                    <a:gd name="T105" fmla="*/ 2147483647 h 21600"/>
                    <a:gd name="T106" fmla="*/ 394184360 w 21600"/>
                    <a:gd name="T107" fmla="*/ 2147483647 h 21600"/>
                    <a:gd name="T108" fmla="*/ 19562825 w 21600"/>
                    <a:gd name="T109" fmla="*/ 2147483647 h 21600"/>
                    <a:gd name="T110" fmla="*/ 19562825 w 21600"/>
                    <a:gd name="T111" fmla="*/ 2147483647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53" y="18045"/>
                      </a:moveTo>
                      <a:lnTo>
                        <a:pt x="107" y="14558"/>
                      </a:lnTo>
                      <a:lnTo>
                        <a:pt x="0" y="10070"/>
                      </a:lnTo>
                      <a:lnTo>
                        <a:pt x="2159" y="10211"/>
                      </a:lnTo>
                      <a:lnTo>
                        <a:pt x="3635" y="10026"/>
                      </a:lnTo>
                      <a:lnTo>
                        <a:pt x="3743" y="8340"/>
                      </a:lnTo>
                      <a:lnTo>
                        <a:pt x="3872" y="5770"/>
                      </a:lnTo>
                      <a:lnTo>
                        <a:pt x="4773" y="6940"/>
                      </a:lnTo>
                      <a:lnTo>
                        <a:pt x="6283" y="6312"/>
                      </a:lnTo>
                      <a:lnTo>
                        <a:pt x="6348" y="7658"/>
                      </a:lnTo>
                      <a:lnTo>
                        <a:pt x="7377" y="7550"/>
                      </a:lnTo>
                      <a:lnTo>
                        <a:pt x="8423" y="7808"/>
                      </a:lnTo>
                      <a:lnTo>
                        <a:pt x="9505" y="7318"/>
                      </a:lnTo>
                      <a:lnTo>
                        <a:pt x="10217" y="8572"/>
                      </a:lnTo>
                      <a:lnTo>
                        <a:pt x="11153" y="9061"/>
                      </a:lnTo>
                      <a:lnTo>
                        <a:pt x="12500" y="9973"/>
                      </a:lnTo>
                      <a:lnTo>
                        <a:pt x="13088" y="11346"/>
                      </a:lnTo>
                      <a:lnTo>
                        <a:pt x="14446" y="11552"/>
                      </a:lnTo>
                      <a:lnTo>
                        <a:pt x="14464" y="8953"/>
                      </a:lnTo>
                      <a:lnTo>
                        <a:pt x="13355" y="9424"/>
                      </a:lnTo>
                      <a:lnTo>
                        <a:pt x="11672" y="7422"/>
                      </a:lnTo>
                      <a:lnTo>
                        <a:pt x="12100" y="5775"/>
                      </a:lnTo>
                      <a:lnTo>
                        <a:pt x="12584" y="3775"/>
                      </a:lnTo>
                      <a:lnTo>
                        <a:pt x="11939" y="2191"/>
                      </a:lnTo>
                      <a:lnTo>
                        <a:pt x="13084" y="350"/>
                      </a:lnTo>
                      <a:lnTo>
                        <a:pt x="14397" y="60"/>
                      </a:lnTo>
                      <a:lnTo>
                        <a:pt x="16277" y="0"/>
                      </a:lnTo>
                      <a:lnTo>
                        <a:pt x="17468" y="803"/>
                      </a:lnTo>
                      <a:lnTo>
                        <a:pt x="18724" y="1223"/>
                      </a:lnTo>
                      <a:lnTo>
                        <a:pt x="19813" y="2208"/>
                      </a:lnTo>
                      <a:lnTo>
                        <a:pt x="20992" y="2730"/>
                      </a:lnTo>
                      <a:lnTo>
                        <a:pt x="21122" y="4049"/>
                      </a:lnTo>
                      <a:lnTo>
                        <a:pt x="21600" y="5238"/>
                      </a:lnTo>
                      <a:lnTo>
                        <a:pt x="21060" y="6673"/>
                      </a:lnTo>
                      <a:lnTo>
                        <a:pt x="20874" y="8279"/>
                      </a:lnTo>
                      <a:lnTo>
                        <a:pt x="21290" y="9489"/>
                      </a:lnTo>
                      <a:lnTo>
                        <a:pt x="20369" y="10046"/>
                      </a:lnTo>
                      <a:lnTo>
                        <a:pt x="20448" y="11653"/>
                      </a:lnTo>
                      <a:lnTo>
                        <a:pt x="19492" y="11995"/>
                      </a:lnTo>
                      <a:lnTo>
                        <a:pt x="20466" y="13162"/>
                      </a:lnTo>
                      <a:lnTo>
                        <a:pt x="18232" y="13766"/>
                      </a:lnTo>
                      <a:lnTo>
                        <a:pt x="16495" y="14483"/>
                      </a:lnTo>
                      <a:lnTo>
                        <a:pt x="15060" y="15051"/>
                      </a:lnTo>
                      <a:lnTo>
                        <a:pt x="15166" y="16732"/>
                      </a:lnTo>
                      <a:lnTo>
                        <a:pt x="13510" y="16689"/>
                      </a:lnTo>
                      <a:lnTo>
                        <a:pt x="12571" y="17300"/>
                      </a:lnTo>
                      <a:lnTo>
                        <a:pt x="12562" y="18563"/>
                      </a:lnTo>
                      <a:lnTo>
                        <a:pt x="11191" y="18960"/>
                      </a:lnTo>
                      <a:lnTo>
                        <a:pt x="10164" y="20234"/>
                      </a:lnTo>
                      <a:lnTo>
                        <a:pt x="9056" y="21600"/>
                      </a:lnTo>
                      <a:lnTo>
                        <a:pt x="5949" y="21557"/>
                      </a:lnTo>
                      <a:lnTo>
                        <a:pt x="5355" y="20540"/>
                      </a:lnTo>
                      <a:lnTo>
                        <a:pt x="2299" y="20572"/>
                      </a:lnTo>
                      <a:lnTo>
                        <a:pt x="1068" y="19142"/>
                      </a:lnTo>
                      <a:lnTo>
                        <a:pt x="53" y="18045"/>
                      </a:lnTo>
                      <a:close/>
                      <a:moveTo>
                        <a:pt x="53" y="18045"/>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5" name="Freeform 23">
                  <a:extLst>
                    <a:ext uri="{FF2B5EF4-FFF2-40B4-BE49-F238E27FC236}">
                      <a16:creationId xmlns:a16="http://schemas.microsoft.com/office/drawing/2014/main" id="{3F14D335-5F9D-4740-B943-08C4535298E7}"/>
                    </a:ext>
                  </a:extLst>
                </p:cNvPr>
                <p:cNvSpPr>
                  <a:spLocks/>
                </p:cNvSpPr>
                <p:nvPr/>
              </p:nvSpPr>
              <p:spPr bwMode="auto">
                <a:xfrm>
                  <a:off x="1158084" y="2751837"/>
                  <a:ext cx="325988" cy="454122"/>
                </a:xfrm>
                <a:custGeom>
                  <a:avLst/>
                  <a:gdLst>
                    <a:gd name="T0" fmla="*/ 34192608 w 21600"/>
                    <a:gd name="T1" fmla="*/ 1311617342 h 21600"/>
                    <a:gd name="T2" fmla="*/ 45229417 w 21600"/>
                    <a:gd name="T3" fmla="*/ 1207243771 h 21600"/>
                    <a:gd name="T4" fmla="*/ 9374250 w 21600"/>
                    <a:gd name="T5" fmla="*/ 1104174291 h 21600"/>
                    <a:gd name="T6" fmla="*/ 0 w 21600"/>
                    <a:gd name="T7" fmla="*/ 983511728 h 21600"/>
                    <a:gd name="T8" fmla="*/ 20411059 w 21600"/>
                    <a:gd name="T9" fmla="*/ 857813435 h 21600"/>
                    <a:gd name="T10" fmla="*/ 51840352 w 21600"/>
                    <a:gd name="T11" fmla="*/ 704453610 h 21600"/>
                    <a:gd name="T12" fmla="*/ 67283751 w 21600"/>
                    <a:gd name="T13" fmla="*/ 582485410 h 21600"/>
                    <a:gd name="T14" fmla="*/ 55705157 w 21600"/>
                    <a:gd name="T15" fmla="*/ 456788662 h 21600"/>
                    <a:gd name="T16" fmla="*/ 54061882 w 21600"/>
                    <a:gd name="T17" fmla="*/ 356267669 h 21600"/>
                    <a:gd name="T18" fmla="*/ 49328972 w 21600"/>
                    <a:gd name="T19" fmla="*/ 239583221 h 21600"/>
                    <a:gd name="T20" fmla="*/ 45789096 w 21600"/>
                    <a:gd name="T21" fmla="*/ 119915563 h 21600"/>
                    <a:gd name="T22" fmla="*/ 62334668 w 21600"/>
                    <a:gd name="T23" fmla="*/ 17593045 h 21600"/>
                    <a:gd name="T24" fmla="*/ 115276510 w 21600"/>
                    <a:gd name="T25" fmla="*/ 10069993 h 21600"/>
                    <a:gd name="T26" fmla="*/ 191392726 w 21600"/>
                    <a:gd name="T27" fmla="*/ 18835933 h 21600"/>
                    <a:gd name="T28" fmla="*/ 245454608 w 21600"/>
                    <a:gd name="T29" fmla="*/ 15105762 h 21600"/>
                    <a:gd name="T30" fmla="*/ 305567064 w 21600"/>
                    <a:gd name="T31" fmla="*/ 0 h 21600"/>
                    <a:gd name="T32" fmla="*/ 301701550 w 21600"/>
                    <a:gd name="T33" fmla="*/ 128246819 h 21600"/>
                    <a:gd name="T34" fmla="*/ 346389182 w 21600"/>
                    <a:gd name="T35" fmla="*/ 199860341 h 21600"/>
                    <a:gd name="T36" fmla="*/ 326519908 w 21600"/>
                    <a:gd name="T37" fmla="*/ 346943092 h 21600"/>
                    <a:gd name="T38" fmla="*/ 342523695 w 21600"/>
                    <a:gd name="T39" fmla="*/ 470154102 h 21600"/>
                    <a:gd name="T40" fmla="*/ 349694308 w 21600"/>
                    <a:gd name="T41" fmla="*/ 614686783 h 21600"/>
                    <a:gd name="T42" fmla="*/ 349568341 w 21600"/>
                    <a:gd name="T43" fmla="*/ 790240738 h 21600"/>
                    <a:gd name="T44" fmla="*/ 356160673 w 21600"/>
                    <a:gd name="T45" fmla="*/ 952490455 h 21600"/>
                    <a:gd name="T46" fmla="*/ 390155027 w 21600"/>
                    <a:gd name="T47" fmla="*/ 1038651102 h 21600"/>
                    <a:gd name="T48" fmla="*/ 348032457 w 21600"/>
                    <a:gd name="T49" fmla="*/ 1146695187 h 21600"/>
                    <a:gd name="T50" fmla="*/ 290123664 w 21600"/>
                    <a:gd name="T51" fmla="*/ 1188158349 h 21600"/>
                    <a:gd name="T52" fmla="*/ 229450847 w 21600"/>
                    <a:gd name="T53" fmla="*/ 1247214595 h 21600"/>
                    <a:gd name="T54" fmla="*/ 177050790 w 21600"/>
                    <a:gd name="T55" fmla="*/ 1281157875 h 21600"/>
                    <a:gd name="T56" fmla="*/ 116938361 w 21600"/>
                    <a:gd name="T57" fmla="*/ 1342762607 h 21600"/>
                    <a:gd name="T58" fmla="*/ 34192608 w 21600"/>
                    <a:gd name="T59" fmla="*/ 1311617342 h 21600"/>
                    <a:gd name="T60" fmla="*/ 34192608 w 21600"/>
                    <a:gd name="T61" fmla="*/ 1311617342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1893" y="21099"/>
                      </a:moveTo>
                      <a:lnTo>
                        <a:pt x="2504" y="19420"/>
                      </a:lnTo>
                      <a:lnTo>
                        <a:pt x="519" y="17762"/>
                      </a:lnTo>
                      <a:lnTo>
                        <a:pt x="0" y="15821"/>
                      </a:lnTo>
                      <a:lnTo>
                        <a:pt x="1130" y="13799"/>
                      </a:lnTo>
                      <a:lnTo>
                        <a:pt x="2870" y="11332"/>
                      </a:lnTo>
                      <a:lnTo>
                        <a:pt x="3725" y="9370"/>
                      </a:lnTo>
                      <a:lnTo>
                        <a:pt x="3084" y="7348"/>
                      </a:lnTo>
                      <a:lnTo>
                        <a:pt x="2993" y="5731"/>
                      </a:lnTo>
                      <a:lnTo>
                        <a:pt x="2731" y="3854"/>
                      </a:lnTo>
                      <a:lnTo>
                        <a:pt x="2535" y="1929"/>
                      </a:lnTo>
                      <a:lnTo>
                        <a:pt x="3451" y="283"/>
                      </a:lnTo>
                      <a:lnTo>
                        <a:pt x="6382" y="162"/>
                      </a:lnTo>
                      <a:lnTo>
                        <a:pt x="10596" y="303"/>
                      </a:lnTo>
                      <a:lnTo>
                        <a:pt x="13589" y="243"/>
                      </a:lnTo>
                      <a:lnTo>
                        <a:pt x="16917" y="0"/>
                      </a:lnTo>
                      <a:lnTo>
                        <a:pt x="16703" y="2063"/>
                      </a:lnTo>
                      <a:lnTo>
                        <a:pt x="19177" y="3215"/>
                      </a:lnTo>
                      <a:lnTo>
                        <a:pt x="18077" y="5581"/>
                      </a:lnTo>
                      <a:lnTo>
                        <a:pt x="18963" y="7563"/>
                      </a:lnTo>
                      <a:lnTo>
                        <a:pt x="19360" y="9888"/>
                      </a:lnTo>
                      <a:lnTo>
                        <a:pt x="19353" y="12712"/>
                      </a:lnTo>
                      <a:lnTo>
                        <a:pt x="19718" y="15322"/>
                      </a:lnTo>
                      <a:lnTo>
                        <a:pt x="21600" y="16708"/>
                      </a:lnTo>
                      <a:lnTo>
                        <a:pt x="19268" y="18446"/>
                      </a:lnTo>
                      <a:lnTo>
                        <a:pt x="16062" y="19113"/>
                      </a:lnTo>
                      <a:lnTo>
                        <a:pt x="12703" y="20063"/>
                      </a:lnTo>
                      <a:lnTo>
                        <a:pt x="9802" y="20609"/>
                      </a:lnTo>
                      <a:lnTo>
                        <a:pt x="6474" y="21600"/>
                      </a:lnTo>
                      <a:lnTo>
                        <a:pt x="1893" y="21099"/>
                      </a:lnTo>
                      <a:close/>
                      <a:moveTo>
                        <a:pt x="1893" y="21099"/>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6" name="Freeform 24">
                  <a:extLst>
                    <a:ext uri="{FF2B5EF4-FFF2-40B4-BE49-F238E27FC236}">
                      <a16:creationId xmlns:a16="http://schemas.microsoft.com/office/drawing/2014/main" id="{5A7C8E09-367C-A04A-B2FE-2E7484A45938}"/>
                    </a:ext>
                  </a:extLst>
                </p:cNvPr>
                <p:cNvSpPr>
                  <a:spLocks/>
                </p:cNvSpPr>
                <p:nvPr/>
              </p:nvSpPr>
              <p:spPr bwMode="auto">
                <a:xfrm>
                  <a:off x="2063910" y="2616190"/>
                  <a:ext cx="568880" cy="821465"/>
                </a:xfrm>
                <a:custGeom>
                  <a:avLst/>
                  <a:gdLst>
                    <a:gd name="T0" fmla="*/ 10270752 w 21600"/>
                    <a:gd name="T1" fmla="*/ 2147483647 h 21600"/>
                    <a:gd name="T2" fmla="*/ 26589954 w 21600"/>
                    <a:gd name="T3" fmla="*/ 2147483647 h 21600"/>
                    <a:gd name="T4" fmla="*/ 65276715 w 21600"/>
                    <a:gd name="T5" fmla="*/ 2147483647 h 21600"/>
                    <a:gd name="T6" fmla="*/ 183540526 w 21600"/>
                    <a:gd name="T7" fmla="*/ 2147483647 h 21600"/>
                    <a:gd name="T8" fmla="*/ 348074120 w 21600"/>
                    <a:gd name="T9" fmla="*/ 2147483647 h 21600"/>
                    <a:gd name="T10" fmla="*/ 553019933 w 21600"/>
                    <a:gd name="T11" fmla="*/ 2147483647 h 21600"/>
                    <a:gd name="T12" fmla="*/ 646326897 w 21600"/>
                    <a:gd name="T13" fmla="*/ 2147483647 h 21600"/>
                    <a:gd name="T14" fmla="*/ 823722545 w 21600"/>
                    <a:gd name="T15" fmla="*/ 2147483647 h 21600"/>
                    <a:gd name="T16" fmla="*/ 921541235 w 21600"/>
                    <a:gd name="T17" fmla="*/ 2147483647 h 21600"/>
                    <a:gd name="T18" fmla="*/ 1003135046 w 21600"/>
                    <a:gd name="T19" fmla="*/ 2147483647 h 21600"/>
                    <a:gd name="T20" fmla="*/ 1083483571 w 21600"/>
                    <a:gd name="T21" fmla="*/ 2147483647 h 21600"/>
                    <a:gd name="T22" fmla="*/ 1160085618 w 21600"/>
                    <a:gd name="T23" fmla="*/ 2147483647 h 21600"/>
                    <a:gd name="T24" fmla="*/ 1290540559 w 21600"/>
                    <a:gd name="T25" fmla="*/ 2147483647 h 21600"/>
                    <a:gd name="T26" fmla="*/ 1330187532 w 21600"/>
                    <a:gd name="T27" fmla="*/ 2086302947 h 21600"/>
                    <a:gd name="T28" fmla="*/ 1401510590 w 21600"/>
                    <a:gd name="T29" fmla="*/ 1706943870 h 21600"/>
                    <a:gd name="T30" fmla="*/ 1466785245 w 21600"/>
                    <a:gd name="T31" fmla="*/ 1367688125 h 21600"/>
                    <a:gd name="T32" fmla="*/ 1619704220 w 21600"/>
                    <a:gd name="T33" fmla="*/ 1237801534 h 21600"/>
                    <a:gd name="T34" fmla="*/ 1623735772 w 21600"/>
                    <a:gd name="T35" fmla="*/ 778590139 h 21600"/>
                    <a:gd name="T36" fmla="*/ 1507583180 w 21600"/>
                    <a:gd name="T37" fmla="*/ 504095321 h 21600"/>
                    <a:gd name="T38" fmla="*/ 1476961675 w 21600"/>
                    <a:gd name="T39" fmla="*/ 0 h 21600"/>
                    <a:gd name="T40" fmla="*/ 1595225440 w 21600"/>
                    <a:gd name="T41" fmla="*/ 324534108 h 21600"/>
                    <a:gd name="T42" fmla="*/ 1768495169 w 21600"/>
                    <a:gd name="T43" fmla="*/ 523967305 h 21600"/>
                    <a:gd name="T44" fmla="*/ 1820524068 w 21600"/>
                    <a:gd name="T45" fmla="*/ 1132932116 h 21600"/>
                    <a:gd name="T46" fmla="*/ 1824652094 w 21600"/>
                    <a:gd name="T47" fmla="*/ 1617160612 h 21600"/>
                    <a:gd name="T48" fmla="*/ 1924485530 w 21600"/>
                    <a:gd name="T49" fmla="*/ 2147483647 h 21600"/>
                    <a:gd name="T50" fmla="*/ 1547324521 w 21600"/>
                    <a:gd name="T51" fmla="*/ 2147483647 h 21600"/>
                    <a:gd name="T52" fmla="*/ 1549437802 w 21600"/>
                    <a:gd name="T53" fmla="*/ 2147483647 h 21600"/>
                    <a:gd name="T54" fmla="*/ 1747951512 w 21600"/>
                    <a:gd name="T55" fmla="*/ 2147483647 h 21600"/>
                    <a:gd name="T56" fmla="*/ 1838858015 w 21600"/>
                    <a:gd name="T57" fmla="*/ 2147483647 h 21600"/>
                    <a:gd name="T58" fmla="*/ 1904134730 w 21600"/>
                    <a:gd name="T59" fmla="*/ 2147483647 h 21600"/>
                    <a:gd name="T60" fmla="*/ 1814475664 w 21600"/>
                    <a:gd name="T61" fmla="*/ 2147483647 h 21600"/>
                    <a:gd name="T62" fmla="*/ 1730865002 w 21600"/>
                    <a:gd name="T63" fmla="*/ 2147483647 h 21600"/>
                    <a:gd name="T64" fmla="*/ 1622872034 w 21600"/>
                    <a:gd name="T65" fmla="*/ 2147483647 h 21600"/>
                    <a:gd name="T66" fmla="*/ 1701394459 w 21600"/>
                    <a:gd name="T67" fmla="*/ 2147483647 h 21600"/>
                    <a:gd name="T68" fmla="*/ 1779822561 w 21600"/>
                    <a:gd name="T69" fmla="*/ 2147483647 h 21600"/>
                    <a:gd name="T70" fmla="*/ 1845002848 w 21600"/>
                    <a:gd name="T71" fmla="*/ 2147483647 h 21600"/>
                    <a:gd name="T72" fmla="*/ 2073467275 w 21600"/>
                    <a:gd name="T73" fmla="*/ 2147483647 h 21600"/>
                    <a:gd name="T74" fmla="*/ 2061083197 w 21600"/>
                    <a:gd name="T75" fmla="*/ 2147483647 h 21600"/>
                    <a:gd name="T76" fmla="*/ 1881960028 w 21600"/>
                    <a:gd name="T77" fmla="*/ 2147483647 h 21600"/>
                    <a:gd name="T78" fmla="*/ 1708403074 w 21600"/>
                    <a:gd name="T79" fmla="*/ 2147483647 h 21600"/>
                    <a:gd name="T80" fmla="*/ 1608569685 w 21600"/>
                    <a:gd name="T81" fmla="*/ 2147483647 h 21600"/>
                    <a:gd name="T82" fmla="*/ 1451522683 w 21600"/>
                    <a:gd name="T83" fmla="*/ 2147483647 h 21600"/>
                    <a:gd name="T84" fmla="*/ 1212978300 w 21600"/>
                    <a:gd name="T85" fmla="*/ 2147483647 h 21600"/>
                    <a:gd name="T86" fmla="*/ 990849548 w 21600"/>
                    <a:gd name="T87" fmla="*/ 2147483647 h 21600"/>
                    <a:gd name="T88" fmla="*/ 722545290 w 21600"/>
                    <a:gd name="T89" fmla="*/ 2147483647 h 21600"/>
                    <a:gd name="T90" fmla="*/ 487265196 w 21600"/>
                    <a:gd name="T91" fmla="*/ 2147483647 h 21600"/>
                    <a:gd name="T92" fmla="*/ 307852696 w 21600"/>
                    <a:gd name="T93" fmla="*/ 2147483647 h 21600"/>
                    <a:gd name="T94" fmla="*/ 297676266 w 21600"/>
                    <a:gd name="T95" fmla="*/ 2147483647 h 21600"/>
                    <a:gd name="T96" fmla="*/ 269071566 w 21600"/>
                    <a:gd name="T97" fmla="*/ 2147483647 h 21600"/>
                    <a:gd name="T98" fmla="*/ 152918975 w 21600"/>
                    <a:gd name="T99" fmla="*/ 2147483647 h 21600"/>
                    <a:gd name="T100" fmla="*/ 0 w 21600"/>
                    <a:gd name="T101" fmla="*/ 2147483647 h 21600"/>
                    <a:gd name="T102" fmla="*/ 10270752 w 21600"/>
                    <a:gd name="T103" fmla="*/ 2147483647 h 21600"/>
                    <a:gd name="T104" fmla="*/ 10270752 w 21600"/>
                    <a:gd name="T105" fmla="*/ 2147483647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107" y="15541"/>
                      </a:moveTo>
                      <a:lnTo>
                        <a:pt x="277" y="14619"/>
                      </a:lnTo>
                      <a:lnTo>
                        <a:pt x="680" y="13710"/>
                      </a:lnTo>
                      <a:lnTo>
                        <a:pt x="1912" y="12788"/>
                      </a:lnTo>
                      <a:lnTo>
                        <a:pt x="3626" y="11455"/>
                      </a:lnTo>
                      <a:lnTo>
                        <a:pt x="5761" y="11402"/>
                      </a:lnTo>
                      <a:lnTo>
                        <a:pt x="6733" y="12489"/>
                      </a:lnTo>
                      <a:lnTo>
                        <a:pt x="8581" y="11947"/>
                      </a:lnTo>
                      <a:lnTo>
                        <a:pt x="9600" y="10360"/>
                      </a:lnTo>
                      <a:lnTo>
                        <a:pt x="10450" y="8781"/>
                      </a:lnTo>
                      <a:lnTo>
                        <a:pt x="11287" y="8407"/>
                      </a:lnTo>
                      <a:lnTo>
                        <a:pt x="12085" y="7444"/>
                      </a:lnTo>
                      <a:lnTo>
                        <a:pt x="13444" y="6657"/>
                      </a:lnTo>
                      <a:lnTo>
                        <a:pt x="13857" y="5670"/>
                      </a:lnTo>
                      <a:lnTo>
                        <a:pt x="14600" y="4639"/>
                      </a:lnTo>
                      <a:lnTo>
                        <a:pt x="15280" y="3717"/>
                      </a:lnTo>
                      <a:lnTo>
                        <a:pt x="16873" y="3364"/>
                      </a:lnTo>
                      <a:lnTo>
                        <a:pt x="16915" y="2116"/>
                      </a:lnTo>
                      <a:lnTo>
                        <a:pt x="15705" y="1370"/>
                      </a:lnTo>
                      <a:lnTo>
                        <a:pt x="15386" y="0"/>
                      </a:lnTo>
                      <a:lnTo>
                        <a:pt x="16618" y="882"/>
                      </a:lnTo>
                      <a:lnTo>
                        <a:pt x="18423" y="1424"/>
                      </a:lnTo>
                      <a:lnTo>
                        <a:pt x="18965" y="3079"/>
                      </a:lnTo>
                      <a:lnTo>
                        <a:pt x="19008" y="4395"/>
                      </a:lnTo>
                      <a:lnTo>
                        <a:pt x="20048" y="5955"/>
                      </a:lnTo>
                      <a:lnTo>
                        <a:pt x="16119" y="6158"/>
                      </a:lnTo>
                      <a:lnTo>
                        <a:pt x="16141" y="7243"/>
                      </a:lnTo>
                      <a:lnTo>
                        <a:pt x="18209" y="8314"/>
                      </a:lnTo>
                      <a:lnTo>
                        <a:pt x="19156" y="9210"/>
                      </a:lnTo>
                      <a:lnTo>
                        <a:pt x="19836" y="10526"/>
                      </a:lnTo>
                      <a:lnTo>
                        <a:pt x="18902" y="11882"/>
                      </a:lnTo>
                      <a:lnTo>
                        <a:pt x="18031" y="12650"/>
                      </a:lnTo>
                      <a:lnTo>
                        <a:pt x="16906" y="13450"/>
                      </a:lnTo>
                      <a:lnTo>
                        <a:pt x="17724" y="15348"/>
                      </a:lnTo>
                      <a:lnTo>
                        <a:pt x="18541" y="16583"/>
                      </a:lnTo>
                      <a:lnTo>
                        <a:pt x="19220" y="17668"/>
                      </a:lnTo>
                      <a:lnTo>
                        <a:pt x="21600" y="18793"/>
                      </a:lnTo>
                      <a:lnTo>
                        <a:pt x="21471" y="21600"/>
                      </a:lnTo>
                      <a:lnTo>
                        <a:pt x="19605" y="21365"/>
                      </a:lnTo>
                      <a:lnTo>
                        <a:pt x="17797" y="21057"/>
                      </a:lnTo>
                      <a:lnTo>
                        <a:pt x="16757" y="20420"/>
                      </a:lnTo>
                      <a:lnTo>
                        <a:pt x="15121" y="20393"/>
                      </a:lnTo>
                      <a:lnTo>
                        <a:pt x="12636" y="20366"/>
                      </a:lnTo>
                      <a:lnTo>
                        <a:pt x="10322" y="20244"/>
                      </a:lnTo>
                      <a:lnTo>
                        <a:pt x="7527" y="20311"/>
                      </a:lnTo>
                      <a:lnTo>
                        <a:pt x="5076" y="20230"/>
                      </a:lnTo>
                      <a:lnTo>
                        <a:pt x="3207" y="20149"/>
                      </a:lnTo>
                      <a:lnTo>
                        <a:pt x="3101" y="19104"/>
                      </a:lnTo>
                      <a:lnTo>
                        <a:pt x="2803" y="18101"/>
                      </a:lnTo>
                      <a:lnTo>
                        <a:pt x="1593" y="17422"/>
                      </a:lnTo>
                      <a:lnTo>
                        <a:pt x="0" y="16690"/>
                      </a:lnTo>
                      <a:lnTo>
                        <a:pt x="107" y="15541"/>
                      </a:lnTo>
                      <a:close/>
                      <a:moveTo>
                        <a:pt x="107" y="15541"/>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7" name="Freeform 25">
                  <a:extLst>
                    <a:ext uri="{FF2B5EF4-FFF2-40B4-BE49-F238E27FC236}">
                      <a16:creationId xmlns:a16="http://schemas.microsoft.com/office/drawing/2014/main" id="{686CE7F9-840E-374F-AC47-975CB372E780}"/>
                    </a:ext>
                  </a:extLst>
                </p:cNvPr>
                <p:cNvSpPr>
                  <a:spLocks/>
                </p:cNvSpPr>
                <p:nvPr/>
              </p:nvSpPr>
              <p:spPr bwMode="auto">
                <a:xfrm>
                  <a:off x="2236491" y="3297795"/>
                  <a:ext cx="588056" cy="604935"/>
                </a:xfrm>
                <a:custGeom>
                  <a:avLst/>
                  <a:gdLst>
                    <a:gd name="T0" fmla="*/ 0 w 21600"/>
                    <a:gd name="T1" fmla="*/ 2147483647 h 21600"/>
                    <a:gd name="T2" fmla="*/ 264019521 w 21600"/>
                    <a:gd name="T3" fmla="*/ 2147483647 h 21600"/>
                    <a:gd name="T4" fmla="*/ 245040303 w 21600"/>
                    <a:gd name="T5" fmla="*/ 2147483647 h 21600"/>
                    <a:gd name="T6" fmla="*/ 170817173 w 21600"/>
                    <a:gd name="T7" fmla="*/ 2147483647 h 21600"/>
                    <a:gd name="T8" fmla="*/ 401119070 w 21600"/>
                    <a:gd name="T9" fmla="*/ 2147483647 h 21600"/>
                    <a:gd name="T10" fmla="*/ 486686688 w 21600"/>
                    <a:gd name="T11" fmla="*/ 2017841116 h 21600"/>
                    <a:gd name="T12" fmla="*/ 617636849 w 21600"/>
                    <a:gd name="T13" fmla="*/ 2147483647 h 21600"/>
                    <a:gd name="T14" fmla="*/ 760993322 w 21600"/>
                    <a:gd name="T15" fmla="*/ 2110268839 h 21600"/>
                    <a:gd name="T16" fmla="*/ 932446766 w 21600"/>
                    <a:gd name="T17" fmla="*/ 2147483647 h 21600"/>
                    <a:gd name="T18" fmla="*/ 953016495 w 21600"/>
                    <a:gd name="T19" fmla="*/ 2012257873 h 21600"/>
                    <a:gd name="T20" fmla="*/ 1013455508 w 21600"/>
                    <a:gd name="T21" fmla="*/ 1625499419 h 21600"/>
                    <a:gd name="T22" fmla="*/ 875719735 w 21600"/>
                    <a:gd name="T23" fmla="*/ 1491485920 h 21600"/>
                    <a:gd name="T24" fmla="*/ 853559447 w 21600"/>
                    <a:gd name="T25" fmla="*/ 1192454678 h 21600"/>
                    <a:gd name="T26" fmla="*/ 1027026825 w 21600"/>
                    <a:gd name="T27" fmla="*/ 1077396204 h 21600"/>
                    <a:gd name="T28" fmla="*/ 978994124 w 21600"/>
                    <a:gd name="T29" fmla="*/ 829649700 h 21600"/>
                    <a:gd name="T30" fmla="*/ 817507505 w 21600"/>
                    <a:gd name="T31" fmla="*/ 845959329 h 21600"/>
                    <a:gd name="T32" fmla="*/ 655915574 w 21600"/>
                    <a:gd name="T33" fmla="*/ 809811943 h 21600"/>
                    <a:gd name="T34" fmla="*/ 626967355 w 21600"/>
                    <a:gd name="T35" fmla="*/ 458465688 h 21600"/>
                    <a:gd name="T36" fmla="*/ 1011334037 w 21600"/>
                    <a:gd name="T37" fmla="*/ 468459790 h 21600"/>
                    <a:gd name="T38" fmla="*/ 1150767904 w 21600"/>
                    <a:gd name="T39" fmla="*/ 628481827 h 21600"/>
                    <a:gd name="T40" fmla="*/ 1319571094 w 21600"/>
                    <a:gd name="T41" fmla="*/ 675503250 h 21600"/>
                    <a:gd name="T42" fmla="*/ 1499187908 w 21600"/>
                    <a:gd name="T43" fmla="*/ 717824160 h 21600"/>
                    <a:gd name="T44" fmla="*/ 1519016150 w 21600"/>
                    <a:gd name="T45" fmla="*/ 525472465 h 21600"/>
                    <a:gd name="T46" fmla="*/ 1661628863 w 21600"/>
                    <a:gd name="T47" fmla="*/ 306672238 h 21600"/>
                    <a:gd name="T48" fmla="*/ 1669899816 w 21600"/>
                    <a:gd name="T49" fmla="*/ 26596075 h 21600"/>
                    <a:gd name="T50" fmla="*/ 2004432615 w 21600"/>
                    <a:gd name="T51" fmla="*/ 6318324 h 21600"/>
                    <a:gd name="T52" fmla="*/ 2147483647 w 21600"/>
                    <a:gd name="T53" fmla="*/ 0 h 21600"/>
                    <a:gd name="T54" fmla="*/ 2147483647 w 21600"/>
                    <a:gd name="T55" fmla="*/ 339294293 h 21600"/>
                    <a:gd name="T56" fmla="*/ 2100390434 w 21600"/>
                    <a:gd name="T57" fmla="*/ 577932277 h 21600"/>
                    <a:gd name="T58" fmla="*/ 2077170499 w 21600"/>
                    <a:gd name="T59" fmla="*/ 919724370 h 21600"/>
                    <a:gd name="T60" fmla="*/ 2056811345 w 21600"/>
                    <a:gd name="T61" fmla="*/ 1171001852 h 21600"/>
                    <a:gd name="T62" fmla="*/ 1994145502 w 21600"/>
                    <a:gd name="T63" fmla="*/ 1413312764 h 21600"/>
                    <a:gd name="T64" fmla="*/ 1995630797 w 21600"/>
                    <a:gd name="T65" fmla="*/ 1614037846 h 21600"/>
                    <a:gd name="T66" fmla="*/ 1870511960 w 21600"/>
                    <a:gd name="T67" fmla="*/ 1733944375 h 21600"/>
                    <a:gd name="T68" fmla="*/ 1730762252 w 21600"/>
                    <a:gd name="T69" fmla="*/ 1891321016 h 21600"/>
                    <a:gd name="T70" fmla="*/ 1572138592 w 21600"/>
                    <a:gd name="T71" fmla="*/ 2147483647 h 21600"/>
                    <a:gd name="T72" fmla="*/ 1561959015 w 21600"/>
                    <a:gd name="T73" fmla="*/ 2147483647 h 21600"/>
                    <a:gd name="T74" fmla="*/ 1548811120 w 21600"/>
                    <a:gd name="T75" fmla="*/ 2147483647 h 21600"/>
                    <a:gd name="T76" fmla="*/ 1494947143 w 21600"/>
                    <a:gd name="T77" fmla="*/ 2147483647 h 21600"/>
                    <a:gd name="T78" fmla="*/ 1352334430 w 21600"/>
                    <a:gd name="T79" fmla="*/ 2147483647 h 21600"/>
                    <a:gd name="T80" fmla="*/ 1221384269 w 21600"/>
                    <a:gd name="T81" fmla="*/ 2147483647 h 21600"/>
                    <a:gd name="T82" fmla="*/ 1039433185 w 21600"/>
                    <a:gd name="T83" fmla="*/ 2147483647 h 21600"/>
                    <a:gd name="T84" fmla="*/ 1020559278 w 21600"/>
                    <a:gd name="T85" fmla="*/ 2147483647 h 21600"/>
                    <a:gd name="T86" fmla="*/ 847302476 w 21600"/>
                    <a:gd name="T87" fmla="*/ 2147483647 h 21600"/>
                    <a:gd name="T88" fmla="*/ 675636279 w 21600"/>
                    <a:gd name="T89" fmla="*/ 2147483647 h 21600"/>
                    <a:gd name="T90" fmla="*/ 490716877 w 21600"/>
                    <a:gd name="T91" fmla="*/ 2147483647 h 21600"/>
                    <a:gd name="T92" fmla="*/ 337924540 w 21600"/>
                    <a:gd name="T93" fmla="*/ 2147483647 h 21600"/>
                    <a:gd name="T94" fmla="*/ 192977508 w 21600"/>
                    <a:gd name="T95" fmla="*/ 2147483647 h 21600"/>
                    <a:gd name="T96" fmla="*/ 0 w 21600"/>
                    <a:gd name="T97" fmla="*/ 2147483647 h 21600"/>
                    <a:gd name="T98" fmla="*/ 0 w 21600"/>
                    <a:gd name="T99" fmla="*/ 2147483647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0" y="18622"/>
                      </a:moveTo>
                      <a:lnTo>
                        <a:pt x="2490" y="18740"/>
                      </a:lnTo>
                      <a:lnTo>
                        <a:pt x="2311" y="17263"/>
                      </a:lnTo>
                      <a:lnTo>
                        <a:pt x="1611" y="15012"/>
                      </a:lnTo>
                      <a:lnTo>
                        <a:pt x="3783" y="14825"/>
                      </a:lnTo>
                      <a:lnTo>
                        <a:pt x="4590" y="13732"/>
                      </a:lnTo>
                      <a:lnTo>
                        <a:pt x="5825" y="14888"/>
                      </a:lnTo>
                      <a:lnTo>
                        <a:pt x="7177" y="14361"/>
                      </a:lnTo>
                      <a:lnTo>
                        <a:pt x="8794" y="14912"/>
                      </a:lnTo>
                      <a:lnTo>
                        <a:pt x="8988" y="13694"/>
                      </a:lnTo>
                      <a:lnTo>
                        <a:pt x="9558" y="11062"/>
                      </a:lnTo>
                      <a:lnTo>
                        <a:pt x="8259" y="10150"/>
                      </a:lnTo>
                      <a:lnTo>
                        <a:pt x="8050" y="8115"/>
                      </a:lnTo>
                      <a:lnTo>
                        <a:pt x="9686" y="7332"/>
                      </a:lnTo>
                      <a:lnTo>
                        <a:pt x="9233" y="5646"/>
                      </a:lnTo>
                      <a:lnTo>
                        <a:pt x="7710" y="5757"/>
                      </a:lnTo>
                      <a:lnTo>
                        <a:pt x="6186" y="5511"/>
                      </a:lnTo>
                      <a:lnTo>
                        <a:pt x="5913" y="3120"/>
                      </a:lnTo>
                      <a:lnTo>
                        <a:pt x="9538" y="3188"/>
                      </a:lnTo>
                      <a:lnTo>
                        <a:pt x="10853" y="4277"/>
                      </a:lnTo>
                      <a:lnTo>
                        <a:pt x="12445" y="4597"/>
                      </a:lnTo>
                      <a:lnTo>
                        <a:pt x="14139" y="4885"/>
                      </a:lnTo>
                      <a:lnTo>
                        <a:pt x="14326" y="3576"/>
                      </a:lnTo>
                      <a:lnTo>
                        <a:pt x="15671" y="2087"/>
                      </a:lnTo>
                      <a:lnTo>
                        <a:pt x="15749" y="181"/>
                      </a:lnTo>
                      <a:lnTo>
                        <a:pt x="18904" y="43"/>
                      </a:lnTo>
                      <a:lnTo>
                        <a:pt x="21600" y="0"/>
                      </a:lnTo>
                      <a:lnTo>
                        <a:pt x="20866" y="2309"/>
                      </a:lnTo>
                      <a:lnTo>
                        <a:pt x="19809" y="3933"/>
                      </a:lnTo>
                      <a:lnTo>
                        <a:pt x="19590" y="6259"/>
                      </a:lnTo>
                      <a:lnTo>
                        <a:pt x="19398" y="7969"/>
                      </a:lnTo>
                      <a:lnTo>
                        <a:pt x="18807" y="9618"/>
                      </a:lnTo>
                      <a:lnTo>
                        <a:pt x="18821" y="10984"/>
                      </a:lnTo>
                      <a:lnTo>
                        <a:pt x="17641" y="11800"/>
                      </a:lnTo>
                      <a:lnTo>
                        <a:pt x="16323" y="12871"/>
                      </a:lnTo>
                      <a:lnTo>
                        <a:pt x="14827" y="14655"/>
                      </a:lnTo>
                      <a:lnTo>
                        <a:pt x="14731" y="16648"/>
                      </a:lnTo>
                      <a:lnTo>
                        <a:pt x="14607" y="18260"/>
                      </a:lnTo>
                      <a:lnTo>
                        <a:pt x="14099" y="19442"/>
                      </a:lnTo>
                      <a:lnTo>
                        <a:pt x="12754" y="19577"/>
                      </a:lnTo>
                      <a:lnTo>
                        <a:pt x="11519" y="20598"/>
                      </a:lnTo>
                      <a:lnTo>
                        <a:pt x="9803" y="21398"/>
                      </a:lnTo>
                      <a:lnTo>
                        <a:pt x="9625" y="20118"/>
                      </a:lnTo>
                      <a:lnTo>
                        <a:pt x="7991" y="20545"/>
                      </a:lnTo>
                      <a:lnTo>
                        <a:pt x="6372" y="20726"/>
                      </a:lnTo>
                      <a:lnTo>
                        <a:pt x="4628" y="20517"/>
                      </a:lnTo>
                      <a:lnTo>
                        <a:pt x="3187" y="21600"/>
                      </a:lnTo>
                      <a:lnTo>
                        <a:pt x="1820" y="20296"/>
                      </a:lnTo>
                      <a:lnTo>
                        <a:pt x="0" y="18622"/>
                      </a:lnTo>
                      <a:close/>
                      <a:moveTo>
                        <a:pt x="0" y="18622"/>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8" name="Freeform 26">
                  <a:extLst>
                    <a:ext uri="{FF2B5EF4-FFF2-40B4-BE49-F238E27FC236}">
                      <a16:creationId xmlns:a16="http://schemas.microsoft.com/office/drawing/2014/main" id="{8FFB8548-7D57-6B4C-913B-DCFDF4472BEF}"/>
                    </a:ext>
                  </a:extLst>
                </p:cNvPr>
                <p:cNvSpPr>
                  <a:spLocks/>
                </p:cNvSpPr>
                <p:nvPr/>
              </p:nvSpPr>
              <p:spPr bwMode="auto">
                <a:xfrm>
                  <a:off x="4527538" y="2675167"/>
                  <a:ext cx="750593" cy="992497"/>
                </a:xfrm>
                <a:custGeom>
                  <a:avLst/>
                  <a:gdLst>
                    <a:gd name="T0" fmla="*/ 375059671 w 21600"/>
                    <a:gd name="T1" fmla="*/ 2147483647 h 21600"/>
                    <a:gd name="T2" fmla="*/ 104514343 w 21600"/>
                    <a:gd name="T3" fmla="*/ 2147483647 h 21600"/>
                    <a:gd name="T4" fmla="*/ 76290809 w 21600"/>
                    <a:gd name="T5" fmla="*/ 2147483647 h 21600"/>
                    <a:gd name="T6" fmla="*/ 76290809 w 21600"/>
                    <a:gd name="T7" fmla="*/ 2147483647 h 21600"/>
                    <a:gd name="T8" fmla="*/ 85331221 w 21600"/>
                    <a:gd name="T9" fmla="*/ 2147483647 h 21600"/>
                    <a:gd name="T10" fmla="*/ 0 w 21600"/>
                    <a:gd name="T11" fmla="*/ 2147483647 h 21600"/>
                    <a:gd name="T12" fmla="*/ 257314959 w 21600"/>
                    <a:gd name="T13" fmla="*/ 2147483647 h 21600"/>
                    <a:gd name="T14" fmla="*/ 384319080 w 21600"/>
                    <a:gd name="T15" fmla="*/ 2147483647 h 21600"/>
                    <a:gd name="T16" fmla="*/ 495008860 w 21600"/>
                    <a:gd name="T17" fmla="*/ 2147483647 h 21600"/>
                    <a:gd name="T18" fmla="*/ 901598721 w 21600"/>
                    <a:gd name="T19" fmla="*/ 2147483647 h 21600"/>
                    <a:gd name="T20" fmla="*/ 1057045434 w 21600"/>
                    <a:gd name="T21" fmla="*/ 2147483647 h 21600"/>
                    <a:gd name="T22" fmla="*/ 1286797417 w 21600"/>
                    <a:gd name="T23" fmla="*/ 2147483647 h 21600"/>
                    <a:gd name="T24" fmla="*/ 1896682268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14090869 w 21600"/>
                    <a:gd name="T35" fmla="*/ 2147483647 h 21600"/>
                    <a:gd name="T36" fmla="*/ 1570795736 w 21600"/>
                    <a:gd name="T37" fmla="*/ 2147483647 h 21600"/>
                    <a:gd name="T38" fmla="*/ 1295618891 w 21600"/>
                    <a:gd name="T39" fmla="*/ 2147483647 h 21600"/>
                    <a:gd name="T40" fmla="*/ 1034332973 w 21600"/>
                    <a:gd name="T41" fmla="*/ 2147483647 h 21600"/>
                    <a:gd name="T42" fmla="*/ 805902167 w 21600"/>
                    <a:gd name="T43" fmla="*/ 1840442190 h 21600"/>
                    <a:gd name="T44" fmla="*/ 842063934 w 21600"/>
                    <a:gd name="T45" fmla="*/ 1229769891 h 21600"/>
                    <a:gd name="T46" fmla="*/ 1022646463 w 21600"/>
                    <a:gd name="T47" fmla="*/ 805357409 h 21600"/>
                    <a:gd name="T48" fmla="*/ 1223295356 w 21600"/>
                    <a:gd name="T49" fmla="*/ 1270006633 h 21600"/>
                    <a:gd name="T50" fmla="*/ 1489212791 w 21600"/>
                    <a:gd name="T51" fmla="*/ 1754129571 h 21600"/>
                    <a:gd name="T52" fmla="*/ 1794595025 w 21600"/>
                    <a:gd name="T53" fmla="*/ 1730120925 h 21600"/>
                    <a:gd name="T54" fmla="*/ 2147483647 w 21600"/>
                    <a:gd name="T55" fmla="*/ 1284285867 h 21600"/>
                    <a:gd name="T56" fmla="*/ 2147483647 w 21600"/>
                    <a:gd name="T57" fmla="*/ 1356319252 h 21600"/>
                    <a:gd name="T58" fmla="*/ 2147483647 w 21600"/>
                    <a:gd name="T59" fmla="*/ 1016263169 h 21600"/>
                    <a:gd name="T60" fmla="*/ 2147483647 w 21600"/>
                    <a:gd name="T61" fmla="*/ 920221138 h 21600"/>
                    <a:gd name="T62" fmla="*/ 2147483647 w 21600"/>
                    <a:gd name="T63" fmla="*/ 838450810 h 21600"/>
                    <a:gd name="T64" fmla="*/ 2147483647 w 21600"/>
                    <a:gd name="T65" fmla="*/ 675562429 h 21600"/>
                    <a:gd name="T66" fmla="*/ 2147483647 w 21600"/>
                    <a:gd name="T67" fmla="*/ 469843703 h 21600"/>
                    <a:gd name="T68" fmla="*/ 2147483647 w 21600"/>
                    <a:gd name="T69" fmla="*/ 158346090 h 21600"/>
                    <a:gd name="T70" fmla="*/ 2147483647 w 21600"/>
                    <a:gd name="T71" fmla="*/ 0 h 21600"/>
                    <a:gd name="T72" fmla="*/ 2147483647 w 21600"/>
                    <a:gd name="T73" fmla="*/ 335513792 h 21600"/>
                    <a:gd name="T74" fmla="*/ 2147483647 w 21600"/>
                    <a:gd name="T75" fmla="*/ 1030542403 h 21600"/>
                    <a:gd name="T76" fmla="*/ 2147483647 w 21600"/>
                    <a:gd name="T77" fmla="*/ 1735307959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34817790 w 21600"/>
                    <a:gd name="T103" fmla="*/ 2147483647 h 21600"/>
                    <a:gd name="T104" fmla="*/ 1824581416 w 21600"/>
                    <a:gd name="T105" fmla="*/ 2147483647 h 21600"/>
                    <a:gd name="T106" fmla="*/ 1568149698 w 21600"/>
                    <a:gd name="T107" fmla="*/ 2147483647 h 21600"/>
                    <a:gd name="T108" fmla="*/ 1309290880 w 21600"/>
                    <a:gd name="T109" fmla="*/ 2147483647 h 21600"/>
                    <a:gd name="T110" fmla="*/ 1038745553 w 21600"/>
                    <a:gd name="T111" fmla="*/ 2147483647 h 21600"/>
                    <a:gd name="T112" fmla="*/ 780324730 w 21600"/>
                    <a:gd name="T113" fmla="*/ 2147483647 h 21600"/>
                    <a:gd name="T114" fmla="*/ 535579522 w 21600"/>
                    <a:gd name="T115" fmla="*/ 2147483647 h 21600"/>
                    <a:gd name="T116" fmla="*/ 375059671 w 21600"/>
                    <a:gd name="T117" fmla="*/ 2147483647 h 21600"/>
                    <a:gd name="T118" fmla="*/ 375059671 w 21600"/>
                    <a:gd name="T119" fmla="*/ 2147483647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00" h="21600">
                      <a:moveTo>
                        <a:pt x="1701" y="21600"/>
                      </a:moveTo>
                      <a:lnTo>
                        <a:pt x="474" y="20662"/>
                      </a:lnTo>
                      <a:lnTo>
                        <a:pt x="346" y="19592"/>
                      </a:lnTo>
                      <a:lnTo>
                        <a:pt x="346" y="17819"/>
                      </a:lnTo>
                      <a:lnTo>
                        <a:pt x="387" y="15988"/>
                      </a:lnTo>
                      <a:lnTo>
                        <a:pt x="0" y="14688"/>
                      </a:lnTo>
                      <a:lnTo>
                        <a:pt x="1167" y="14108"/>
                      </a:lnTo>
                      <a:lnTo>
                        <a:pt x="1743" y="13271"/>
                      </a:lnTo>
                      <a:lnTo>
                        <a:pt x="2245" y="12467"/>
                      </a:lnTo>
                      <a:lnTo>
                        <a:pt x="4089" y="12364"/>
                      </a:lnTo>
                      <a:lnTo>
                        <a:pt x="4794" y="11870"/>
                      </a:lnTo>
                      <a:lnTo>
                        <a:pt x="5836" y="11375"/>
                      </a:lnTo>
                      <a:lnTo>
                        <a:pt x="8602" y="11155"/>
                      </a:lnTo>
                      <a:lnTo>
                        <a:pt x="11481" y="9308"/>
                      </a:lnTo>
                      <a:lnTo>
                        <a:pt x="13183" y="7846"/>
                      </a:lnTo>
                      <a:lnTo>
                        <a:pt x="14791" y="6583"/>
                      </a:lnTo>
                      <a:lnTo>
                        <a:pt x="12221" y="6219"/>
                      </a:lnTo>
                      <a:lnTo>
                        <a:pt x="9588" y="5768"/>
                      </a:lnTo>
                      <a:lnTo>
                        <a:pt x="7124" y="5185"/>
                      </a:lnTo>
                      <a:lnTo>
                        <a:pt x="5876" y="4424"/>
                      </a:lnTo>
                      <a:lnTo>
                        <a:pt x="4691" y="3715"/>
                      </a:lnTo>
                      <a:lnTo>
                        <a:pt x="3655" y="2836"/>
                      </a:lnTo>
                      <a:lnTo>
                        <a:pt x="3819" y="1895"/>
                      </a:lnTo>
                      <a:lnTo>
                        <a:pt x="4638" y="1241"/>
                      </a:lnTo>
                      <a:lnTo>
                        <a:pt x="5548" y="1957"/>
                      </a:lnTo>
                      <a:lnTo>
                        <a:pt x="6754" y="2703"/>
                      </a:lnTo>
                      <a:lnTo>
                        <a:pt x="8139" y="2666"/>
                      </a:lnTo>
                      <a:lnTo>
                        <a:pt x="9831" y="1979"/>
                      </a:lnTo>
                      <a:lnTo>
                        <a:pt x="11185" y="2090"/>
                      </a:lnTo>
                      <a:lnTo>
                        <a:pt x="12739" y="1566"/>
                      </a:lnTo>
                      <a:lnTo>
                        <a:pt x="13892" y="1418"/>
                      </a:lnTo>
                      <a:lnTo>
                        <a:pt x="15457" y="1292"/>
                      </a:lnTo>
                      <a:lnTo>
                        <a:pt x="16599" y="1041"/>
                      </a:lnTo>
                      <a:lnTo>
                        <a:pt x="18132" y="724"/>
                      </a:lnTo>
                      <a:lnTo>
                        <a:pt x="19444" y="244"/>
                      </a:lnTo>
                      <a:lnTo>
                        <a:pt x="20712" y="0"/>
                      </a:lnTo>
                      <a:lnTo>
                        <a:pt x="21600" y="517"/>
                      </a:lnTo>
                      <a:lnTo>
                        <a:pt x="21399" y="1588"/>
                      </a:lnTo>
                      <a:lnTo>
                        <a:pt x="21357" y="2674"/>
                      </a:lnTo>
                      <a:lnTo>
                        <a:pt x="20997" y="3818"/>
                      </a:lnTo>
                      <a:lnTo>
                        <a:pt x="20257" y="4807"/>
                      </a:lnTo>
                      <a:lnTo>
                        <a:pt x="19496" y="6181"/>
                      </a:lnTo>
                      <a:lnTo>
                        <a:pt x="18607" y="7207"/>
                      </a:lnTo>
                      <a:lnTo>
                        <a:pt x="17941" y="8463"/>
                      </a:lnTo>
                      <a:lnTo>
                        <a:pt x="17402" y="9693"/>
                      </a:lnTo>
                      <a:lnTo>
                        <a:pt x="16566" y="10528"/>
                      </a:lnTo>
                      <a:lnTo>
                        <a:pt x="15509" y="11665"/>
                      </a:lnTo>
                      <a:lnTo>
                        <a:pt x="14652" y="12652"/>
                      </a:lnTo>
                      <a:lnTo>
                        <a:pt x="13541" y="13583"/>
                      </a:lnTo>
                      <a:lnTo>
                        <a:pt x="12198" y="14646"/>
                      </a:lnTo>
                      <a:lnTo>
                        <a:pt x="11014" y="15429"/>
                      </a:lnTo>
                      <a:lnTo>
                        <a:pt x="9682" y="15961"/>
                      </a:lnTo>
                      <a:lnTo>
                        <a:pt x="8275" y="16541"/>
                      </a:lnTo>
                      <a:lnTo>
                        <a:pt x="7112" y="17235"/>
                      </a:lnTo>
                      <a:lnTo>
                        <a:pt x="5938" y="17989"/>
                      </a:lnTo>
                      <a:lnTo>
                        <a:pt x="4711" y="18941"/>
                      </a:lnTo>
                      <a:lnTo>
                        <a:pt x="3539" y="19769"/>
                      </a:lnTo>
                      <a:lnTo>
                        <a:pt x="2429" y="20567"/>
                      </a:lnTo>
                      <a:lnTo>
                        <a:pt x="1701" y="21600"/>
                      </a:lnTo>
                      <a:close/>
                      <a:moveTo>
                        <a:pt x="1701" y="21600"/>
                      </a:moveTo>
                    </a:path>
                  </a:pathLst>
                </a:custGeom>
                <a:solidFill>
                  <a:schemeClr val="accent2">
                    <a:lumMod val="40000"/>
                    <a:lumOff val="6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9" name="Freeform 27">
                  <a:extLst>
                    <a:ext uri="{FF2B5EF4-FFF2-40B4-BE49-F238E27FC236}">
                      <a16:creationId xmlns:a16="http://schemas.microsoft.com/office/drawing/2014/main" id="{F1027CDC-0D2C-E840-9669-4A33B5D55D41}"/>
                    </a:ext>
                  </a:extLst>
                </p:cNvPr>
                <p:cNvSpPr>
                  <a:spLocks/>
                </p:cNvSpPr>
                <p:nvPr/>
              </p:nvSpPr>
              <p:spPr bwMode="auto">
                <a:xfrm>
                  <a:off x="2925906" y="4816872"/>
                  <a:ext cx="665672" cy="625156"/>
                </a:xfrm>
                <a:custGeom>
                  <a:avLst/>
                  <a:gdLst>
                    <a:gd name="T0" fmla="*/ 0 w 21600"/>
                    <a:gd name="T1" fmla="*/ 2147483647 h 21600"/>
                    <a:gd name="T2" fmla="*/ 25069087 w 21600"/>
                    <a:gd name="T3" fmla="*/ 1576692586 h 21600"/>
                    <a:gd name="T4" fmla="*/ 346824609 w 21600"/>
                    <a:gd name="T5" fmla="*/ 1548960850 h 21600"/>
                    <a:gd name="T6" fmla="*/ 354359940 w 21600"/>
                    <a:gd name="T7" fmla="*/ 1138650526 h 21600"/>
                    <a:gd name="T8" fmla="*/ 361588162 w 21600"/>
                    <a:gd name="T9" fmla="*/ 812186650 h 21600"/>
                    <a:gd name="T10" fmla="*/ 368816383 w 21600"/>
                    <a:gd name="T11" fmla="*/ 425230434 h 21600"/>
                    <a:gd name="T12" fmla="*/ 359128016 w 21600"/>
                    <a:gd name="T13" fmla="*/ 118391333 h 21600"/>
                    <a:gd name="T14" fmla="*/ 785158579 w 21600"/>
                    <a:gd name="T15" fmla="*/ 114498509 h 21600"/>
                    <a:gd name="T16" fmla="*/ 1254871261 w 21600"/>
                    <a:gd name="T17" fmla="*/ 27246987 h 21600"/>
                    <a:gd name="T18" fmla="*/ 1395445145 w 21600"/>
                    <a:gd name="T19" fmla="*/ 163799960 h 21600"/>
                    <a:gd name="T20" fmla="*/ 1575392397 w 21600"/>
                    <a:gd name="T21" fmla="*/ 0 h 21600"/>
                    <a:gd name="T22" fmla="*/ 1952978498 w 21600"/>
                    <a:gd name="T23" fmla="*/ 0 h 21600"/>
                    <a:gd name="T24" fmla="*/ 2147483647 w 21600"/>
                    <a:gd name="T25" fmla="*/ 304894162 h 21600"/>
                    <a:gd name="T26" fmla="*/ 2147483647 w 21600"/>
                    <a:gd name="T27" fmla="*/ 514266295 h 21600"/>
                    <a:gd name="T28" fmla="*/ 2147483647 w 21600"/>
                    <a:gd name="T29" fmla="*/ 746504843 h 21600"/>
                    <a:gd name="T30" fmla="*/ 2147483647 w 21600"/>
                    <a:gd name="T31" fmla="*/ 845595547 h 21600"/>
                    <a:gd name="T32" fmla="*/ 2147483647 w 21600"/>
                    <a:gd name="T33" fmla="*/ 1031125879 h 21600"/>
                    <a:gd name="T34" fmla="*/ 2147483647 w 21600"/>
                    <a:gd name="T35" fmla="*/ 1336022985 h 21600"/>
                    <a:gd name="T36" fmla="*/ 2147483647 w 21600"/>
                    <a:gd name="T37" fmla="*/ 1424407551 h 21600"/>
                    <a:gd name="T38" fmla="*/ 2147483647 w 21600"/>
                    <a:gd name="T39" fmla="*/ 1483927393 h 21600"/>
                    <a:gd name="T40" fmla="*/ 2147483647 w 21600"/>
                    <a:gd name="T41" fmla="*/ 1723951643 h 21600"/>
                    <a:gd name="T42" fmla="*/ 2147483647 w 21600"/>
                    <a:gd name="T43" fmla="*/ 1836014519 h 21600"/>
                    <a:gd name="T44" fmla="*/ 2147483647 w 21600"/>
                    <a:gd name="T45" fmla="*/ 1917428278 h 21600"/>
                    <a:gd name="T46" fmla="*/ 2147483647 w 21600"/>
                    <a:gd name="T47" fmla="*/ 2105554844 h 21600"/>
                    <a:gd name="T48" fmla="*/ 2147483647 w 21600"/>
                    <a:gd name="T49" fmla="*/ 2147483647 h 21600"/>
                    <a:gd name="T50" fmla="*/ 2147483647 w 21600"/>
                    <a:gd name="T51" fmla="*/ 2147483647 h 21600"/>
                    <a:gd name="T52" fmla="*/ 2122620217 w 21600"/>
                    <a:gd name="T53" fmla="*/ 2147483647 h 21600"/>
                    <a:gd name="T54" fmla="*/ 2038339023 w 21600"/>
                    <a:gd name="T55" fmla="*/ 2147483647 h 21600"/>
                    <a:gd name="T56" fmla="*/ 1638761201 w 21600"/>
                    <a:gd name="T57" fmla="*/ 2147483647 h 21600"/>
                    <a:gd name="T58" fmla="*/ 1292091594 w 21600"/>
                    <a:gd name="T59" fmla="*/ 2147483647 h 21600"/>
                    <a:gd name="T60" fmla="*/ 1103222516 w 21600"/>
                    <a:gd name="T61" fmla="*/ 2147483647 h 21600"/>
                    <a:gd name="T62" fmla="*/ 989408430 w 21600"/>
                    <a:gd name="T63" fmla="*/ 2147483647 h 21600"/>
                    <a:gd name="T64" fmla="*/ 864674590 w 21600"/>
                    <a:gd name="T65" fmla="*/ 2147483647 h 21600"/>
                    <a:gd name="T66" fmla="*/ 695954308 w 21600"/>
                    <a:gd name="T67" fmla="*/ 2147483647 h 21600"/>
                    <a:gd name="T68" fmla="*/ 338364894 w 21600"/>
                    <a:gd name="T69" fmla="*/ 2147483647 h 21600"/>
                    <a:gd name="T70" fmla="*/ 286995282 w 21600"/>
                    <a:gd name="T71" fmla="*/ 2147483647 h 21600"/>
                    <a:gd name="T72" fmla="*/ 276075475 w 21600"/>
                    <a:gd name="T73" fmla="*/ 2147483647 h 21600"/>
                    <a:gd name="T74" fmla="*/ 162261389 w 21600"/>
                    <a:gd name="T75" fmla="*/ 2147483647 h 21600"/>
                    <a:gd name="T76" fmla="*/ 0 w 21600"/>
                    <a:gd name="T77" fmla="*/ 2147483647 h 21600"/>
                    <a:gd name="T78" fmla="*/ 0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0" y="16495"/>
                      </a:moveTo>
                      <a:lnTo>
                        <a:pt x="163" y="9722"/>
                      </a:lnTo>
                      <a:lnTo>
                        <a:pt x="2255" y="9551"/>
                      </a:lnTo>
                      <a:lnTo>
                        <a:pt x="2304" y="7021"/>
                      </a:lnTo>
                      <a:lnTo>
                        <a:pt x="2351" y="5008"/>
                      </a:lnTo>
                      <a:lnTo>
                        <a:pt x="2398" y="2622"/>
                      </a:lnTo>
                      <a:lnTo>
                        <a:pt x="2335" y="730"/>
                      </a:lnTo>
                      <a:lnTo>
                        <a:pt x="5105" y="706"/>
                      </a:lnTo>
                      <a:lnTo>
                        <a:pt x="8159" y="168"/>
                      </a:lnTo>
                      <a:lnTo>
                        <a:pt x="9073" y="1010"/>
                      </a:lnTo>
                      <a:lnTo>
                        <a:pt x="10243" y="0"/>
                      </a:lnTo>
                      <a:lnTo>
                        <a:pt x="12698" y="0"/>
                      </a:lnTo>
                      <a:lnTo>
                        <a:pt x="13983" y="1880"/>
                      </a:lnTo>
                      <a:lnTo>
                        <a:pt x="14868" y="3171"/>
                      </a:lnTo>
                      <a:lnTo>
                        <a:pt x="16152" y="4603"/>
                      </a:lnTo>
                      <a:lnTo>
                        <a:pt x="17363" y="5214"/>
                      </a:lnTo>
                      <a:lnTo>
                        <a:pt x="18737" y="6358"/>
                      </a:lnTo>
                      <a:lnTo>
                        <a:pt x="18631" y="8238"/>
                      </a:lnTo>
                      <a:lnTo>
                        <a:pt x="19900" y="8783"/>
                      </a:lnTo>
                      <a:lnTo>
                        <a:pt x="21460" y="9150"/>
                      </a:lnTo>
                      <a:lnTo>
                        <a:pt x="21600" y="10630"/>
                      </a:lnTo>
                      <a:lnTo>
                        <a:pt x="20419" y="11321"/>
                      </a:lnTo>
                      <a:lnTo>
                        <a:pt x="19299" y="11823"/>
                      </a:lnTo>
                      <a:lnTo>
                        <a:pt x="18213" y="12983"/>
                      </a:lnTo>
                      <a:lnTo>
                        <a:pt x="16687" y="13616"/>
                      </a:lnTo>
                      <a:lnTo>
                        <a:pt x="15943" y="15420"/>
                      </a:lnTo>
                      <a:lnTo>
                        <a:pt x="13801" y="16969"/>
                      </a:lnTo>
                      <a:lnTo>
                        <a:pt x="13253" y="18693"/>
                      </a:lnTo>
                      <a:lnTo>
                        <a:pt x="10655" y="18904"/>
                      </a:lnTo>
                      <a:lnTo>
                        <a:pt x="8401" y="17907"/>
                      </a:lnTo>
                      <a:lnTo>
                        <a:pt x="7173" y="17872"/>
                      </a:lnTo>
                      <a:lnTo>
                        <a:pt x="6433" y="18939"/>
                      </a:lnTo>
                      <a:lnTo>
                        <a:pt x="5622" y="20029"/>
                      </a:lnTo>
                      <a:lnTo>
                        <a:pt x="4525" y="21518"/>
                      </a:lnTo>
                      <a:lnTo>
                        <a:pt x="2200" y="21600"/>
                      </a:lnTo>
                      <a:lnTo>
                        <a:pt x="1866" y="20193"/>
                      </a:lnTo>
                      <a:lnTo>
                        <a:pt x="1795" y="18517"/>
                      </a:lnTo>
                      <a:lnTo>
                        <a:pt x="1055" y="17485"/>
                      </a:lnTo>
                      <a:lnTo>
                        <a:pt x="0" y="16495"/>
                      </a:lnTo>
                      <a:close/>
                      <a:moveTo>
                        <a:pt x="0" y="16495"/>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40" name="Freeform 28">
                  <a:extLst>
                    <a:ext uri="{FF2B5EF4-FFF2-40B4-BE49-F238E27FC236}">
                      <a16:creationId xmlns:a16="http://schemas.microsoft.com/office/drawing/2014/main" id="{B23B2842-9C38-C44A-A4E8-F113B13C1E60}"/>
                    </a:ext>
                  </a:extLst>
                </p:cNvPr>
                <p:cNvSpPr>
                  <a:spLocks/>
                </p:cNvSpPr>
                <p:nvPr/>
              </p:nvSpPr>
              <p:spPr bwMode="auto">
                <a:xfrm>
                  <a:off x="1004678" y="2470433"/>
                  <a:ext cx="583490" cy="403571"/>
                </a:xfrm>
                <a:custGeom>
                  <a:avLst/>
                  <a:gdLst>
                    <a:gd name="T0" fmla="*/ 0 w 21600"/>
                    <a:gd name="T1" fmla="*/ 781020820 h 21600"/>
                    <a:gd name="T2" fmla="*/ 23824593 w 21600"/>
                    <a:gd name="T3" fmla="*/ 686387335 h 21600"/>
                    <a:gd name="T4" fmla="*/ 63081586 w 21600"/>
                    <a:gd name="T5" fmla="*/ 523909857 h 21600"/>
                    <a:gd name="T6" fmla="*/ 221353434 w 21600"/>
                    <a:gd name="T7" fmla="*/ 498691778 h 21600"/>
                    <a:gd name="T8" fmla="*/ 342750325 w 21600"/>
                    <a:gd name="T9" fmla="*/ 424956000 h 21600"/>
                    <a:gd name="T10" fmla="*/ 363881889 w 21600"/>
                    <a:gd name="T11" fmla="*/ 291797614 h 21600"/>
                    <a:gd name="T12" fmla="*/ 503199073 w 21600"/>
                    <a:gd name="T13" fmla="*/ 244240427 h 21600"/>
                    <a:gd name="T14" fmla="*/ 663749261 w 21600"/>
                    <a:gd name="T15" fmla="*/ 268019637 h 21600"/>
                    <a:gd name="T16" fmla="*/ 796954801 w 21600"/>
                    <a:gd name="T17" fmla="*/ 205279310 h 21600"/>
                    <a:gd name="T18" fmla="*/ 862211079 w 21600"/>
                    <a:gd name="T19" fmla="*/ 122949960 h 21600"/>
                    <a:gd name="T20" fmla="*/ 1010021897 w 21600"/>
                    <a:gd name="T21" fmla="*/ 106326685 h 21600"/>
                    <a:gd name="T22" fmla="*/ 1149131737 w 21600"/>
                    <a:gd name="T23" fmla="*/ 29407068 h 21600"/>
                    <a:gd name="T24" fmla="*/ 1339410819 w 21600"/>
                    <a:gd name="T25" fmla="*/ 1701598 h 21600"/>
                    <a:gd name="T26" fmla="*/ 1512184344 w 21600"/>
                    <a:gd name="T27" fmla="*/ 0 h 21600"/>
                    <a:gd name="T28" fmla="*/ 1737682026 w 21600"/>
                    <a:gd name="T29" fmla="*/ 15489276 h 21600"/>
                    <a:gd name="T30" fmla="*/ 1720487367 w 21600"/>
                    <a:gd name="T31" fmla="*/ 143193325 h 21600"/>
                    <a:gd name="T32" fmla="*/ 1839605917 w 21600"/>
                    <a:gd name="T33" fmla="*/ 230410645 h 21600"/>
                    <a:gd name="T34" fmla="*/ 1957171713 w 21600"/>
                    <a:gd name="T35" fmla="*/ 288787263 h 21600"/>
                    <a:gd name="T36" fmla="*/ 1989798772 w 21600"/>
                    <a:gd name="T37" fmla="*/ 363132779 h 21600"/>
                    <a:gd name="T38" fmla="*/ 2147483647 w 21600"/>
                    <a:gd name="T39" fmla="*/ 408289353 h 21600"/>
                    <a:gd name="T40" fmla="*/ 2147483647 w 21600"/>
                    <a:gd name="T41" fmla="*/ 494634171 h 21600"/>
                    <a:gd name="T42" fmla="*/ 2147483647 w 21600"/>
                    <a:gd name="T43" fmla="*/ 610558311 h 21600"/>
                    <a:gd name="T44" fmla="*/ 1995081088 w 21600"/>
                    <a:gd name="T45" fmla="*/ 626352456 h 21600"/>
                    <a:gd name="T46" fmla="*/ 1856385889 w 21600"/>
                    <a:gd name="T47" fmla="*/ 683115451 h 21600"/>
                    <a:gd name="T48" fmla="*/ 1581792168 w 21600"/>
                    <a:gd name="T49" fmla="*/ 674477277 h 21600"/>
                    <a:gd name="T50" fmla="*/ 1314344511 w 21600"/>
                    <a:gd name="T51" fmla="*/ 675261768 h 21600"/>
                    <a:gd name="T52" fmla="*/ 1059431088 w 21600"/>
                    <a:gd name="T53" fmla="*/ 675261768 h 21600"/>
                    <a:gd name="T54" fmla="*/ 780693119 w 21600"/>
                    <a:gd name="T55" fmla="*/ 676833251 h 21600"/>
                    <a:gd name="T56" fmla="*/ 727452785 w 21600"/>
                    <a:gd name="T57" fmla="*/ 769677163 h 21600"/>
                    <a:gd name="T58" fmla="*/ 756868526 w 21600"/>
                    <a:gd name="T59" fmla="*/ 942408902 h 21600"/>
                    <a:gd name="T60" fmla="*/ 590102997 w 21600"/>
                    <a:gd name="T61" fmla="*/ 871423245 h 21600"/>
                    <a:gd name="T62" fmla="*/ 352487929 w 21600"/>
                    <a:gd name="T63" fmla="*/ 895855600 h 21600"/>
                    <a:gd name="T64" fmla="*/ 155060529 w 21600"/>
                    <a:gd name="T65" fmla="*/ 847775383 h 21600"/>
                    <a:gd name="T66" fmla="*/ 0 w 21600"/>
                    <a:gd name="T67" fmla="*/ 781020820 h 21600"/>
                    <a:gd name="T68" fmla="*/ 0 w 21600"/>
                    <a:gd name="T69" fmla="*/ 78102082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600" h="21600">
                      <a:moveTo>
                        <a:pt x="0" y="17901"/>
                      </a:moveTo>
                      <a:lnTo>
                        <a:pt x="230" y="15732"/>
                      </a:lnTo>
                      <a:lnTo>
                        <a:pt x="609" y="12008"/>
                      </a:lnTo>
                      <a:lnTo>
                        <a:pt x="2137" y="11430"/>
                      </a:lnTo>
                      <a:lnTo>
                        <a:pt x="3309" y="9740"/>
                      </a:lnTo>
                      <a:lnTo>
                        <a:pt x="3513" y="6688"/>
                      </a:lnTo>
                      <a:lnTo>
                        <a:pt x="4858" y="5598"/>
                      </a:lnTo>
                      <a:lnTo>
                        <a:pt x="6408" y="6143"/>
                      </a:lnTo>
                      <a:lnTo>
                        <a:pt x="7694" y="4705"/>
                      </a:lnTo>
                      <a:lnTo>
                        <a:pt x="8324" y="2818"/>
                      </a:lnTo>
                      <a:lnTo>
                        <a:pt x="9751" y="2437"/>
                      </a:lnTo>
                      <a:lnTo>
                        <a:pt x="11094" y="674"/>
                      </a:lnTo>
                      <a:lnTo>
                        <a:pt x="12931" y="39"/>
                      </a:lnTo>
                      <a:lnTo>
                        <a:pt x="14599" y="0"/>
                      </a:lnTo>
                      <a:lnTo>
                        <a:pt x="16776" y="355"/>
                      </a:lnTo>
                      <a:lnTo>
                        <a:pt x="16610" y="3282"/>
                      </a:lnTo>
                      <a:lnTo>
                        <a:pt x="17760" y="5281"/>
                      </a:lnTo>
                      <a:lnTo>
                        <a:pt x="18895" y="6619"/>
                      </a:lnTo>
                      <a:lnTo>
                        <a:pt x="19210" y="8323"/>
                      </a:lnTo>
                      <a:lnTo>
                        <a:pt x="20800" y="9358"/>
                      </a:lnTo>
                      <a:lnTo>
                        <a:pt x="21600" y="11337"/>
                      </a:lnTo>
                      <a:lnTo>
                        <a:pt x="21316" y="13994"/>
                      </a:lnTo>
                      <a:lnTo>
                        <a:pt x="19261" y="14356"/>
                      </a:lnTo>
                      <a:lnTo>
                        <a:pt x="17922" y="15657"/>
                      </a:lnTo>
                      <a:lnTo>
                        <a:pt x="15271" y="15459"/>
                      </a:lnTo>
                      <a:lnTo>
                        <a:pt x="12689" y="15477"/>
                      </a:lnTo>
                      <a:lnTo>
                        <a:pt x="10228" y="15477"/>
                      </a:lnTo>
                      <a:lnTo>
                        <a:pt x="7537" y="15513"/>
                      </a:lnTo>
                      <a:lnTo>
                        <a:pt x="7023" y="17641"/>
                      </a:lnTo>
                      <a:lnTo>
                        <a:pt x="7307" y="21600"/>
                      </a:lnTo>
                      <a:lnTo>
                        <a:pt x="5697" y="19973"/>
                      </a:lnTo>
                      <a:lnTo>
                        <a:pt x="3403" y="20533"/>
                      </a:lnTo>
                      <a:lnTo>
                        <a:pt x="1497" y="19431"/>
                      </a:lnTo>
                      <a:lnTo>
                        <a:pt x="0" y="17901"/>
                      </a:lnTo>
                      <a:close/>
                      <a:moveTo>
                        <a:pt x="0" y="17901"/>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41" name="Freeform 29">
                  <a:extLst>
                    <a:ext uri="{FF2B5EF4-FFF2-40B4-BE49-F238E27FC236}">
                      <a16:creationId xmlns:a16="http://schemas.microsoft.com/office/drawing/2014/main" id="{57338A03-86B9-D045-92F9-C477DFD98702}"/>
                    </a:ext>
                  </a:extLst>
                </p:cNvPr>
                <p:cNvSpPr>
                  <a:spLocks/>
                </p:cNvSpPr>
                <p:nvPr/>
              </p:nvSpPr>
              <p:spPr bwMode="auto">
                <a:xfrm>
                  <a:off x="3674673" y="3259038"/>
                  <a:ext cx="409083" cy="393460"/>
                </a:xfrm>
                <a:custGeom>
                  <a:avLst/>
                  <a:gdLst>
                    <a:gd name="T0" fmla="*/ 0 w 21600"/>
                    <a:gd name="T1" fmla="*/ 873340224 h 21600"/>
                    <a:gd name="T2" fmla="*/ 749131 w 21600"/>
                    <a:gd name="T3" fmla="*/ 775089715 h 21600"/>
                    <a:gd name="T4" fmla="*/ 17169158 w 21600"/>
                    <a:gd name="T5" fmla="*/ 646757241 h 21600"/>
                    <a:gd name="T6" fmla="*/ 47010550 w 21600"/>
                    <a:gd name="T7" fmla="*/ 535527303 h 21600"/>
                    <a:gd name="T8" fmla="*/ 132109351 w 21600"/>
                    <a:gd name="T9" fmla="*/ 442937195 h 21600"/>
                    <a:gd name="T10" fmla="*/ 192541266 w 21600"/>
                    <a:gd name="T11" fmla="*/ 371452497 h 21600"/>
                    <a:gd name="T12" fmla="*/ 227630887 w 21600"/>
                    <a:gd name="T13" fmla="*/ 295924836 h 21600"/>
                    <a:gd name="T14" fmla="*/ 164163431 w 21600"/>
                    <a:gd name="T15" fmla="*/ 261839963 h 21600"/>
                    <a:gd name="T16" fmla="*/ 163163899 w 21600"/>
                    <a:gd name="T17" fmla="*/ 87091123 h 21600"/>
                    <a:gd name="T18" fmla="*/ 254223181 w 21600"/>
                    <a:gd name="T19" fmla="*/ 46456454 h 21600"/>
                    <a:gd name="T20" fmla="*/ 383334956 w 21600"/>
                    <a:gd name="T21" fmla="*/ 57009159 h 21600"/>
                    <a:gd name="T22" fmla="*/ 516729011 w 21600"/>
                    <a:gd name="T23" fmla="*/ 47224519 h 21600"/>
                    <a:gd name="T24" fmla="*/ 622530119 w 21600"/>
                    <a:gd name="T25" fmla="*/ 0 h 21600"/>
                    <a:gd name="T26" fmla="*/ 710162504 w 21600"/>
                    <a:gd name="T27" fmla="*/ 94328876 h 21600"/>
                    <a:gd name="T28" fmla="*/ 701988248 w 21600"/>
                    <a:gd name="T29" fmla="*/ 192660660 h 21600"/>
                    <a:gd name="T30" fmla="*/ 766919260 w 21600"/>
                    <a:gd name="T31" fmla="*/ 267379035 h 21600"/>
                    <a:gd name="T32" fmla="*/ 771023740 w 21600"/>
                    <a:gd name="T33" fmla="*/ 407801510 h 21600"/>
                    <a:gd name="T34" fmla="*/ 702738465 w 21600"/>
                    <a:gd name="T35" fmla="*/ 515351342 h 21600"/>
                    <a:gd name="T36" fmla="*/ 625849678 w 21600"/>
                    <a:gd name="T37" fmla="*/ 656621989 h 21600"/>
                    <a:gd name="T38" fmla="*/ 495275400 w 21600"/>
                    <a:gd name="T39" fmla="*/ 837719222 h 21600"/>
                    <a:gd name="T40" fmla="*/ 327364175 w 21600"/>
                    <a:gd name="T41" fmla="*/ 822314234 h 21600"/>
                    <a:gd name="T42" fmla="*/ 149742534 w 21600"/>
                    <a:gd name="T43" fmla="*/ 823931639 h 21600"/>
                    <a:gd name="T44" fmla="*/ 71391244 w 21600"/>
                    <a:gd name="T45" fmla="*/ 853932328 h 21600"/>
                    <a:gd name="T46" fmla="*/ 0 w 21600"/>
                    <a:gd name="T47" fmla="*/ 873340224 h 21600"/>
                    <a:gd name="T48" fmla="*/ 0 w 21600"/>
                    <a:gd name="T49" fmla="*/ 873340224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0" y="21600"/>
                      </a:moveTo>
                      <a:lnTo>
                        <a:pt x="21" y="19170"/>
                      </a:lnTo>
                      <a:lnTo>
                        <a:pt x="481" y="15996"/>
                      </a:lnTo>
                      <a:lnTo>
                        <a:pt x="1317" y="13245"/>
                      </a:lnTo>
                      <a:lnTo>
                        <a:pt x="3701" y="10955"/>
                      </a:lnTo>
                      <a:lnTo>
                        <a:pt x="5394" y="9187"/>
                      </a:lnTo>
                      <a:lnTo>
                        <a:pt x="6377" y="7319"/>
                      </a:lnTo>
                      <a:lnTo>
                        <a:pt x="4599" y="6476"/>
                      </a:lnTo>
                      <a:lnTo>
                        <a:pt x="4571" y="2154"/>
                      </a:lnTo>
                      <a:lnTo>
                        <a:pt x="7122" y="1149"/>
                      </a:lnTo>
                      <a:lnTo>
                        <a:pt x="10739" y="1410"/>
                      </a:lnTo>
                      <a:lnTo>
                        <a:pt x="14476" y="1168"/>
                      </a:lnTo>
                      <a:lnTo>
                        <a:pt x="17440" y="0"/>
                      </a:lnTo>
                      <a:lnTo>
                        <a:pt x="19895" y="2333"/>
                      </a:lnTo>
                      <a:lnTo>
                        <a:pt x="19666" y="4765"/>
                      </a:lnTo>
                      <a:lnTo>
                        <a:pt x="21485" y="6613"/>
                      </a:lnTo>
                      <a:lnTo>
                        <a:pt x="21600" y="10086"/>
                      </a:lnTo>
                      <a:lnTo>
                        <a:pt x="19687" y="12746"/>
                      </a:lnTo>
                      <a:lnTo>
                        <a:pt x="17533" y="16240"/>
                      </a:lnTo>
                      <a:lnTo>
                        <a:pt x="13875" y="20719"/>
                      </a:lnTo>
                      <a:lnTo>
                        <a:pt x="9171" y="20338"/>
                      </a:lnTo>
                      <a:lnTo>
                        <a:pt x="4195" y="20378"/>
                      </a:lnTo>
                      <a:lnTo>
                        <a:pt x="2000" y="21120"/>
                      </a:lnTo>
                      <a:lnTo>
                        <a:pt x="0" y="21600"/>
                      </a:lnTo>
                      <a:close/>
                      <a:moveTo>
                        <a:pt x="0"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42" name="Freeform 30">
                  <a:extLst>
                    <a:ext uri="{FF2B5EF4-FFF2-40B4-BE49-F238E27FC236}">
                      <a16:creationId xmlns:a16="http://schemas.microsoft.com/office/drawing/2014/main" id="{4CCA463E-E284-874F-8534-E8D132620439}"/>
                    </a:ext>
                  </a:extLst>
                </p:cNvPr>
                <p:cNvSpPr>
                  <a:spLocks/>
                </p:cNvSpPr>
                <p:nvPr/>
              </p:nvSpPr>
              <p:spPr bwMode="auto">
                <a:xfrm>
                  <a:off x="3877388" y="4221205"/>
                  <a:ext cx="241067" cy="557754"/>
                </a:xfrm>
                <a:custGeom>
                  <a:avLst/>
                  <a:gdLst>
                    <a:gd name="T0" fmla="*/ 157777646 w 21600"/>
                    <a:gd name="T1" fmla="*/ 1696050589 h 21600"/>
                    <a:gd name="T2" fmla="*/ 138968573 w 21600"/>
                    <a:gd name="T3" fmla="*/ 1515802112 h 21600"/>
                    <a:gd name="T4" fmla="*/ 102803949 w 21600"/>
                    <a:gd name="T5" fmla="*/ 1253896859 h 21600"/>
                    <a:gd name="T6" fmla="*/ 95813303 w 21600"/>
                    <a:gd name="T7" fmla="*/ 1019174269 h 21600"/>
                    <a:gd name="T8" fmla="*/ 99962354 w 21600"/>
                    <a:gd name="T9" fmla="*/ 807598156 h 21600"/>
                    <a:gd name="T10" fmla="*/ 118720242 w 21600"/>
                    <a:gd name="T11" fmla="*/ 749665526 h 21600"/>
                    <a:gd name="T12" fmla="*/ 96295559 w 21600"/>
                    <a:gd name="T13" fmla="*/ 592109098 h 21600"/>
                    <a:gd name="T14" fmla="*/ 94995243 w 21600"/>
                    <a:gd name="T15" fmla="*/ 300372318 h 21600"/>
                    <a:gd name="T16" fmla="*/ 79078563 w 21600"/>
                    <a:gd name="T17" fmla="*/ 64151284 h 21600"/>
                    <a:gd name="T18" fmla="*/ 34484829 w 21600"/>
                    <a:gd name="T19" fmla="*/ 0 h 21600"/>
                    <a:gd name="T20" fmla="*/ 41409195 w 21600"/>
                    <a:gd name="T21" fmla="*/ 253612919 h 21600"/>
                    <a:gd name="T22" fmla="*/ 54491828 w 21600"/>
                    <a:gd name="T23" fmla="*/ 454820635 h 21600"/>
                    <a:gd name="T24" fmla="*/ 38816091 w 21600"/>
                    <a:gd name="T25" fmla="*/ 656260334 h 21600"/>
                    <a:gd name="T26" fmla="*/ 38816091 w 21600"/>
                    <a:gd name="T27" fmla="*/ 842381876 h 21600"/>
                    <a:gd name="T28" fmla="*/ 47011786 w 21600"/>
                    <a:gd name="T29" fmla="*/ 995331749 h 21600"/>
                    <a:gd name="T30" fmla="*/ 23630139 w 21600"/>
                    <a:gd name="T31" fmla="*/ 1068007348 h 21600"/>
                    <a:gd name="T32" fmla="*/ 21701871 w 21600"/>
                    <a:gd name="T33" fmla="*/ 1263341999 h 21600"/>
                    <a:gd name="T34" fmla="*/ 0 w 21600"/>
                    <a:gd name="T35" fmla="*/ 1354214316 h 21600"/>
                    <a:gd name="T36" fmla="*/ 25076519 w 21600"/>
                    <a:gd name="T37" fmla="*/ 1468467477 h 21600"/>
                    <a:gd name="T38" fmla="*/ 47734986 w 21600"/>
                    <a:gd name="T39" fmla="*/ 1600226128 h 21600"/>
                    <a:gd name="T40" fmla="*/ 85346009 w 21600"/>
                    <a:gd name="T41" fmla="*/ 1592738628 h 21600"/>
                    <a:gd name="T42" fmla="*/ 92584720 w 21600"/>
                    <a:gd name="T43" fmla="*/ 1807654883 h 21600"/>
                    <a:gd name="T44" fmla="*/ 77391239 w 21600"/>
                    <a:gd name="T45" fmla="*/ 2015197244 h 21600"/>
                    <a:gd name="T46" fmla="*/ 84381866 w 21600"/>
                    <a:gd name="T47" fmla="*/ 2147483647 h 21600"/>
                    <a:gd name="T48" fmla="*/ 103431882 w 21600"/>
                    <a:gd name="T49" fmla="*/ 2147483647 h 21600"/>
                    <a:gd name="T50" fmla="*/ 110663452 w 21600"/>
                    <a:gd name="T51" fmla="*/ 2147483647 h 21600"/>
                    <a:gd name="T52" fmla="*/ 131642123 w 21600"/>
                    <a:gd name="T53" fmla="*/ 2147483647 h 21600"/>
                    <a:gd name="T54" fmla="*/ 130195743 w 21600"/>
                    <a:gd name="T55" fmla="*/ 2147483647 h 21600"/>
                    <a:gd name="T56" fmla="*/ 153336466 w 21600"/>
                    <a:gd name="T57" fmla="*/ 2098582061 h 21600"/>
                    <a:gd name="T58" fmla="*/ 157777646 w 21600"/>
                    <a:gd name="T59" fmla="*/ 1696050589 h 21600"/>
                    <a:gd name="T60" fmla="*/ 157777646 w 21600"/>
                    <a:gd name="T61" fmla="*/ 1696050589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21600" y="14726"/>
                      </a:moveTo>
                      <a:lnTo>
                        <a:pt x="19025" y="13161"/>
                      </a:lnTo>
                      <a:lnTo>
                        <a:pt x="14074" y="10887"/>
                      </a:lnTo>
                      <a:lnTo>
                        <a:pt x="13117" y="8849"/>
                      </a:lnTo>
                      <a:lnTo>
                        <a:pt x="13685" y="7012"/>
                      </a:lnTo>
                      <a:lnTo>
                        <a:pt x="16253" y="6509"/>
                      </a:lnTo>
                      <a:lnTo>
                        <a:pt x="13183" y="5141"/>
                      </a:lnTo>
                      <a:lnTo>
                        <a:pt x="13005" y="2608"/>
                      </a:lnTo>
                      <a:lnTo>
                        <a:pt x="10826" y="557"/>
                      </a:lnTo>
                      <a:lnTo>
                        <a:pt x="4721" y="0"/>
                      </a:lnTo>
                      <a:lnTo>
                        <a:pt x="5669" y="2202"/>
                      </a:lnTo>
                      <a:lnTo>
                        <a:pt x="7460" y="3949"/>
                      </a:lnTo>
                      <a:lnTo>
                        <a:pt x="5314" y="5698"/>
                      </a:lnTo>
                      <a:lnTo>
                        <a:pt x="5314" y="7314"/>
                      </a:lnTo>
                      <a:lnTo>
                        <a:pt x="6436" y="8642"/>
                      </a:lnTo>
                      <a:lnTo>
                        <a:pt x="3235" y="9273"/>
                      </a:lnTo>
                      <a:lnTo>
                        <a:pt x="2971" y="10969"/>
                      </a:lnTo>
                      <a:lnTo>
                        <a:pt x="0" y="11758"/>
                      </a:lnTo>
                      <a:lnTo>
                        <a:pt x="3433" y="12750"/>
                      </a:lnTo>
                      <a:lnTo>
                        <a:pt x="6535" y="13894"/>
                      </a:lnTo>
                      <a:lnTo>
                        <a:pt x="11684" y="13829"/>
                      </a:lnTo>
                      <a:lnTo>
                        <a:pt x="12675" y="15695"/>
                      </a:lnTo>
                      <a:lnTo>
                        <a:pt x="10595" y="17497"/>
                      </a:lnTo>
                      <a:lnTo>
                        <a:pt x="11552" y="18957"/>
                      </a:lnTo>
                      <a:lnTo>
                        <a:pt x="14160" y="20114"/>
                      </a:lnTo>
                      <a:lnTo>
                        <a:pt x="15150" y="21600"/>
                      </a:lnTo>
                      <a:lnTo>
                        <a:pt x="18022" y="20903"/>
                      </a:lnTo>
                      <a:lnTo>
                        <a:pt x="17824" y="18852"/>
                      </a:lnTo>
                      <a:lnTo>
                        <a:pt x="20992" y="18221"/>
                      </a:lnTo>
                      <a:lnTo>
                        <a:pt x="21600" y="14726"/>
                      </a:lnTo>
                      <a:close/>
                      <a:moveTo>
                        <a:pt x="21600" y="14726"/>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43" name="Freeform 31">
                  <a:extLst>
                    <a:ext uri="{FF2B5EF4-FFF2-40B4-BE49-F238E27FC236}">
                      <a16:creationId xmlns:a16="http://schemas.microsoft.com/office/drawing/2014/main" id="{6F088EC2-DD61-6C4E-BAF2-4BB62AFC230C}"/>
                    </a:ext>
                  </a:extLst>
                </p:cNvPr>
                <p:cNvSpPr>
                  <a:spLocks/>
                </p:cNvSpPr>
                <p:nvPr/>
              </p:nvSpPr>
              <p:spPr bwMode="auto">
                <a:xfrm>
                  <a:off x="164597" y="2324675"/>
                  <a:ext cx="419126" cy="321004"/>
                </a:xfrm>
                <a:custGeom>
                  <a:avLst/>
                  <a:gdLst>
                    <a:gd name="T0" fmla="*/ 101196106 w 21600"/>
                    <a:gd name="T1" fmla="*/ 330702961 h 21600"/>
                    <a:gd name="T2" fmla="*/ 90600113 w 21600"/>
                    <a:gd name="T3" fmla="*/ 268699590 h 21600"/>
                    <a:gd name="T4" fmla="*/ 0 w 21600"/>
                    <a:gd name="T5" fmla="*/ 201052267 h 21600"/>
                    <a:gd name="T6" fmla="*/ 89794401 w 21600"/>
                    <a:gd name="T7" fmla="*/ 135096252 h 21600"/>
                    <a:gd name="T8" fmla="*/ 153444242 w 21600"/>
                    <a:gd name="T9" fmla="*/ 55614546 h 21600"/>
                    <a:gd name="T10" fmla="*/ 223083413 w 21600"/>
                    <a:gd name="T11" fmla="*/ 0 h 21600"/>
                    <a:gd name="T12" fmla="*/ 387508288 w 21600"/>
                    <a:gd name="T13" fmla="*/ 0 h 21600"/>
                    <a:gd name="T14" fmla="*/ 521526771 w 21600"/>
                    <a:gd name="T15" fmla="*/ 16159479 h 21600"/>
                    <a:gd name="T16" fmla="*/ 594161149 w 21600"/>
                    <a:gd name="T17" fmla="*/ 72521280 h 21600"/>
                    <a:gd name="T18" fmla="*/ 634124515 w 21600"/>
                    <a:gd name="T19" fmla="*/ 134130247 h 21600"/>
                    <a:gd name="T20" fmla="*/ 732902341 w 21600"/>
                    <a:gd name="T21" fmla="*/ 214028311 h 21600"/>
                    <a:gd name="T22" fmla="*/ 749255506 w 21600"/>
                    <a:gd name="T23" fmla="*/ 282795311 h 21600"/>
                    <a:gd name="T24" fmla="*/ 755781990 w 21600"/>
                    <a:gd name="T25" fmla="*/ 348180511 h 21600"/>
                    <a:gd name="T26" fmla="*/ 829222079 w 21600"/>
                    <a:gd name="T27" fmla="*/ 389326100 h 21600"/>
                    <a:gd name="T28" fmla="*/ 828953520 w 21600"/>
                    <a:gd name="T29" fmla="*/ 474252580 h 21600"/>
                    <a:gd name="T30" fmla="*/ 686411377 w 21600"/>
                    <a:gd name="T31" fmla="*/ 472188822 h 21600"/>
                    <a:gd name="T32" fmla="*/ 590897350 w 21600"/>
                    <a:gd name="T33" fmla="*/ 456973394 h 21600"/>
                    <a:gd name="T34" fmla="*/ 495422017 w 21600"/>
                    <a:gd name="T35" fmla="*/ 432184921 h 21600"/>
                    <a:gd name="T36" fmla="*/ 275869848 w 21600"/>
                    <a:gd name="T37" fmla="*/ 433875415 h 21600"/>
                    <a:gd name="T38" fmla="*/ 197515811 w 21600"/>
                    <a:gd name="T39" fmla="*/ 453591594 h 21600"/>
                    <a:gd name="T40" fmla="*/ 49791195 w 21600"/>
                    <a:gd name="T41" fmla="*/ 460354439 h 21600"/>
                    <a:gd name="T42" fmla="*/ 61194013 w 21600"/>
                    <a:gd name="T43" fmla="*/ 385396193 h 21600"/>
                    <a:gd name="T44" fmla="*/ 168147291 w 21600"/>
                    <a:gd name="T45" fmla="*/ 374110644 h 21600"/>
                    <a:gd name="T46" fmla="*/ 254640348 w 21600"/>
                    <a:gd name="T47" fmla="*/ 352703187 h 21600"/>
                    <a:gd name="T48" fmla="*/ 341170917 w 21600"/>
                    <a:gd name="T49" fmla="*/ 356633878 h 21600"/>
                    <a:gd name="T50" fmla="*/ 479106431 w 21600"/>
                    <a:gd name="T51" fmla="*/ 370158812 h 21600"/>
                    <a:gd name="T52" fmla="*/ 438950712 w 21600"/>
                    <a:gd name="T53" fmla="*/ 329100252 h 21600"/>
                    <a:gd name="T54" fmla="*/ 334260941 w 21600"/>
                    <a:gd name="T55" fmla="*/ 309779290 h 21600"/>
                    <a:gd name="T56" fmla="*/ 263392725 w 21600"/>
                    <a:gd name="T57" fmla="*/ 315663160 h 21600"/>
                    <a:gd name="T58" fmla="*/ 181200225 w 21600"/>
                    <a:gd name="T59" fmla="*/ 317748871 h 21600"/>
                    <a:gd name="T60" fmla="*/ 101196106 w 21600"/>
                    <a:gd name="T61" fmla="*/ 330702961 h 21600"/>
                    <a:gd name="T62" fmla="*/ 101196106 w 21600"/>
                    <a:gd name="T63" fmla="*/ 330702961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2636" y="15062"/>
                      </a:moveTo>
                      <a:lnTo>
                        <a:pt x="2360" y="12238"/>
                      </a:lnTo>
                      <a:lnTo>
                        <a:pt x="0" y="9157"/>
                      </a:lnTo>
                      <a:lnTo>
                        <a:pt x="2339" y="6153"/>
                      </a:lnTo>
                      <a:lnTo>
                        <a:pt x="3997" y="2533"/>
                      </a:lnTo>
                      <a:lnTo>
                        <a:pt x="5811" y="0"/>
                      </a:lnTo>
                      <a:lnTo>
                        <a:pt x="10094" y="0"/>
                      </a:lnTo>
                      <a:lnTo>
                        <a:pt x="13585" y="736"/>
                      </a:lnTo>
                      <a:lnTo>
                        <a:pt x="15477" y="3303"/>
                      </a:lnTo>
                      <a:lnTo>
                        <a:pt x="16518" y="6109"/>
                      </a:lnTo>
                      <a:lnTo>
                        <a:pt x="19091" y="9748"/>
                      </a:lnTo>
                      <a:lnTo>
                        <a:pt x="19517" y="12880"/>
                      </a:lnTo>
                      <a:lnTo>
                        <a:pt x="19687" y="15858"/>
                      </a:lnTo>
                      <a:lnTo>
                        <a:pt x="21600" y="17732"/>
                      </a:lnTo>
                      <a:lnTo>
                        <a:pt x="21593" y="21600"/>
                      </a:lnTo>
                      <a:lnTo>
                        <a:pt x="17880" y="21506"/>
                      </a:lnTo>
                      <a:lnTo>
                        <a:pt x="15392" y="20813"/>
                      </a:lnTo>
                      <a:lnTo>
                        <a:pt x="12905" y="19684"/>
                      </a:lnTo>
                      <a:lnTo>
                        <a:pt x="7186" y="19761"/>
                      </a:lnTo>
                      <a:lnTo>
                        <a:pt x="5145" y="20659"/>
                      </a:lnTo>
                      <a:lnTo>
                        <a:pt x="1297" y="20967"/>
                      </a:lnTo>
                      <a:lnTo>
                        <a:pt x="1594" y="17553"/>
                      </a:lnTo>
                      <a:lnTo>
                        <a:pt x="4380" y="17039"/>
                      </a:lnTo>
                      <a:lnTo>
                        <a:pt x="6633" y="16064"/>
                      </a:lnTo>
                      <a:lnTo>
                        <a:pt x="8887" y="16243"/>
                      </a:lnTo>
                      <a:lnTo>
                        <a:pt x="12480" y="16859"/>
                      </a:lnTo>
                      <a:lnTo>
                        <a:pt x="11434" y="14989"/>
                      </a:lnTo>
                      <a:lnTo>
                        <a:pt x="8707" y="14109"/>
                      </a:lnTo>
                      <a:lnTo>
                        <a:pt x="6861" y="14377"/>
                      </a:lnTo>
                      <a:lnTo>
                        <a:pt x="4720" y="14472"/>
                      </a:lnTo>
                      <a:lnTo>
                        <a:pt x="2636" y="15062"/>
                      </a:lnTo>
                      <a:close/>
                      <a:moveTo>
                        <a:pt x="2636" y="15062"/>
                      </a:moveTo>
                    </a:path>
                  </a:pathLst>
                </a:custGeom>
                <a:solidFill>
                  <a:srgbClr val="FF000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44" name="Freeform 32">
                  <a:extLst>
                    <a:ext uri="{FF2B5EF4-FFF2-40B4-BE49-F238E27FC236}">
                      <a16:creationId xmlns:a16="http://schemas.microsoft.com/office/drawing/2014/main" id="{3403F15F-34B9-8047-A9F4-B43152CEC1A9}"/>
                    </a:ext>
                  </a:extLst>
                </p:cNvPr>
                <p:cNvSpPr>
                  <a:spLocks/>
                </p:cNvSpPr>
                <p:nvPr/>
              </p:nvSpPr>
              <p:spPr bwMode="auto">
                <a:xfrm>
                  <a:off x="309785" y="2612819"/>
                  <a:ext cx="514093" cy="411997"/>
                </a:xfrm>
                <a:custGeom>
                  <a:avLst/>
                  <a:gdLst>
                    <a:gd name="T0" fmla="*/ 0 w 21600"/>
                    <a:gd name="T1" fmla="*/ 303402677 h 21600"/>
                    <a:gd name="T2" fmla="*/ 96845014 w 21600"/>
                    <a:gd name="T3" fmla="*/ 195335840 h 21600"/>
                    <a:gd name="T4" fmla="*/ 251568672 w 21600"/>
                    <a:gd name="T5" fmla="*/ 191575911 h 21600"/>
                    <a:gd name="T6" fmla="*/ 253198630 w 21600"/>
                    <a:gd name="T7" fmla="*/ 101288369 h 21600"/>
                    <a:gd name="T8" fmla="*/ 332826459 w 21600"/>
                    <a:gd name="T9" fmla="*/ 0 h 21600"/>
                    <a:gd name="T10" fmla="*/ 473948947 w 21600"/>
                    <a:gd name="T11" fmla="*/ 37089172 h 21600"/>
                    <a:gd name="T12" fmla="*/ 810814346 w 21600"/>
                    <a:gd name="T13" fmla="*/ 81096292 h 21600"/>
                    <a:gd name="T14" fmla="*/ 920623640 w 21600"/>
                    <a:gd name="T15" fmla="*/ 127192021 h 21600"/>
                    <a:gd name="T16" fmla="*/ 1054803410 w 21600"/>
                    <a:gd name="T17" fmla="*/ 103841925 h 21600"/>
                    <a:gd name="T18" fmla="*/ 1163124879 w 21600"/>
                    <a:gd name="T19" fmla="*/ 126077329 h 21600"/>
                    <a:gd name="T20" fmla="*/ 1258268061 w 21600"/>
                    <a:gd name="T21" fmla="*/ 59324576 h 21600"/>
                    <a:gd name="T22" fmla="*/ 1388693116 w 21600"/>
                    <a:gd name="T23" fmla="*/ 61181953 h 21600"/>
                    <a:gd name="T24" fmla="*/ 1376223674 w 21600"/>
                    <a:gd name="T25" fmla="*/ 220264317 h 21600"/>
                    <a:gd name="T26" fmla="*/ 1408884298 w 21600"/>
                    <a:gd name="T27" fmla="*/ 345923133 h 21600"/>
                    <a:gd name="T28" fmla="*/ 1461380006 w 21600"/>
                    <a:gd name="T29" fmla="*/ 467220146 h 21600"/>
                    <a:gd name="T30" fmla="*/ 1461380006 w 21600"/>
                    <a:gd name="T31" fmla="*/ 563030725 h 21600"/>
                    <a:gd name="T32" fmla="*/ 1498714721 w 21600"/>
                    <a:gd name="T33" fmla="*/ 679870299 h 21600"/>
                    <a:gd name="T34" fmla="*/ 1530240224 w 21600"/>
                    <a:gd name="T35" fmla="*/ 792625772 h 21600"/>
                    <a:gd name="T36" fmla="*/ 1403075046 w 21600"/>
                    <a:gd name="T37" fmla="*/ 830411123 h 21600"/>
                    <a:gd name="T38" fmla="*/ 1379766079 w 21600"/>
                    <a:gd name="T39" fmla="*/ 942051903 h 21600"/>
                    <a:gd name="T40" fmla="*/ 1202372081 w 21600"/>
                    <a:gd name="T41" fmla="*/ 1002677157 h 21600"/>
                    <a:gd name="T42" fmla="*/ 1156889310 w 21600"/>
                    <a:gd name="T43" fmla="*/ 780324266 h 21600"/>
                    <a:gd name="T44" fmla="*/ 1048427446 w 21600"/>
                    <a:gd name="T45" fmla="*/ 764541828 h 21600"/>
                    <a:gd name="T46" fmla="*/ 900220148 w 21600"/>
                    <a:gd name="T47" fmla="*/ 762777462 h 21600"/>
                    <a:gd name="T48" fmla="*/ 871031752 w 21600"/>
                    <a:gd name="T49" fmla="*/ 607222573 h 21600"/>
                    <a:gd name="T50" fmla="*/ 817402620 w 21600"/>
                    <a:gd name="T51" fmla="*/ 504402328 h 21600"/>
                    <a:gd name="T52" fmla="*/ 619038460 w 21600"/>
                    <a:gd name="T53" fmla="*/ 487691220 h 21600"/>
                    <a:gd name="T54" fmla="*/ 505900767 w 21600"/>
                    <a:gd name="T55" fmla="*/ 510529828 h 21600"/>
                    <a:gd name="T56" fmla="*/ 442919978 w 21600"/>
                    <a:gd name="T57" fmla="*/ 616878769 h 21600"/>
                    <a:gd name="T58" fmla="*/ 316886527 w 21600"/>
                    <a:gd name="T59" fmla="*/ 639717377 h 21600"/>
                    <a:gd name="T60" fmla="*/ 250365071 w 21600"/>
                    <a:gd name="T61" fmla="*/ 527240937 h 21600"/>
                    <a:gd name="T62" fmla="*/ 87067040 w 21600"/>
                    <a:gd name="T63" fmla="*/ 434957796 h 21600"/>
                    <a:gd name="T64" fmla="*/ 0 w 21600"/>
                    <a:gd name="T65" fmla="*/ 303402677 h 21600"/>
                    <a:gd name="T66" fmla="*/ 0 w 21600"/>
                    <a:gd name="T67" fmla="*/ 303402677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0" y="6536"/>
                      </a:moveTo>
                      <a:lnTo>
                        <a:pt x="1367" y="4208"/>
                      </a:lnTo>
                      <a:lnTo>
                        <a:pt x="3551" y="4127"/>
                      </a:lnTo>
                      <a:lnTo>
                        <a:pt x="3574" y="2182"/>
                      </a:lnTo>
                      <a:lnTo>
                        <a:pt x="4698" y="0"/>
                      </a:lnTo>
                      <a:lnTo>
                        <a:pt x="6690" y="799"/>
                      </a:lnTo>
                      <a:lnTo>
                        <a:pt x="11445" y="1747"/>
                      </a:lnTo>
                      <a:lnTo>
                        <a:pt x="12995" y="2740"/>
                      </a:lnTo>
                      <a:lnTo>
                        <a:pt x="14889" y="2237"/>
                      </a:lnTo>
                      <a:lnTo>
                        <a:pt x="16418" y="2716"/>
                      </a:lnTo>
                      <a:lnTo>
                        <a:pt x="17761" y="1278"/>
                      </a:lnTo>
                      <a:lnTo>
                        <a:pt x="19602" y="1318"/>
                      </a:lnTo>
                      <a:lnTo>
                        <a:pt x="19426" y="4745"/>
                      </a:lnTo>
                      <a:lnTo>
                        <a:pt x="19887" y="7452"/>
                      </a:lnTo>
                      <a:lnTo>
                        <a:pt x="20628" y="10065"/>
                      </a:lnTo>
                      <a:lnTo>
                        <a:pt x="20628" y="12129"/>
                      </a:lnTo>
                      <a:lnTo>
                        <a:pt x="21155" y="14646"/>
                      </a:lnTo>
                      <a:lnTo>
                        <a:pt x="21600" y="17075"/>
                      </a:lnTo>
                      <a:lnTo>
                        <a:pt x="19805" y="17889"/>
                      </a:lnTo>
                      <a:lnTo>
                        <a:pt x="19476" y="20294"/>
                      </a:lnTo>
                      <a:lnTo>
                        <a:pt x="16972" y="21600"/>
                      </a:lnTo>
                      <a:lnTo>
                        <a:pt x="16330" y="16810"/>
                      </a:lnTo>
                      <a:lnTo>
                        <a:pt x="14799" y="16470"/>
                      </a:lnTo>
                      <a:lnTo>
                        <a:pt x="12707" y="16432"/>
                      </a:lnTo>
                      <a:lnTo>
                        <a:pt x="12295" y="13081"/>
                      </a:lnTo>
                      <a:lnTo>
                        <a:pt x="11538" y="10866"/>
                      </a:lnTo>
                      <a:lnTo>
                        <a:pt x="8738" y="10506"/>
                      </a:lnTo>
                      <a:lnTo>
                        <a:pt x="7141" y="10998"/>
                      </a:lnTo>
                      <a:lnTo>
                        <a:pt x="6252" y="13289"/>
                      </a:lnTo>
                      <a:lnTo>
                        <a:pt x="4473" y="13781"/>
                      </a:lnTo>
                      <a:lnTo>
                        <a:pt x="3534" y="11358"/>
                      </a:lnTo>
                      <a:lnTo>
                        <a:pt x="1229" y="9370"/>
                      </a:lnTo>
                      <a:lnTo>
                        <a:pt x="0" y="6536"/>
                      </a:lnTo>
                      <a:close/>
                      <a:moveTo>
                        <a:pt x="0" y="6536"/>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45" name="Freeform 33">
                  <a:extLst>
                    <a:ext uri="{FF2B5EF4-FFF2-40B4-BE49-F238E27FC236}">
                      <a16:creationId xmlns:a16="http://schemas.microsoft.com/office/drawing/2014/main" id="{FE588C01-B71A-804C-A6A6-DCFD7CF5CE27}"/>
                    </a:ext>
                  </a:extLst>
                </p:cNvPr>
                <p:cNvSpPr>
                  <a:spLocks/>
                </p:cNvSpPr>
                <p:nvPr/>
              </p:nvSpPr>
              <p:spPr bwMode="auto">
                <a:xfrm>
                  <a:off x="633033" y="999379"/>
                  <a:ext cx="882085" cy="553540"/>
                </a:xfrm>
                <a:custGeom>
                  <a:avLst/>
                  <a:gdLst>
                    <a:gd name="T0" fmla="*/ 2147483647 w 21600"/>
                    <a:gd name="T1" fmla="*/ 861152695 h 21600"/>
                    <a:gd name="T2" fmla="*/ 2147483647 w 21600"/>
                    <a:gd name="T3" fmla="*/ 714006688 h 21600"/>
                    <a:gd name="T4" fmla="*/ 2147483647 w 21600"/>
                    <a:gd name="T5" fmla="*/ 670548366 h 21600"/>
                    <a:gd name="T6" fmla="*/ 2147483647 w 21600"/>
                    <a:gd name="T7" fmla="*/ 530045028 h 21600"/>
                    <a:gd name="T8" fmla="*/ 2147483647 w 21600"/>
                    <a:gd name="T9" fmla="*/ 324353071 h 21600"/>
                    <a:gd name="T10" fmla="*/ 2147483647 w 21600"/>
                    <a:gd name="T11" fmla="*/ 157167132 h 21600"/>
                    <a:gd name="T12" fmla="*/ 2147483647 w 21600"/>
                    <a:gd name="T13" fmla="*/ 0 h 21600"/>
                    <a:gd name="T14" fmla="*/ 2147483647 w 21600"/>
                    <a:gd name="T15" fmla="*/ 1688045 h 21600"/>
                    <a:gd name="T16" fmla="*/ 2147483647 w 21600"/>
                    <a:gd name="T17" fmla="*/ 160543271 h 21600"/>
                    <a:gd name="T18" fmla="*/ 2147483647 w 21600"/>
                    <a:gd name="T19" fmla="*/ 202313500 h 21600"/>
                    <a:gd name="T20" fmla="*/ 2147483647 w 21600"/>
                    <a:gd name="T21" fmla="*/ 214022719 h 21600"/>
                    <a:gd name="T22" fmla="*/ 2147483647 w 21600"/>
                    <a:gd name="T23" fmla="*/ 280897066 h 21600"/>
                    <a:gd name="T24" fmla="*/ 2147483647 w 21600"/>
                    <a:gd name="T25" fmla="*/ 466546772 h 21600"/>
                    <a:gd name="T26" fmla="*/ 2147483647 w 21600"/>
                    <a:gd name="T27" fmla="*/ 703985563 h 21600"/>
                    <a:gd name="T28" fmla="*/ 2147483647 w 21600"/>
                    <a:gd name="T29" fmla="*/ 899544467 h 21600"/>
                    <a:gd name="T30" fmla="*/ 2147483647 w 21600"/>
                    <a:gd name="T31" fmla="*/ 1058399692 h 21600"/>
                    <a:gd name="T32" fmla="*/ 2147483647 w 21600"/>
                    <a:gd name="T33" fmla="*/ 1205321842 h 21600"/>
                    <a:gd name="T34" fmla="*/ 2147483647 w 21600"/>
                    <a:gd name="T35" fmla="*/ 1215340650 h 21600"/>
                    <a:gd name="T36" fmla="*/ 2147483647 w 21600"/>
                    <a:gd name="T37" fmla="*/ 1302254930 h 21600"/>
                    <a:gd name="T38" fmla="*/ 2147483647 w 21600"/>
                    <a:gd name="T39" fmla="*/ 1536317582 h 21600"/>
                    <a:gd name="T40" fmla="*/ 2147483647 w 21600"/>
                    <a:gd name="T41" fmla="*/ 1633364914 h 21600"/>
                    <a:gd name="T42" fmla="*/ 2147483647 w 21600"/>
                    <a:gd name="T43" fmla="*/ 1802238947 h 21600"/>
                    <a:gd name="T44" fmla="*/ 2147483647 w 21600"/>
                    <a:gd name="T45" fmla="*/ 1857406441 h 21600"/>
                    <a:gd name="T46" fmla="*/ 2147483647 w 21600"/>
                    <a:gd name="T47" fmla="*/ 1894219729 h 21600"/>
                    <a:gd name="T48" fmla="*/ 2147483647 w 21600"/>
                    <a:gd name="T49" fmla="*/ 1995319405 h 21600"/>
                    <a:gd name="T50" fmla="*/ 2147483647 w 21600"/>
                    <a:gd name="T51" fmla="*/ 2139203518 h 21600"/>
                    <a:gd name="T52" fmla="*/ 2147483647 w 21600"/>
                    <a:gd name="T53" fmla="*/ 2147483647 h 21600"/>
                    <a:gd name="T54" fmla="*/ 2089179254 w 21600"/>
                    <a:gd name="T55" fmla="*/ 2147483647 h 21600"/>
                    <a:gd name="T56" fmla="*/ 1225306922 w 21600"/>
                    <a:gd name="T57" fmla="*/ 2147483647 h 21600"/>
                    <a:gd name="T58" fmla="*/ 0 w 21600"/>
                    <a:gd name="T59" fmla="*/ 2147483647 h 21600"/>
                    <a:gd name="T60" fmla="*/ 531420654 w 21600"/>
                    <a:gd name="T61" fmla="*/ 2147483647 h 21600"/>
                    <a:gd name="T62" fmla="*/ 1134769310 w 21600"/>
                    <a:gd name="T63" fmla="*/ 2147483647 h 21600"/>
                    <a:gd name="T64" fmla="*/ 1416760490 w 21600"/>
                    <a:gd name="T65" fmla="*/ 2015473535 h 21600"/>
                    <a:gd name="T66" fmla="*/ 1962496173 w 21600"/>
                    <a:gd name="T67" fmla="*/ 1890055556 h 21600"/>
                    <a:gd name="T68" fmla="*/ 2147483647 w 21600"/>
                    <a:gd name="T69" fmla="*/ 1682787433 h 21600"/>
                    <a:gd name="T70" fmla="*/ 2147483647 w 21600"/>
                    <a:gd name="T71" fmla="*/ 1410223399 h 21600"/>
                    <a:gd name="T72" fmla="*/ 2147483647 w 21600"/>
                    <a:gd name="T73" fmla="*/ 1214664495 h 21600"/>
                    <a:gd name="T74" fmla="*/ 2147483647 w 21600"/>
                    <a:gd name="T75" fmla="*/ 1042412053 h 21600"/>
                    <a:gd name="T76" fmla="*/ 2147483647 w 21600"/>
                    <a:gd name="T77" fmla="*/ 861152695 h 21600"/>
                    <a:gd name="T78" fmla="*/ 2147483647 w 21600"/>
                    <a:gd name="T79" fmla="*/ 861152695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9054" y="7649"/>
                      </a:moveTo>
                      <a:lnTo>
                        <a:pt x="9811" y="6342"/>
                      </a:lnTo>
                      <a:lnTo>
                        <a:pt x="11336" y="5956"/>
                      </a:lnTo>
                      <a:lnTo>
                        <a:pt x="12659" y="4708"/>
                      </a:lnTo>
                      <a:lnTo>
                        <a:pt x="13760" y="2881"/>
                      </a:lnTo>
                      <a:lnTo>
                        <a:pt x="14356" y="1396"/>
                      </a:lnTo>
                      <a:lnTo>
                        <a:pt x="14619" y="0"/>
                      </a:lnTo>
                      <a:lnTo>
                        <a:pt x="15639" y="15"/>
                      </a:lnTo>
                      <a:lnTo>
                        <a:pt x="16214" y="1426"/>
                      </a:lnTo>
                      <a:lnTo>
                        <a:pt x="17578" y="1797"/>
                      </a:lnTo>
                      <a:lnTo>
                        <a:pt x="19004" y="1901"/>
                      </a:lnTo>
                      <a:lnTo>
                        <a:pt x="20297" y="2495"/>
                      </a:lnTo>
                      <a:lnTo>
                        <a:pt x="21085" y="4144"/>
                      </a:lnTo>
                      <a:lnTo>
                        <a:pt x="21014" y="6253"/>
                      </a:lnTo>
                      <a:lnTo>
                        <a:pt x="20893" y="7990"/>
                      </a:lnTo>
                      <a:lnTo>
                        <a:pt x="21600" y="9401"/>
                      </a:lnTo>
                      <a:lnTo>
                        <a:pt x="20974" y="10706"/>
                      </a:lnTo>
                      <a:lnTo>
                        <a:pt x="18924" y="10795"/>
                      </a:lnTo>
                      <a:lnTo>
                        <a:pt x="16702" y="11567"/>
                      </a:lnTo>
                      <a:lnTo>
                        <a:pt x="16631" y="13646"/>
                      </a:lnTo>
                      <a:lnTo>
                        <a:pt x="14611" y="14508"/>
                      </a:lnTo>
                      <a:lnTo>
                        <a:pt x="13248" y="16008"/>
                      </a:lnTo>
                      <a:lnTo>
                        <a:pt x="11680" y="16498"/>
                      </a:lnTo>
                      <a:lnTo>
                        <a:pt x="10387" y="16825"/>
                      </a:lnTo>
                      <a:lnTo>
                        <a:pt x="9143" y="17723"/>
                      </a:lnTo>
                      <a:lnTo>
                        <a:pt x="7891" y="19001"/>
                      </a:lnTo>
                      <a:lnTo>
                        <a:pt x="7467" y="21600"/>
                      </a:lnTo>
                      <a:lnTo>
                        <a:pt x="5838" y="21600"/>
                      </a:lnTo>
                      <a:lnTo>
                        <a:pt x="3424" y="21333"/>
                      </a:lnTo>
                      <a:lnTo>
                        <a:pt x="0" y="21065"/>
                      </a:lnTo>
                      <a:lnTo>
                        <a:pt x="1485" y="19833"/>
                      </a:lnTo>
                      <a:lnTo>
                        <a:pt x="3171" y="19328"/>
                      </a:lnTo>
                      <a:lnTo>
                        <a:pt x="3959" y="17902"/>
                      </a:lnTo>
                      <a:lnTo>
                        <a:pt x="5484" y="16788"/>
                      </a:lnTo>
                      <a:lnTo>
                        <a:pt x="6575" y="14947"/>
                      </a:lnTo>
                      <a:lnTo>
                        <a:pt x="6575" y="12526"/>
                      </a:lnTo>
                      <a:lnTo>
                        <a:pt x="6777" y="10789"/>
                      </a:lnTo>
                      <a:lnTo>
                        <a:pt x="7888" y="9259"/>
                      </a:lnTo>
                      <a:lnTo>
                        <a:pt x="9054" y="7649"/>
                      </a:lnTo>
                      <a:close/>
                      <a:moveTo>
                        <a:pt x="9054" y="7649"/>
                      </a:moveTo>
                    </a:path>
                  </a:pathLst>
                </a:custGeom>
                <a:solidFill>
                  <a:schemeClr val="accent2">
                    <a:lumMod val="40000"/>
                    <a:lumOff val="6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46" name="Freeform 34">
                  <a:extLst>
                    <a:ext uri="{FF2B5EF4-FFF2-40B4-BE49-F238E27FC236}">
                      <a16:creationId xmlns:a16="http://schemas.microsoft.com/office/drawing/2014/main" id="{019A6AAD-8E1D-1B4A-8E7C-B0D2B38FF20D}"/>
                    </a:ext>
                  </a:extLst>
                </p:cNvPr>
                <p:cNvSpPr>
                  <a:spLocks/>
                </p:cNvSpPr>
                <p:nvPr/>
              </p:nvSpPr>
              <p:spPr bwMode="auto">
                <a:xfrm>
                  <a:off x="4165024" y="2273281"/>
                  <a:ext cx="495830" cy="377453"/>
                </a:xfrm>
                <a:custGeom>
                  <a:avLst/>
                  <a:gdLst>
                    <a:gd name="T0" fmla="*/ 9533584 w 21600"/>
                    <a:gd name="T1" fmla="*/ 536540146 h 21600"/>
                    <a:gd name="T2" fmla="*/ 0 w 21600"/>
                    <a:gd name="T3" fmla="*/ 423884156 h 21600"/>
                    <a:gd name="T4" fmla="*/ 29745914 w 21600"/>
                    <a:gd name="T5" fmla="*/ 319903292 h 21600"/>
                    <a:gd name="T6" fmla="*/ 44492242 w 21600"/>
                    <a:gd name="T7" fmla="*/ 155989208 h 21600"/>
                    <a:gd name="T8" fmla="*/ 168814431 w 21600"/>
                    <a:gd name="T9" fmla="*/ 142246947 h 21600"/>
                    <a:gd name="T10" fmla="*/ 168814431 w 21600"/>
                    <a:gd name="T11" fmla="*/ 68607225 h 21600"/>
                    <a:gd name="T12" fmla="*/ 287860182 w 21600"/>
                    <a:gd name="T13" fmla="*/ 73675480 h 21600"/>
                    <a:gd name="T14" fmla="*/ 379259141 w 21600"/>
                    <a:gd name="T15" fmla="*/ 0 h 21600"/>
                    <a:gd name="T16" fmla="*/ 466399357 w 21600"/>
                    <a:gd name="T17" fmla="*/ 53436111 h 21600"/>
                    <a:gd name="T18" fmla="*/ 509937598 w 21600"/>
                    <a:gd name="T19" fmla="*/ 155275868 h 21600"/>
                    <a:gd name="T20" fmla="*/ 513178647 w 21600"/>
                    <a:gd name="T21" fmla="*/ 261398926 h 21600"/>
                    <a:gd name="T22" fmla="*/ 608772657 w 21600"/>
                    <a:gd name="T23" fmla="*/ 330755315 h 21600"/>
                    <a:gd name="T24" fmla="*/ 746950866 w 21600"/>
                    <a:gd name="T25" fmla="*/ 366843381 h 21600"/>
                    <a:gd name="T26" fmla="*/ 868095739 w 21600"/>
                    <a:gd name="T27" fmla="*/ 431130395 h 21600"/>
                    <a:gd name="T28" fmla="*/ 994579186 w 21600"/>
                    <a:gd name="T29" fmla="*/ 500450993 h 21600"/>
                    <a:gd name="T30" fmla="*/ 1113561204 w 21600"/>
                    <a:gd name="T31" fmla="*/ 580302685 h 21600"/>
                    <a:gd name="T32" fmla="*/ 1245384781 w 21600"/>
                    <a:gd name="T33" fmla="*/ 660831960 h 21600"/>
                    <a:gd name="T34" fmla="*/ 1372884326 w 21600"/>
                    <a:gd name="T35" fmla="*/ 751533469 h 21600"/>
                    <a:gd name="T36" fmla="*/ 1227269977 w 21600"/>
                    <a:gd name="T37" fmla="*/ 771023740 h 21600"/>
                    <a:gd name="T38" fmla="*/ 1045553486 w 21600"/>
                    <a:gd name="T39" fmla="*/ 664151519 h 21600"/>
                    <a:gd name="T40" fmla="*/ 911696117 w 21600"/>
                    <a:gd name="T41" fmla="*/ 587620472 h 21600"/>
                    <a:gd name="T42" fmla="*/ 762904452 w 21600"/>
                    <a:gd name="T43" fmla="*/ 524046798 h 21600"/>
                    <a:gd name="T44" fmla="*/ 587544230 w 21600"/>
                    <a:gd name="T45" fmla="*/ 513230566 h 21600"/>
                    <a:gd name="T46" fmla="*/ 381356666 w 21600"/>
                    <a:gd name="T47" fmla="*/ 485780715 h 21600"/>
                    <a:gd name="T48" fmla="*/ 277246767 w 21600"/>
                    <a:gd name="T49" fmla="*/ 552209956 h 21600"/>
                    <a:gd name="T50" fmla="*/ 167796737 w 21600"/>
                    <a:gd name="T51" fmla="*/ 511052548 h 21600"/>
                    <a:gd name="T52" fmla="*/ 9533584 w 21600"/>
                    <a:gd name="T53" fmla="*/ 536540146 h 21600"/>
                    <a:gd name="T54" fmla="*/ 9533584 w 21600"/>
                    <a:gd name="T55" fmla="*/ 536540146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150" y="15031"/>
                      </a:moveTo>
                      <a:lnTo>
                        <a:pt x="0" y="11875"/>
                      </a:lnTo>
                      <a:lnTo>
                        <a:pt x="468" y="8962"/>
                      </a:lnTo>
                      <a:lnTo>
                        <a:pt x="700" y="4370"/>
                      </a:lnTo>
                      <a:lnTo>
                        <a:pt x="2656" y="3985"/>
                      </a:lnTo>
                      <a:lnTo>
                        <a:pt x="2656" y="1922"/>
                      </a:lnTo>
                      <a:lnTo>
                        <a:pt x="4529" y="2064"/>
                      </a:lnTo>
                      <a:lnTo>
                        <a:pt x="5967" y="0"/>
                      </a:lnTo>
                      <a:lnTo>
                        <a:pt x="7338" y="1497"/>
                      </a:lnTo>
                      <a:lnTo>
                        <a:pt x="8023" y="4350"/>
                      </a:lnTo>
                      <a:lnTo>
                        <a:pt x="8074" y="7323"/>
                      </a:lnTo>
                      <a:lnTo>
                        <a:pt x="9578" y="9266"/>
                      </a:lnTo>
                      <a:lnTo>
                        <a:pt x="11752" y="10277"/>
                      </a:lnTo>
                      <a:lnTo>
                        <a:pt x="13658" y="12078"/>
                      </a:lnTo>
                      <a:lnTo>
                        <a:pt x="15648" y="14020"/>
                      </a:lnTo>
                      <a:lnTo>
                        <a:pt x="17520" y="16257"/>
                      </a:lnTo>
                      <a:lnTo>
                        <a:pt x="19594" y="18513"/>
                      </a:lnTo>
                      <a:lnTo>
                        <a:pt x="21600" y="21054"/>
                      </a:lnTo>
                      <a:lnTo>
                        <a:pt x="19309" y="21600"/>
                      </a:lnTo>
                      <a:lnTo>
                        <a:pt x="16450" y="18606"/>
                      </a:lnTo>
                      <a:lnTo>
                        <a:pt x="14344" y="16462"/>
                      </a:lnTo>
                      <a:lnTo>
                        <a:pt x="12003" y="14681"/>
                      </a:lnTo>
                      <a:lnTo>
                        <a:pt x="9244" y="14378"/>
                      </a:lnTo>
                      <a:lnTo>
                        <a:pt x="6000" y="13609"/>
                      </a:lnTo>
                      <a:lnTo>
                        <a:pt x="4362" y="15470"/>
                      </a:lnTo>
                      <a:lnTo>
                        <a:pt x="2640" y="14317"/>
                      </a:lnTo>
                      <a:lnTo>
                        <a:pt x="150" y="15031"/>
                      </a:lnTo>
                      <a:close/>
                      <a:moveTo>
                        <a:pt x="150" y="15031"/>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47" name="Freeform 35">
                  <a:extLst>
                    <a:ext uri="{FF2B5EF4-FFF2-40B4-BE49-F238E27FC236}">
                      <a16:creationId xmlns:a16="http://schemas.microsoft.com/office/drawing/2014/main" id="{EA3CED78-C8EF-324F-BA84-3CB89962FA12}"/>
                    </a:ext>
                  </a:extLst>
                </p:cNvPr>
                <p:cNvSpPr>
                  <a:spLocks/>
                </p:cNvSpPr>
                <p:nvPr/>
              </p:nvSpPr>
              <p:spPr bwMode="auto">
                <a:xfrm>
                  <a:off x="4608806" y="4417514"/>
                  <a:ext cx="579838" cy="971435"/>
                </a:xfrm>
                <a:custGeom>
                  <a:avLst/>
                  <a:gdLst>
                    <a:gd name="T0" fmla="*/ 0 w 21600"/>
                    <a:gd name="T1" fmla="*/ 2147483647 h 21600"/>
                    <a:gd name="T2" fmla="*/ 46046171 w 21600"/>
                    <a:gd name="T3" fmla="*/ 2147483647 h 21600"/>
                    <a:gd name="T4" fmla="*/ 224236801 w 21600"/>
                    <a:gd name="T5" fmla="*/ 2147483647 h 21600"/>
                    <a:gd name="T6" fmla="*/ 382402399 w 21600"/>
                    <a:gd name="T7" fmla="*/ 2147483647 h 21600"/>
                    <a:gd name="T8" fmla="*/ 399683072 w 21600"/>
                    <a:gd name="T9" fmla="*/ 2147483647 h 21600"/>
                    <a:gd name="T10" fmla="*/ 370915381 w 21600"/>
                    <a:gd name="T11" fmla="*/ 2147483647 h 21600"/>
                    <a:gd name="T12" fmla="*/ 350790196 w 21600"/>
                    <a:gd name="T13" fmla="*/ 2147483647 h 21600"/>
                    <a:gd name="T14" fmla="*/ 483034854 w 21600"/>
                    <a:gd name="T15" fmla="*/ 2147483647 h 21600"/>
                    <a:gd name="T16" fmla="*/ 652685370 w 21600"/>
                    <a:gd name="T17" fmla="*/ 2147483647 h 21600"/>
                    <a:gd name="T18" fmla="*/ 905689815 w 21600"/>
                    <a:gd name="T19" fmla="*/ 2147483647 h 21600"/>
                    <a:gd name="T20" fmla="*/ 1144258192 w 21600"/>
                    <a:gd name="T21" fmla="*/ 2147483647 h 21600"/>
                    <a:gd name="T22" fmla="*/ 1344608286 w 21600"/>
                    <a:gd name="T23" fmla="*/ 2147483647 h 21600"/>
                    <a:gd name="T24" fmla="*/ 1554513511 w 21600"/>
                    <a:gd name="T25" fmla="*/ 2066504747 h 21600"/>
                    <a:gd name="T26" fmla="*/ 1566000529 w 21600"/>
                    <a:gd name="T27" fmla="*/ 1479286702 h 21600"/>
                    <a:gd name="T28" fmla="*/ 1775903560 w 21600"/>
                    <a:gd name="T29" fmla="*/ 1706260577 h 21600"/>
                    <a:gd name="T30" fmla="*/ 1807517956 w 21600"/>
                    <a:gd name="T31" fmla="*/ 1014388149 h 21600"/>
                    <a:gd name="T32" fmla="*/ 1859255343 w 21600"/>
                    <a:gd name="T33" fmla="*/ 436304249 h 21600"/>
                    <a:gd name="T34" fmla="*/ 1982861881 w 21600"/>
                    <a:gd name="T35" fmla="*/ 0 h 21600"/>
                    <a:gd name="T36" fmla="*/ 2089185553 w 21600"/>
                    <a:gd name="T37" fmla="*/ 758202384 h 21600"/>
                    <a:gd name="T38" fmla="*/ 2138078428 w 21600"/>
                    <a:gd name="T39" fmla="*/ 1715997902 h 21600"/>
                    <a:gd name="T40" fmla="*/ 2147483647 w 21600"/>
                    <a:gd name="T41" fmla="*/ 2147483647 h 21600"/>
                    <a:gd name="T42" fmla="*/ 2147483647 w 21600"/>
                    <a:gd name="T43" fmla="*/ 2147483647 h 21600"/>
                    <a:gd name="T44" fmla="*/ 2147483647 w 21600"/>
                    <a:gd name="T45" fmla="*/ 2147483647 h 21600"/>
                    <a:gd name="T46" fmla="*/ 2089185553 w 21600"/>
                    <a:gd name="T47" fmla="*/ 2147483647 h 21600"/>
                    <a:gd name="T48" fmla="*/ 1985706392 w 21600"/>
                    <a:gd name="T49" fmla="*/ 2147483647 h 21600"/>
                    <a:gd name="T50" fmla="*/ 1974221568 w 21600"/>
                    <a:gd name="T51" fmla="*/ 2147483647 h 21600"/>
                    <a:gd name="T52" fmla="*/ 2002987066 w 21600"/>
                    <a:gd name="T53" fmla="*/ 2147483647 h 21600"/>
                    <a:gd name="T54" fmla="*/ 1859255343 w 21600"/>
                    <a:gd name="T55" fmla="*/ 2147483647 h 21600"/>
                    <a:gd name="T56" fmla="*/ 1821849532 w 21600"/>
                    <a:gd name="T57" fmla="*/ 2147483647 h 21600"/>
                    <a:gd name="T58" fmla="*/ 1749984767 w 21600"/>
                    <a:gd name="T59" fmla="*/ 2147483647 h 21600"/>
                    <a:gd name="T60" fmla="*/ 1635018589 w 21600"/>
                    <a:gd name="T61" fmla="*/ 2147483647 h 21600"/>
                    <a:gd name="T62" fmla="*/ 1517107653 w 21600"/>
                    <a:gd name="T63" fmla="*/ 2147483647 h 21600"/>
                    <a:gd name="T64" fmla="*/ 1382016291 w 21600"/>
                    <a:gd name="T65" fmla="*/ 2147483647 h 21600"/>
                    <a:gd name="T66" fmla="*/ 1266949913 w 21600"/>
                    <a:gd name="T67" fmla="*/ 2147483647 h 21600"/>
                    <a:gd name="T68" fmla="*/ 1157677144 w 21600"/>
                    <a:gd name="T69" fmla="*/ 2147483647 h 21600"/>
                    <a:gd name="T70" fmla="*/ 1048506721 w 21600"/>
                    <a:gd name="T71" fmla="*/ 2147483647 h 21600"/>
                    <a:gd name="T72" fmla="*/ 936387247 w 21600"/>
                    <a:gd name="T73" fmla="*/ 2147483647 h 21600"/>
                    <a:gd name="T74" fmla="*/ 772427994 w 21600"/>
                    <a:gd name="T75" fmla="*/ 2147483647 h 21600"/>
                    <a:gd name="T76" fmla="*/ 620056004 w 21600"/>
                    <a:gd name="T77" fmla="*/ 2147483647 h 21600"/>
                    <a:gd name="T78" fmla="*/ 392974693 w 21600"/>
                    <a:gd name="T79" fmla="*/ 2147483647 h 21600"/>
                    <a:gd name="T80" fmla="*/ 226168735 w 21600"/>
                    <a:gd name="T81" fmla="*/ 2147483647 h 21600"/>
                    <a:gd name="T82" fmla="*/ 68105436 w 21600"/>
                    <a:gd name="T83" fmla="*/ 2147483647 h 21600"/>
                    <a:gd name="T84" fmla="*/ 42184450 w 21600"/>
                    <a:gd name="T85" fmla="*/ 2147483647 h 21600"/>
                    <a:gd name="T86" fmla="*/ 56618418 w 21600"/>
                    <a:gd name="T87" fmla="*/ 2147483647 h 21600"/>
                    <a:gd name="T88" fmla="*/ 0 w 21600"/>
                    <a:gd name="T89" fmla="*/ 2147483647 h 21600"/>
                    <a:gd name="T90" fmla="*/ 0 w 21600"/>
                    <a:gd name="T91" fmla="*/ 2147483647 h 21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600" h="21600">
                      <a:moveTo>
                        <a:pt x="0" y="16288"/>
                      </a:moveTo>
                      <a:lnTo>
                        <a:pt x="453" y="14870"/>
                      </a:lnTo>
                      <a:lnTo>
                        <a:pt x="2206" y="14013"/>
                      </a:lnTo>
                      <a:lnTo>
                        <a:pt x="3762" y="12844"/>
                      </a:lnTo>
                      <a:lnTo>
                        <a:pt x="3932" y="11676"/>
                      </a:lnTo>
                      <a:lnTo>
                        <a:pt x="3649" y="10414"/>
                      </a:lnTo>
                      <a:lnTo>
                        <a:pt x="3451" y="8685"/>
                      </a:lnTo>
                      <a:lnTo>
                        <a:pt x="4752" y="7329"/>
                      </a:lnTo>
                      <a:lnTo>
                        <a:pt x="6421" y="6441"/>
                      </a:lnTo>
                      <a:lnTo>
                        <a:pt x="8910" y="6083"/>
                      </a:lnTo>
                      <a:lnTo>
                        <a:pt x="11257" y="5506"/>
                      </a:lnTo>
                      <a:lnTo>
                        <a:pt x="13228" y="4658"/>
                      </a:lnTo>
                      <a:lnTo>
                        <a:pt x="15293" y="3396"/>
                      </a:lnTo>
                      <a:lnTo>
                        <a:pt x="15406" y="2431"/>
                      </a:lnTo>
                      <a:lnTo>
                        <a:pt x="17471" y="2804"/>
                      </a:lnTo>
                      <a:lnTo>
                        <a:pt x="17782" y="1667"/>
                      </a:lnTo>
                      <a:lnTo>
                        <a:pt x="18291" y="717"/>
                      </a:lnTo>
                      <a:lnTo>
                        <a:pt x="19507" y="0"/>
                      </a:lnTo>
                      <a:lnTo>
                        <a:pt x="20553" y="1246"/>
                      </a:lnTo>
                      <a:lnTo>
                        <a:pt x="21034" y="2820"/>
                      </a:lnTo>
                      <a:lnTo>
                        <a:pt x="21345" y="4004"/>
                      </a:lnTo>
                      <a:lnTo>
                        <a:pt x="21176" y="5110"/>
                      </a:lnTo>
                      <a:lnTo>
                        <a:pt x="21600" y="6045"/>
                      </a:lnTo>
                      <a:lnTo>
                        <a:pt x="20553" y="6668"/>
                      </a:lnTo>
                      <a:lnTo>
                        <a:pt x="19535" y="5796"/>
                      </a:lnTo>
                      <a:lnTo>
                        <a:pt x="19422" y="7042"/>
                      </a:lnTo>
                      <a:lnTo>
                        <a:pt x="19705" y="8257"/>
                      </a:lnTo>
                      <a:lnTo>
                        <a:pt x="18291" y="8522"/>
                      </a:lnTo>
                      <a:lnTo>
                        <a:pt x="17923" y="9987"/>
                      </a:lnTo>
                      <a:lnTo>
                        <a:pt x="17216" y="11169"/>
                      </a:lnTo>
                      <a:lnTo>
                        <a:pt x="16085" y="12525"/>
                      </a:lnTo>
                      <a:lnTo>
                        <a:pt x="14925" y="13818"/>
                      </a:lnTo>
                      <a:lnTo>
                        <a:pt x="13596" y="15563"/>
                      </a:lnTo>
                      <a:lnTo>
                        <a:pt x="12464" y="16965"/>
                      </a:lnTo>
                      <a:lnTo>
                        <a:pt x="11389" y="18523"/>
                      </a:lnTo>
                      <a:lnTo>
                        <a:pt x="10315" y="19637"/>
                      </a:lnTo>
                      <a:lnTo>
                        <a:pt x="9212" y="20899"/>
                      </a:lnTo>
                      <a:lnTo>
                        <a:pt x="7599" y="21086"/>
                      </a:lnTo>
                      <a:lnTo>
                        <a:pt x="6100" y="21179"/>
                      </a:lnTo>
                      <a:lnTo>
                        <a:pt x="3866" y="21600"/>
                      </a:lnTo>
                      <a:lnTo>
                        <a:pt x="2225" y="21008"/>
                      </a:lnTo>
                      <a:lnTo>
                        <a:pt x="670" y="20198"/>
                      </a:lnTo>
                      <a:lnTo>
                        <a:pt x="415" y="18796"/>
                      </a:lnTo>
                      <a:lnTo>
                        <a:pt x="557" y="17549"/>
                      </a:lnTo>
                      <a:lnTo>
                        <a:pt x="0" y="16288"/>
                      </a:lnTo>
                      <a:close/>
                      <a:moveTo>
                        <a:pt x="0" y="16288"/>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48" name="Freeform 36">
                  <a:extLst>
                    <a:ext uri="{FF2B5EF4-FFF2-40B4-BE49-F238E27FC236}">
                      <a16:creationId xmlns:a16="http://schemas.microsoft.com/office/drawing/2014/main" id="{29051E34-965C-6748-81F0-56E84524E38E}"/>
                    </a:ext>
                  </a:extLst>
                </p:cNvPr>
                <p:cNvSpPr>
                  <a:spLocks/>
                </p:cNvSpPr>
                <p:nvPr/>
              </p:nvSpPr>
              <p:spPr bwMode="auto">
                <a:xfrm>
                  <a:off x="1468549" y="2674324"/>
                  <a:ext cx="232848" cy="433901"/>
                </a:xfrm>
                <a:custGeom>
                  <a:avLst/>
                  <a:gdLst>
                    <a:gd name="T0" fmla="*/ 83046282 w 21600"/>
                    <a:gd name="T1" fmla="*/ 1147188123 h 21600"/>
                    <a:gd name="T2" fmla="*/ 85416082 w 21600"/>
                    <a:gd name="T3" fmla="*/ 967268465 h 21600"/>
                    <a:gd name="T4" fmla="*/ 87989936 w 21600"/>
                    <a:gd name="T5" fmla="*/ 775582652 h 21600"/>
                    <a:gd name="T6" fmla="*/ 93986589 w 21600"/>
                    <a:gd name="T7" fmla="*/ 623752569 h 21600"/>
                    <a:gd name="T8" fmla="*/ 131382709 w 21600"/>
                    <a:gd name="T9" fmla="*/ 441555055 h 21600"/>
                    <a:gd name="T10" fmla="*/ 142184630 w 21600"/>
                    <a:gd name="T11" fmla="*/ 313800318 h 21600"/>
                    <a:gd name="T12" fmla="*/ 128427057 w 21600"/>
                    <a:gd name="T13" fmla="*/ 216900107 h 21600"/>
                    <a:gd name="T14" fmla="*/ 131599771 w 21600"/>
                    <a:gd name="T15" fmla="*/ 80957904 h 21600"/>
                    <a:gd name="T16" fmla="*/ 102313703 w 21600"/>
                    <a:gd name="T17" fmla="*/ 0 h 21600"/>
                    <a:gd name="T18" fmla="*/ 72329709 w 21600"/>
                    <a:gd name="T19" fmla="*/ 10140153 h 21600"/>
                    <a:gd name="T20" fmla="*/ 66728198 w 21600"/>
                    <a:gd name="T21" fmla="*/ 156276976 h 21600"/>
                    <a:gd name="T22" fmla="*/ 37224712 w 21600"/>
                    <a:gd name="T23" fmla="*/ 153511989 h 21600"/>
                    <a:gd name="T24" fmla="*/ 7412145 w 21600"/>
                    <a:gd name="T25" fmla="*/ 253068255 h 21600"/>
                    <a:gd name="T26" fmla="*/ 0 w 21600"/>
                    <a:gd name="T27" fmla="*/ 354253475 h 21600"/>
                    <a:gd name="T28" fmla="*/ 24717896 w 21600"/>
                    <a:gd name="T29" fmla="*/ 441067962 h 21600"/>
                    <a:gd name="T30" fmla="*/ 30339422 w 21600"/>
                    <a:gd name="T31" fmla="*/ 561067857 h 21600"/>
                    <a:gd name="T32" fmla="*/ 33202699 w 21600"/>
                    <a:gd name="T33" fmla="*/ 727864623 h 21600"/>
                    <a:gd name="T34" fmla="*/ 33163361 w 21600"/>
                    <a:gd name="T35" fmla="*/ 939885172 h 21600"/>
                    <a:gd name="T36" fmla="*/ 33163361 w 21600"/>
                    <a:gd name="T37" fmla="*/ 1068615532 h 21600"/>
                    <a:gd name="T38" fmla="*/ 39160032 w 21600"/>
                    <a:gd name="T39" fmla="*/ 1171263432 h 21600"/>
                    <a:gd name="T40" fmla="*/ 83046282 w 21600"/>
                    <a:gd name="T41" fmla="*/ 1147188123 h 21600"/>
                    <a:gd name="T42" fmla="*/ 83046282 w 21600"/>
                    <a:gd name="T43" fmla="*/ 1147188123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12616" y="21156"/>
                      </a:moveTo>
                      <a:lnTo>
                        <a:pt x="12976" y="17838"/>
                      </a:lnTo>
                      <a:lnTo>
                        <a:pt x="13367" y="14303"/>
                      </a:lnTo>
                      <a:lnTo>
                        <a:pt x="14278" y="11503"/>
                      </a:lnTo>
                      <a:lnTo>
                        <a:pt x="19959" y="8143"/>
                      </a:lnTo>
                      <a:lnTo>
                        <a:pt x="21600" y="5787"/>
                      </a:lnTo>
                      <a:lnTo>
                        <a:pt x="19510" y="4000"/>
                      </a:lnTo>
                      <a:lnTo>
                        <a:pt x="19992" y="1493"/>
                      </a:lnTo>
                      <a:lnTo>
                        <a:pt x="15543" y="0"/>
                      </a:lnTo>
                      <a:lnTo>
                        <a:pt x="10988" y="187"/>
                      </a:lnTo>
                      <a:lnTo>
                        <a:pt x="10137" y="2882"/>
                      </a:lnTo>
                      <a:lnTo>
                        <a:pt x="5655" y="2831"/>
                      </a:lnTo>
                      <a:lnTo>
                        <a:pt x="1126" y="4667"/>
                      </a:lnTo>
                      <a:lnTo>
                        <a:pt x="0" y="6533"/>
                      </a:lnTo>
                      <a:lnTo>
                        <a:pt x="3755" y="8134"/>
                      </a:lnTo>
                      <a:lnTo>
                        <a:pt x="4609" y="10347"/>
                      </a:lnTo>
                      <a:lnTo>
                        <a:pt x="5044" y="13423"/>
                      </a:lnTo>
                      <a:lnTo>
                        <a:pt x="5038" y="17333"/>
                      </a:lnTo>
                      <a:lnTo>
                        <a:pt x="5038" y="19707"/>
                      </a:lnTo>
                      <a:lnTo>
                        <a:pt x="5949" y="21600"/>
                      </a:lnTo>
                      <a:lnTo>
                        <a:pt x="12616" y="21156"/>
                      </a:lnTo>
                      <a:close/>
                      <a:moveTo>
                        <a:pt x="12616" y="21156"/>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49" name="Freeform 37">
                  <a:extLst>
                    <a:ext uri="{FF2B5EF4-FFF2-40B4-BE49-F238E27FC236}">
                      <a16:creationId xmlns:a16="http://schemas.microsoft.com/office/drawing/2014/main" id="{3832E4BD-FCD5-0A42-9426-6F6D458C50AC}"/>
                    </a:ext>
                  </a:extLst>
                </p:cNvPr>
                <p:cNvSpPr>
                  <a:spLocks/>
                </p:cNvSpPr>
                <p:nvPr/>
              </p:nvSpPr>
              <p:spPr bwMode="auto">
                <a:xfrm>
                  <a:off x="539894" y="2927925"/>
                  <a:ext cx="294028" cy="306680"/>
                </a:xfrm>
                <a:custGeom>
                  <a:avLst/>
                  <a:gdLst>
                    <a:gd name="T0" fmla="*/ 0 w 21600"/>
                    <a:gd name="T1" fmla="*/ 156099784 h 21600"/>
                    <a:gd name="T2" fmla="*/ 42611879 w 21600"/>
                    <a:gd name="T3" fmla="*/ 95406005 h 21600"/>
                    <a:gd name="T4" fmla="*/ 67197788 w 21600"/>
                    <a:gd name="T5" fmla="*/ 61440249 h 21600"/>
                    <a:gd name="T6" fmla="*/ 96277042 w 21600"/>
                    <a:gd name="T7" fmla="*/ 0 h 21600"/>
                    <a:gd name="T8" fmla="*/ 153057225 w 21600"/>
                    <a:gd name="T9" fmla="*/ 6356725 h 21600"/>
                    <a:gd name="T10" fmla="*/ 172302444 w 21600"/>
                    <a:gd name="T11" fmla="*/ 72219907 h 21600"/>
                    <a:gd name="T12" fmla="*/ 166550116 w 21600"/>
                    <a:gd name="T13" fmla="*/ 135517355 h 21600"/>
                    <a:gd name="T14" fmla="*/ 225609737 w 21600"/>
                    <a:gd name="T15" fmla="*/ 95080375 h 21600"/>
                    <a:gd name="T16" fmla="*/ 231958530 w 21600"/>
                    <a:gd name="T17" fmla="*/ 160675152 h 21600"/>
                    <a:gd name="T18" fmla="*/ 216239426 w 21600"/>
                    <a:gd name="T19" fmla="*/ 205477842 h 21600"/>
                    <a:gd name="T20" fmla="*/ 264841684 w 21600"/>
                    <a:gd name="T21" fmla="*/ 231554581 h 21600"/>
                    <a:gd name="T22" fmla="*/ 286286801 w 21600"/>
                    <a:gd name="T23" fmla="*/ 280933361 h 21600"/>
                    <a:gd name="T24" fmla="*/ 282204548 w 21600"/>
                    <a:gd name="T25" fmla="*/ 345418131 h 21600"/>
                    <a:gd name="T26" fmla="*/ 278267909 w 21600"/>
                    <a:gd name="T27" fmla="*/ 413559353 h 21600"/>
                    <a:gd name="T28" fmla="*/ 225371141 w 21600"/>
                    <a:gd name="T29" fmla="*/ 384284910 h 21600"/>
                    <a:gd name="T30" fmla="*/ 160678490 w 21600"/>
                    <a:gd name="T31" fmla="*/ 340842040 h 21600"/>
                    <a:gd name="T32" fmla="*/ 122082766 w 21600"/>
                    <a:gd name="T33" fmla="*/ 286428420 h 21600"/>
                    <a:gd name="T34" fmla="*/ 96701554 w 21600"/>
                    <a:gd name="T35" fmla="*/ 241606415 h 21600"/>
                    <a:gd name="T36" fmla="*/ 48098751 w 21600"/>
                    <a:gd name="T37" fmla="*/ 226519741 h 21600"/>
                    <a:gd name="T38" fmla="*/ 25222132 w 21600"/>
                    <a:gd name="T39" fmla="*/ 189031375 h 21600"/>
                    <a:gd name="T40" fmla="*/ 0 w 21600"/>
                    <a:gd name="T41" fmla="*/ 156099784 h 21600"/>
                    <a:gd name="T42" fmla="*/ 0 w 21600"/>
                    <a:gd name="T43" fmla="*/ 156099784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0" y="8153"/>
                      </a:moveTo>
                      <a:lnTo>
                        <a:pt x="3215" y="4983"/>
                      </a:lnTo>
                      <a:lnTo>
                        <a:pt x="5070" y="3209"/>
                      </a:lnTo>
                      <a:lnTo>
                        <a:pt x="7264" y="0"/>
                      </a:lnTo>
                      <a:lnTo>
                        <a:pt x="11548" y="332"/>
                      </a:lnTo>
                      <a:lnTo>
                        <a:pt x="13000" y="3772"/>
                      </a:lnTo>
                      <a:lnTo>
                        <a:pt x="12566" y="7078"/>
                      </a:lnTo>
                      <a:lnTo>
                        <a:pt x="17022" y="4966"/>
                      </a:lnTo>
                      <a:lnTo>
                        <a:pt x="17501" y="8392"/>
                      </a:lnTo>
                      <a:lnTo>
                        <a:pt x="16315" y="10732"/>
                      </a:lnTo>
                      <a:lnTo>
                        <a:pt x="19982" y="12094"/>
                      </a:lnTo>
                      <a:lnTo>
                        <a:pt x="21600" y="14673"/>
                      </a:lnTo>
                      <a:lnTo>
                        <a:pt x="21292" y="18041"/>
                      </a:lnTo>
                      <a:lnTo>
                        <a:pt x="20995" y="21600"/>
                      </a:lnTo>
                      <a:lnTo>
                        <a:pt x="17004" y="20071"/>
                      </a:lnTo>
                      <a:lnTo>
                        <a:pt x="12123" y="17802"/>
                      </a:lnTo>
                      <a:lnTo>
                        <a:pt x="9211" y="14960"/>
                      </a:lnTo>
                      <a:lnTo>
                        <a:pt x="7296" y="12619"/>
                      </a:lnTo>
                      <a:lnTo>
                        <a:pt x="3629" y="11831"/>
                      </a:lnTo>
                      <a:lnTo>
                        <a:pt x="1903" y="9873"/>
                      </a:lnTo>
                      <a:lnTo>
                        <a:pt x="0" y="8153"/>
                      </a:lnTo>
                      <a:close/>
                      <a:moveTo>
                        <a:pt x="0" y="8153"/>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50" name="Freeform 38">
                  <a:extLst>
                    <a:ext uri="{FF2B5EF4-FFF2-40B4-BE49-F238E27FC236}">
                      <a16:creationId xmlns:a16="http://schemas.microsoft.com/office/drawing/2014/main" id="{2C2309AA-54FA-5A41-BD10-4218659FB6F0}"/>
                    </a:ext>
                  </a:extLst>
                </p:cNvPr>
                <p:cNvSpPr>
                  <a:spLocks/>
                </p:cNvSpPr>
                <p:nvPr/>
              </p:nvSpPr>
              <p:spPr bwMode="auto">
                <a:xfrm>
                  <a:off x="271434" y="1545337"/>
                  <a:ext cx="662020" cy="449910"/>
                </a:xfrm>
                <a:custGeom>
                  <a:avLst/>
                  <a:gdLst>
                    <a:gd name="T0" fmla="*/ 0 w 21600"/>
                    <a:gd name="T1" fmla="*/ 1305742301 h 21600"/>
                    <a:gd name="T2" fmla="*/ 16640592 w 21600"/>
                    <a:gd name="T3" fmla="*/ 1170755910 h 21600"/>
                    <a:gd name="T4" fmla="*/ 96064426 w 21600"/>
                    <a:gd name="T5" fmla="*/ 1057348986 h 21600"/>
                    <a:gd name="T6" fmla="*/ 314822146 w 21600"/>
                    <a:gd name="T7" fmla="*/ 1001551962 h 21600"/>
                    <a:gd name="T8" fmla="*/ 440692455 w 21600"/>
                    <a:gd name="T9" fmla="*/ 844984572 h 21600"/>
                    <a:gd name="T10" fmla="*/ 526924726 w 21600"/>
                    <a:gd name="T11" fmla="*/ 729764733 h 21600"/>
                    <a:gd name="T12" fmla="*/ 712548966 w 21600"/>
                    <a:gd name="T13" fmla="*/ 655954024 h 21600"/>
                    <a:gd name="T14" fmla="*/ 970944778 w 21600"/>
                    <a:gd name="T15" fmla="*/ 573197344 h 21600"/>
                    <a:gd name="T16" fmla="*/ 1010733344 w 21600"/>
                    <a:gd name="T17" fmla="*/ 425575964 h 21600"/>
                    <a:gd name="T18" fmla="*/ 1212847648 w 21600"/>
                    <a:gd name="T19" fmla="*/ 254619188 h 21600"/>
                    <a:gd name="T20" fmla="*/ 1454903870 w 21600"/>
                    <a:gd name="T21" fmla="*/ 189816106 h 21600"/>
                    <a:gd name="T22" fmla="*/ 1693479197 w 21600"/>
                    <a:gd name="T23" fmla="*/ 72783314 h 21600"/>
                    <a:gd name="T24" fmla="*/ 1816169667 w 21600"/>
                    <a:gd name="T25" fmla="*/ 0 h 21600"/>
                    <a:gd name="T26" fmla="*/ 2147483647 w 21600"/>
                    <a:gd name="T27" fmla="*/ 1149060 h 21600"/>
                    <a:gd name="T28" fmla="*/ 2147483647 w 21600"/>
                    <a:gd name="T29" fmla="*/ 14568076 h 21600"/>
                    <a:gd name="T30" fmla="*/ 2147483647 w 21600"/>
                    <a:gd name="T31" fmla="*/ 30225125 h 21600"/>
                    <a:gd name="T32" fmla="*/ 2147483647 w 21600"/>
                    <a:gd name="T33" fmla="*/ 157898200 h 21600"/>
                    <a:gd name="T34" fmla="*/ 2147483647 w 21600"/>
                    <a:gd name="T35" fmla="*/ 347170585 h 21600"/>
                    <a:gd name="T36" fmla="*/ 2014050704 w 21600"/>
                    <a:gd name="T37" fmla="*/ 347170585 h 21600"/>
                    <a:gd name="T38" fmla="*/ 1976984905 w 21600"/>
                    <a:gd name="T39" fmla="*/ 586858157 h 21600"/>
                    <a:gd name="T40" fmla="*/ 1886215594 w 21600"/>
                    <a:gd name="T41" fmla="*/ 739617967 h 21600"/>
                    <a:gd name="T42" fmla="*/ 1861403822 w 21600"/>
                    <a:gd name="T43" fmla="*/ 855019556 h 21600"/>
                    <a:gd name="T44" fmla="*/ 1651118284 w 21600"/>
                    <a:gd name="T45" fmla="*/ 897576254 h 21600"/>
                    <a:gd name="T46" fmla="*/ 1360349890 w 21600"/>
                    <a:gd name="T47" fmla="*/ 999497210 h 21600"/>
                    <a:gd name="T48" fmla="*/ 1343859826 w 21600"/>
                    <a:gd name="T49" fmla="*/ 1157395410 h 21600"/>
                    <a:gd name="T50" fmla="*/ 1352181534 w 21600"/>
                    <a:gd name="T51" fmla="*/ 1291778033 h 21600"/>
                    <a:gd name="T52" fmla="*/ 809825713 w 21600"/>
                    <a:gd name="T53" fmla="*/ 1266207664 h 21600"/>
                    <a:gd name="T54" fmla="*/ 436606892 w 21600"/>
                    <a:gd name="T55" fmla="*/ 1250490568 h 21600"/>
                    <a:gd name="T56" fmla="*/ 0 w 21600"/>
                    <a:gd name="T57" fmla="*/ 1305742301 h 21600"/>
                    <a:gd name="T58" fmla="*/ 0 w 21600"/>
                    <a:gd name="T59" fmla="*/ 1305742301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0" y="21600"/>
                      </a:moveTo>
                      <a:lnTo>
                        <a:pt x="110" y="19367"/>
                      </a:lnTo>
                      <a:lnTo>
                        <a:pt x="635" y="17491"/>
                      </a:lnTo>
                      <a:lnTo>
                        <a:pt x="2081" y="16568"/>
                      </a:lnTo>
                      <a:lnTo>
                        <a:pt x="2913" y="13978"/>
                      </a:lnTo>
                      <a:lnTo>
                        <a:pt x="3483" y="12072"/>
                      </a:lnTo>
                      <a:lnTo>
                        <a:pt x="4710" y="10851"/>
                      </a:lnTo>
                      <a:lnTo>
                        <a:pt x="6418" y="9482"/>
                      </a:lnTo>
                      <a:lnTo>
                        <a:pt x="6681" y="7040"/>
                      </a:lnTo>
                      <a:lnTo>
                        <a:pt x="8017" y="4212"/>
                      </a:lnTo>
                      <a:lnTo>
                        <a:pt x="9617" y="3140"/>
                      </a:lnTo>
                      <a:lnTo>
                        <a:pt x="11194" y="1204"/>
                      </a:lnTo>
                      <a:lnTo>
                        <a:pt x="12005" y="0"/>
                      </a:lnTo>
                      <a:lnTo>
                        <a:pt x="16284" y="19"/>
                      </a:lnTo>
                      <a:lnTo>
                        <a:pt x="19924" y="241"/>
                      </a:lnTo>
                      <a:lnTo>
                        <a:pt x="21600" y="500"/>
                      </a:lnTo>
                      <a:lnTo>
                        <a:pt x="21518" y="2612"/>
                      </a:lnTo>
                      <a:lnTo>
                        <a:pt x="20646" y="5743"/>
                      </a:lnTo>
                      <a:lnTo>
                        <a:pt x="13313" y="5743"/>
                      </a:lnTo>
                      <a:lnTo>
                        <a:pt x="13068" y="9708"/>
                      </a:lnTo>
                      <a:lnTo>
                        <a:pt x="12468" y="12235"/>
                      </a:lnTo>
                      <a:lnTo>
                        <a:pt x="12304" y="14144"/>
                      </a:lnTo>
                      <a:lnTo>
                        <a:pt x="10914" y="14848"/>
                      </a:lnTo>
                      <a:lnTo>
                        <a:pt x="8992" y="16534"/>
                      </a:lnTo>
                      <a:lnTo>
                        <a:pt x="8883" y="19146"/>
                      </a:lnTo>
                      <a:lnTo>
                        <a:pt x="8938" y="21369"/>
                      </a:lnTo>
                      <a:lnTo>
                        <a:pt x="5353" y="20946"/>
                      </a:lnTo>
                      <a:lnTo>
                        <a:pt x="2886" y="20686"/>
                      </a:lnTo>
                      <a:lnTo>
                        <a:pt x="0" y="21600"/>
                      </a:lnTo>
                      <a:close/>
                      <a:moveTo>
                        <a:pt x="0" y="21600"/>
                      </a:moveTo>
                    </a:path>
                  </a:pathLst>
                </a:custGeom>
                <a:solidFill>
                  <a:schemeClr val="bg1">
                    <a:lumMod val="85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51" name="Freeform 39">
                  <a:extLst>
                    <a:ext uri="{FF2B5EF4-FFF2-40B4-BE49-F238E27FC236}">
                      <a16:creationId xmlns:a16="http://schemas.microsoft.com/office/drawing/2014/main" id="{20CA8E37-958E-7849-BBE1-235384188DF9}"/>
                    </a:ext>
                  </a:extLst>
                </p:cNvPr>
                <p:cNvSpPr>
                  <a:spLocks/>
                </p:cNvSpPr>
                <p:nvPr/>
              </p:nvSpPr>
              <p:spPr bwMode="auto">
                <a:xfrm>
                  <a:off x="2095869" y="939560"/>
                  <a:ext cx="262069" cy="497934"/>
                </a:xfrm>
                <a:custGeom>
                  <a:avLst/>
                  <a:gdLst>
                    <a:gd name="T0" fmla="*/ 80953719 w 21600"/>
                    <a:gd name="T1" fmla="*/ 1770096062 h 21600"/>
                    <a:gd name="T2" fmla="*/ 79705698 w 21600"/>
                    <a:gd name="T3" fmla="*/ 1553668870 h 21600"/>
                    <a:gd name="T4" fmla="*/ 77734686 w 21600"/>
                    <a:gd name="T5" fmla="*/ 1303068486 h 21600"/>
                    <a:gd name="T6" fmla="*/ 52151637 w 21600"/>
                    <a:gd name="T7" fmla="*/ 1202844924 h 21600"/>
                    <a:gd name="T8" fmla="*/ 26568566 w 21600"/>
                    <a:gd name="T9" fmla="*/ 1052469969 h 21600"/>
                    <a:gd name="T10" fmla="*/ 3932235 w 21600"/>
                    <a:gd name="T11" fmla="*/ 956425365 h 21600"/>
                    <a:gd name="T12" fmla="*/ 0 w 21600"/>
                    <a:gd name="T13" fmla="*/ 793511627 h 21600"/>
                    <a:gd name="T14" fmla="*/ 37389100 w 21600"/>
                    <a:gd name="T15" fmla="*/ 639036942 h 21600"/>
                    <a:gd name="T16" fmla="*/ 49204917 w 21600"/>
                    <a:gd name="T17" fmla="*/ 434329767 h 21600"/>
                    <a:gd name="T18" fmla="*/ 48219401 w 21600"/>
                    <a:gd name="T19" fmla="*/ 271497124 h 21600"/>
                    <a:gd name="T20" fmla="*/ 73802472 w 21600"/>
                    <a:gd name="T21" fmla="*/ 121120301 h 21600"/>
                    <a:gd name="T22" fmla="*/ 102341606 w 21600"/>
                    <a:gd name="T23" fmla="*/ 16717783 h 21600"/>
                    <a:gd name="T24" fmla="*/ 137769461 w 21600"/>
                    <a:gd name="T25" fmla="*/ 0 h 21600"/>
                    <a:gd name="T26" fmla="*/ 166299251 w 21600"/>
                    <a:gd name="T27" fmla="*/ 70966996 h 21600"/>
                    <a:gd name="T28" fmla="*/ 160396468 w 21600"/>
                    <a:gd name="T29" fmla="*/ 200447123 h 21600"/>
                    <a:gd name="T30" fmla="*/ 198780408 w 21600"/>
                    <a:gd name="T31" fmla="*/ 100223561 h 21600"/>
                    <a:gd name="T32" fmla="*/ 179090797 w 21600"/>
                    <a:gd name="T33" fmla="*/ 242240559 h 21600"/>
                    <a:gd name="T34" fmla="*/ 168270263 w 21600"/>
                    <a:gd name="T35" fmla="*/ 355002903 h 21600"/>
                    <a:gd name="T36" fmla="*/ 185979539 w 21600"/>
                    <a:gd name="T37" fmla="*/ 480302161 h 21600"/>
                    <a:gd name="T38" fmla="*/ 180076292 w 21600"/>
                    <a:gd name="T39" fmla="*/ 613961245 h 21600"/>
                    <a:gd name="T40" fmla="*/ 162367037 w 21600"/>
                    <a:gd name="T41" fmla="*/ 710005849 h 21600"/>
                    <a:gd name="T42" fmla="*/ 132842386 w 21600"/>
                    <a:gd name="T43" fmla="*/ 764338111 h 21600"/>
                    <a:gd name="T44" fmla="*/ 141701697 w 21600"/>
                    <a:gd name="T45" fmla="*/ 914631928 h 21600"/>
                    <a:gd name="T46" fmla="*/ 173187993 w 21600"/>
                    <a:gd name="T47" fmla="*/ 939707625 h 21600"/>
                    <a:gd name="T48" fmla="*/ 202712644 w 21600"/>
                    <a:gd name="T49" fmla="*/ 1048291012 h 21600"/>
                    <a:gd name="T50" fmla="*/ 198592658 w 21600"/>
                    <a:gd name="T51" fmla="*/ 1226692388 h 21600"/>
                    <a:gd name="T52" fmla="*/ 165623868 w 21600"/>
                    <a:gd name="T53" fmla="*/ 1295693480 h 21600"/>
                    <a:gd name="T54" fmla="*/ 126057317 w 21600"/>
                    <a:gd name="T55" fmla="*/ 1389034510 h 21600"/>
                    <a:gd name="T56" fmla="*/ 128731745 w 21600"/>
                    <a:gd name="T57" fmla="*/ 1648402235 h 21600"/>
                    <a:gd name="T58" fmla="*/ 80953719 w 21600"/>
                    <a:gd name="T59" fmla="*/ 1770096062 h 21600"/>
                    <a:gd name="T60" fmla="*/ 80953719 w 21600"/>
                    <a:gd name="T61" fmla="*/ 1770096062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8626" y="21600"/>
                      </a:moveTo>
                      <a:lnTo>
                        <a:pt x="8493" y="18959"/>
                      </a:lnTo>
                      <a:lnTo>
                        <a:pt x="8283" y="15901"/>
                      </a:lnTo>
                      <a:lnTo>
                        <a:pt x="5557" y="14678"/>
                      </a:lnTo>
                      <a:lnTo>
                        <a:pt x="2831" y="12843"/>
                      </a:lnTo>
                      <a:lnTo>
                        <a:pt x="419" y="11671"/>
                      </a:lnTo>
                      <a:lnTo>
                        <a:pt x="0" y="9683"/>
                      </a:lnTo>
                      <a:lnTo>
                        <a:pt x="3984" y="7798"/>
                      </a:lnTo>
                      <a:lnTo>
                        <a:pt x="5243" y="5300"/>
                      </a:lnTo>
                      <a:lnTo>
                        <a:pt x="5138" y="3313"/>
                      </a:lnTo>
                      <a:lnTo>
                        <a:pt x="7864" y="1478"/>
                      </a:lnTo>
                      <a:lnTo>
                        <a:pt x="10905" y="204"/>
                      </a:lnTo>
                      <a:lnTo>
                        <a:pt x="14680" y="0"/>
                      </a:lnTo>
                      <a:lnTo>
                        <a:pt x="17720" y="866"/>
                      </a:lnTo>
                      <a:lnTo>
                        <a:pt x="17091" y="2446"/>
                      </a:lnTo>
                      <a:lnTo>
                        <a:pt x="21181" y="1223"/>
                      </a:lnTo>
                      <a:lnTo>
                        <a:pt x="19083" y="2956"/>
                      </a:lnTo>
                      <a:lnTo>
                        <a:pt x="17930" y="4332"/>
                      </a:lnTo>
                      <a:lnTo>
                        <a:pt x="19817" y="5861"/>
                      </a:lnTo>
                      <a:lnTo>
                        <a:pt x="19188" y="7492"/>
                      </a:lnTo>
                      <a:lnTo>
                        <a:pt x="17301" y="8664"/>
                      </a:lnTo>
                      <a:lnTo>
                        <a:pt x="14155" y="9327"/>
                      </a:lnTo>
                      <a:lnTo>
                        <a:pt x="15099" y="11161"/>
                      </a:lnTo>
                      <a:lnTo>
                        <a:pt x="18454" y="11467"/>
                      </a:lnTo>
                      <a:lnTo>
                        <a:pt x="21600" y="12792"/>
                      </a:lnTo>
                      <a:lnTo>
                        <a:pt x="21161" y="14969"/>
                      </a:lnTo>
                      <a:lnTo>
                        <a:pt x="17648" y="15811"/>
                      </a:lnTo>
                      <a:lnTo>
                        <a:pt x="13432" y="16950"/>
                      </a:lnTo>
                      <a:lnTo>
                        <a:pt x="13717" y="20115"/>
                      </a:lnTo>
                      <a:lnTo>
                        <a:pt x="8626" y="21600"/>
                      </a:lnTo>
                      <a:close/>
                      <a:moveTo>
                        <a:pt x="8626" y="21600"/>
                      </a:moveTo>
                    </a:path>
                  </a:pathLst>
                </a:custGeom>
                <a:solidFill>
                  <a:schemeClr val="accent2">
                    <a:lumMod val="40000"/>
                    <a:lumOff val="6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52" name="Freeform 40">
                  <a:extLst>
                    <a:ext uri="{FF2B5EF4-FFF2-40B4-BE49-F238E27FC236}">
                      <a16:creationId xmlns:a16="http://schemas.microsoft.com/office/drawing/2014/main" id="{FCCAC07D-1894-C544-9C71-9255C3B55D11}"/>
                    </a:ext>
                  </a:extLst>
                </p:cNvPr>
                <p:cNvSpPr>
                  <a:spLocks/>
                </p:cNvSpPr>
                <p:nvPr/>
              </p:nvSpPr>
              <p:spPr bwMode="auto">
                <a:xfrm>
                  <a:off x="4574107" y="2643993"/>
                  <a:ext cx="119620" cy="120481"/>
                </a:xfrm>
                <a:custGeom>
                  <a:avLst/>
                  <a:gdLst>
                    <a:gd name="T0" fmla="*/ 17663000 w 21600"/>
                    <a:gd name="T1" fmla="*/ 19452774 h 21600"/>
                    <a:gd name="T2" fmla="*/ 12820428 w 21600"/>
                    <a:gd name="T3" fmla="*/ 24175223 h 21600"/>
                    <a:gd name="T4" fmla="*/ 1139705 w 21600"/>
                    <a:gd name="T5" fmla="*/ 25074884 h 21600"/>
                    <a:gd name="T6" fmla="*/ 0 w 21600"/>
                    <a:gd name="T7" fmla="*/ 16191883 h 21600"/>
                    <a:gd name="T8" fmla="*/ 2848756 w 21600"/>
                    <a:gd name="T9" fmla="*/ 9108215 h 21600"/>
                    <a:gd name="T10" fmla="*/ 5032695 w 21600"/>
                    <a:gd name="T11" fmla="*/ 1686773 h 21600"/>
                    <a:gd name="T12" fmla="*/ 13959208 w 21600"/>
                    <a:gd name="T13" fmla="*/ 0 h 21600"/>
                    <a:gd name="T14" fmla="*/ 19277496 w 21600"/>
                    <a:gd name="T15" fmla="*/ 4160552 h 21600"/>
                    <a:gd name="T16" fmla="*/ 14149331 w 21600"/>
                    <a:gd name="T17" fmla="*/ 10007887 h 21600"/>
                    <a:gd name="T18" fmla="*/ 6837227 w 21600"/>
                    <a:gd name="T19" fmla="*/ 15742662 h 21600"/>
                    <a:gd name="T20" fmla="*/ 17663000 w 21600"/>
                    <a:gd name="T21" fmla="*/ 19452774 h 21600"/>
                    <a:gd name="T22" fmla="*/ 17663000 w 21600"/>
                    <a:gd name="T23" fmla="*/ 19452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9791" y="16757"/>
                      </a:moveTo>
                      <a:lnTo>
                        <a:pt x="14365" y="20825"/>
                      </a:lnTo>
                      <a:lnTo>
                        <a:pt x="1277" y="21600"/>
                      </a:lnTo>
                      <a:lnTo>
                        <a:pt x="0" y="13948"/>
                      </a:lnTo>
                      <a:lnTo>
                        <a:pt x="3192" y="7846"/>
                      </a:lnTo>
                      <a:lnTo>
                        <a:pt x="5639" y="1453"/>
                      </a:lnTo>
                      <a:lnTo>
                        <a:pt x="15641" y="0"/>
                      </a:lnTo>
                      <a:lnTo>
                        <a:pt x="21600" y="3584"/>
                      </a:lnTo>
                      <a:lnTo>
                        <a:pt x="15854" y="8621"/>
                      </a:lnTo>
                      <a:lnTo>
                        <a:pt x="7661" y="13561"/>
                      </a:lnTo>
                      <a:lnTo>
                        <a:pt x="19791" y="16757"/>
                      </a:lnTo>
                      <a:close/>
                      <a:moveTo>
                        <a:pt x="19791" y="16757"/>
                      </a:moveTo>
                    </a:path>
                  </a:pathLst>
                </a:custGeom>
                <a:solidFill>
                  <a:schemeClr val="accent3">
                    <a:lumMod val="40000"/>
                    <a:lumOff val="6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53" name="Freeform 41">
                  <a:extLst>
                    <a:ext uri="{FF2B5EF4-FFF2-40B4-BE49-F238E27FC236}">
                      <a16:creationId xmlns:a16="http://schemas.microsoft.com/office/drawing/2014/main" id="{ED738EF1-1B7B-7B4F-BE56-EC28D8E6D302}"/>
                    </a:ext>
                  </a:extLst>
                </p:cNvPr>
                <p:cNvSpPr>
                  <a:spLocks/>
                </p:cNvSpPr>
                <p:nvPr/>
              </p:nvSpPr>
              <p:spPr bwMode="auto">
                <a:xfrm>
                  <a:off x="3608927" y="3633121"/>
                  <a:ext cx="158885" cy="126379"/>
                </a:xfrm>
                <a:custGeom>
                  <a:avLst/>
                  <a:gdLst>
                    <a:gd name="T0" fmla="*/ 0 w 21600"/>
                    <a:gd name="T1" fmla="*/ 25975502 h 21600"/>
                    <a:gd name="T2" fmla="*/ 1840451 w 21600"/>
                    <a:gd name="T3" fmla="*/ 13059459 h 21600"/>
                    <a:gd name="T4" fmla="*/ 12468617 w 21600"/>
                    <a:gd name="T5" fmla="*/ 6070809 h 21600"/>
                    <a:gd name="T6" fmla="*/ 24472960 w 21600"/>
                    <a:gd name="T7" fmla="*/ 3659066 h 21600"/>
                    <a:gd name="T8" fmla="*/ 39242237 w 21600"/>
                    <a:gd name="T9" fmla="*/ 0 h 21600"/>
                    <a:gd name="T10" fmla="*/ 44163083 w 21600"/>
                    <a:gd name="T11" fmla="*/ 8482553 h 21600"/>
                    <a:gd name="T12" fmla="*/ 45173261 w 21600"/>
                    <a:gd name="T13" fmla="*/ 17314774 h 21600"/>
                    <a:gd name="T14" fmla="*/ 24025513 w 21600"/>
                    <a:gd name="T15" fmla="*/ 18627835 h 21600"/>
                    <a:gd name="T16" fmla="*/ 22461121 w 21600"/>
                    <a:gd name="T17" fmla="*/ 28940599 h 21600"/>
                    <a:gd name="T18" fmla="*/ 0 w 21600"/>
                    <a:gd name="T19" fmla="*/ 25975502 h 21600"/>
                    <a:gd name="T20" fmla="*/ 0 w 21600"/>
                    <a:gd name="T21" fmla="*/ 25975502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19387"/>
                      </a:moveTo>
                      <a:lnTo>
                        <a:pt x="880" y="9747"/>
                      </a:lnTo>
                      <a:lnTo>
                        <a:pt x="5962" y="4531"/>
                      </a:lnTo>
                      <a:lnTo>
                        <a:pt x="11702" y="2731"/>
                      </a:lnTo>
                      <a:lnTo>
                        <a:pt x="18764" y="0"/>
                      </a:lnTo>
                      <a:lnTo>
                        <a:pt x="21117" y="6331"/>
                      </a:lnTo>
                      <a:lnTo>
                        <a:pt x="21600" y="12923"/>
                      </a:lnTo>
                      <a:lnTo>
                        <a:pt x="11488" y="13903"/>
                      </a:lnTo>
                      <a:lnTo>
                        <a:pt x="10740" y="21600"/>
                      </a:lnTo>
                      <a:lnTo>
                        <a:pt x="0" y="19387"/>
                      </a:lnTo>
                      <a:close/>
                      <a:moveTo>
                        <a:pt x="0" y="19387"/>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54" name="Freeform 42">
                  <a:extLst>
                    <a:ext uri="{FF2B5EF4-FFF2-40B4-BE49-F238E27FC236}">
                      <a16:creationId xmlns:a16="http://schemas.microsoft.com/office/drawing/2014/main" id="{961BA06C-E3BD-6546-8F5B-A76C0730B40F}"/>
                    </a:ext>
                  </a:extLst>
                </p:cNvPr>
                <p:cNvSpPr>
                  <a:spLocks/>
                </p:cNvSpPr>
                <p:nvPr/>
              </p:nvSpPr>
              <p:spPr bwMode="auto">
                <a:xfrm>
                  <a:off x="3619884" y="3708948"/>
                  <a:ext cx="149754" cy="154182"/>
                </a:xfrm>
                <a:custGeom>
                  <a:avLst/>
                  <a:gdLst>
                    <a:gd name="T0" fmla="*/ 5810204 w 21600"/>
                    <a:gd name="T1" fmla="*/ 52142640 h 21600"/>
                    <a:gd name="T2" fmla="*/ 2411227 w 21600"/>
                    <a:gd name="T3" fmla="*/ 34172953 h 21600"/>
                    <a:gd name="T4" fmla="*/ 0 w 21600"/>
                    <a:gd name="T5" fmla="*/ 14295934 h 21600"/>
                    <a:gd name="T6" fmla="*/ 16773808 w 21600"/>
                    <a:gd name="T7" fmla="*/ 16745946 h 21600"/>
                    <a:gd name="T8" fmla="*/ 18528362 w 21600"/>
                    <a:gd name="T9" fmla="*/ 2450011 h 21600"/>
                    <a:gd name="T10" fmla="*/ 37823805 w 21600"/>
                    <a:gd name="T11" fmla="*/ 0 h 21600"/>
                    <a:gd name="T12" fmla="*/ 30477981 w 21600"/>
                    <a:gd name="T13" fmla="*/ 11164686 h 21600"/>
                    <a:gd name="T14" fmla="*/ 34424972 w 21600"/>
                    <a:gd name="T15" fmla="*/ 27774427 h 21600"/>
                    <a:gd name="T16" fmla="*/ 30588256 w 21600"/>
                    <a:gd name="T17" fmla="*/ 41114159 h 21600"/>
                    <a:gd name="T18" fmla="*/ 21158524 w 21600"/>
                    <a:gd name="T19" fmla="*/ 52551455 h 21600"/>
                    <a:gd name="T20" fmla="*/ 5810204 w 21600"/>
                    <a:gd name="T21" fmla="*/ 52142640 h 21600"/>
                    <a:gd name="T22" fmla="*/ 5810204 w 21600"/>
                    <a:gd name="T23" fmla="*/ 5214264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3318" y="21432"/>
                      </a:moveTo>
                      <a:lnTo>
                        <a:pt x="1377" y="14046"/>
                      </a:lnTo>
                      <a:lnTo>
                        <a:pt x="0" y="5876"/>
                      </a:lnTo>
                      <a:lnTo>
                        <a:pt x="9579" y="6883"/>
                      </a:lnTo>
                      <a:lnTo>
                        <a:pt x="10581" y="1007"/>
                      </a:lnTo>
                      <a:lnTo>
                        <a:pt x="21600" y="0"/>
                      </a:lnTo>
                      <a:lnTo>
                        <a:pt x="17405" y="4589"/>
                      </a:lnTo>
                      <a:lnTo>
                        <a:pt x="19659" y="11416"/>
                      </a:lnTo>
                      <a:lnTo>
                        <a:pt x="17468" y="16899"/>
                      </a:lnTo>
                      <a:lnTo>
                        <a:pt x="12083" y="21600"/>
                      </a:lnTo>
                      <a:lnTo>
                        <a:pt x="3318" y="21432"/>
                      </a:lnTo>
                      <a:close/>
                      <a:moveTo>
                        <a:pt x="3318" y="21432"/>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55" name="Freeform 43">
                  <a:extLst>
                    <a:ext uri="{FF2B5EF4-FFF2-40B4-BE49-F238E27FC236}">
                      <a16:creationId xmlns:a16="http://schemas.microsoft.com/office/drawing/2014/main" id="{2738E954-127A-C641-B564-0393126E1D8F}"/>
                    </a:ext>
                  </a:extLst>
                </p:cNvPr>
                <p:cNvSpPr>
                  <a:spLocks/>
                </p:cNvSpPr>
                <p:nvPr/>
              </p:nvSpPr>
              <p:spPr bwMode="auto">
                <a:xfrm>
                  <a:off x="2127829" y="3382890"/>
                  <a:ext cx="131491" cy="98576"/>
                </a:xfrm>
                <a:custGeom>
                  <a:avLst/>
                  <a:gdLst>
                    <a:gd name="T0" fmla="*/ 0 w 21600"/>
                    <a:gd name="T1" fmla="*/ 13733932 h 21600"/>
                    <a:gd name="T2" fmla="*/ 25076118 w 21600"/>
                    <a:gd name="T3" fmla="*/ 13387436 h 21600"/>
                    <a:gd name="T4" fmla="*/ 25604788 w 21600"/>
                    <a:gd name="T5" fmla="*/ 555090 h 21600"/>
                    <a:gd name="T6" fmla="*/ 4655122 w 21600"/>
                    <a:gd name="T7" fmla="*/ 0 h 21600"/>
                    <a:gd name="T8" fmla="*/ 1692762 w 21600"/>
                    <a:gd name="T9" fmla="*/ 5826739 h 21600"/>
                    <a:gd name="T10" fmla="*/ 0 w 21600"/>
                    <a:gd name="T11" fmla="*/ 13733932 h 21600"/>
                    <a:gd name="T12" fmla="*/ 0 w 21600"/>
                    <a:gd name="T13" fmla="*/ 13733932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21600"/>
                      </a:moveTo>
                      <a:lnTo>
                        <a:pt x="21154" y="21055"/>
                      </a:lnTo>
                      <a:lnTo>
                        <a:pt x="21600" y="873"/>
                      </a:lnTo>
                      <a:lnTo>
                        <a:pt x="3927" y="0"/>
                      </a:lnTo>
                      <a:lnTo>
                        <a:pt x="1428" y="9164"/>
                      </a:lnTo>
                      <a:lnTo>
                        <a:pt x="0" y="21600"/>
                      </a:lnTo>
                      <a:close/>
                      <a:moveTo>
                        <a:pt x="0"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56" name="Freeform 44">
                  <a:extLst>
                    <a:ext uri="{FF2B5EF4-FFF2-40B4-BE49-F238E27FC236}">
                      <a16:creationId xmlns:a16="http://schemas.microsoft.com/office/drawing/2014/main" id="{2BC073FF-5167-B34B-B9FE-AFAF98EB6DDB}"/>
                    </a:ext>
                  </a:extLst>
                </p:cNvPr>
                <p:cNvSpPr>
                  <a:spLocks/>
                </p:cNvSpPr>
                <p:nvPr/>
              </p:nvSpPr>
              <p:spPr bwMode="auto">
                <a:xfrm>
                  <a:off x="1407368" y="2760262"/>
                  <a:ext cx="123273" cy="347121"/>
                </a:xfrm>
                <a:custGeom>
                  <a:avLst/>
                  <a:gdLst>
                    <a:gd name="T0" fmla="*/ 21097845 w 21600"/>
                    <a:gd name="T1" fmla="*/ 598772026 h 21600"/>
                    <a:gd name="T2" fmla="*/ 20698359 w 21600"/>
                    <a:gd name="T3" fmla="*/ 485858681 h 21600"/>
                    <a:gd name="T4" fmla="*/ 20698359 w 21600"/>
                    <a:gd name="T5" fmla="*/ 373888803 h 21600"/>
                    <a:gd name="T6" fmla="*/ 19098443 w 21600"/>
                    <a:gd name="T7" fmla="*/ 274857064 h 21600"/>
                    <a:gd name="T8" fmla="*/ 18798584 w 21600"/>
                    <a:gd name="T9" fmla="*/ 200812275 h 21600"/>
                    <a:gd name="T10" fmla="*/ 17998631 w 21600"/>
                    <a:gd name="T11" fmla="*/ 134180477 h 21600"/>
                    <a:gd name="T12" fmla="*/ 10898640 w 21600"/>
                    <a:gd name="T13" fmla="*/ 88842397 h 21600"/>
                    <a:gd name="T14" fmla="*/ 13325784 w 21600"/>
                    <a:gd name="T15" fmla="*/ 83422 h 21600"/>
                    <a:gd name="T16" fmla="*/ 399485 w 21600"/>
                    <a:gd name="T17" fmla="*/ 0 h 21600"/>
                    <a:gd name="T18" fmla="*/ 0 w 21600"/>
                    <a:gd name="T19" fmla="*/ 61995098 h 21600"/>
                    <a:gd name="T20" fmla="*/ 5999176 w 21600"/>
                    <a:gd name="T21" fmla="*/ 121242308 h 21600"/>
                    <a:gd name="T22" fmla="*/ 3699925 w 21600"/>
                    <a:gd name="T23" fmla="*/ 203588596 h 21600"/>
                    <a:gd name="T24" fmla="*/ 6199420 w 21600"/>
                    <a:gd name="T25" fmla="*/ 315585968 h 21600"/>
                    <a:gd name="T26" fmla="*/ 6299046 w 21600"/>
                    <a:gd name="T27" fmla="*/ 408120660 h 21600"/>
                    <a:gd name="T28" fmla="*/ 6499280 w 21600"/>
                    <a:gd name="T29" fmla="*/ 534916549 h 21600"/>
                    <a:gd name="T30" fmla="*/ 11698603 w 21600"/>
                    <a:gd name="T31" fmla="*/ 599687998 h 21600"/>
                    <a:gd name="T32" fmla="*/ 21097845 w 21600"/>
                    <a:gd name="T33" fmla="*/ 598772026 h 21600"/>
                    <a:gd name="T34" fmla="*/ 21097845 w 21600"/>
                    <a:gd name="T35" fmla="*/ 598772026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21567"/>
                      </a:moveTo>
                      <a:lnTo>
                        <a:pt x="21191" y="17500"/>
                      </a:lnTo>
                      <a:lnTo>
                        <a:pt x="21191" y="13467"/>
                      </a:lnTo>
                      <a:lnTo>
                        <a:pt x="19553" y="9900"/>
                      </a:lnTo>
                      <a:lnTo>
                        <a:pt x="19246" y="7233"/>
                      </a:lnTo>
                      <a:lnTo>
                        <a:pt x="18427" y="4833"/>
                      </a:lnTo>
                      <a:lnTo>
                        <a:pt x="11158" y="3200"/>
                      </a:lnTo>
                      <a:lnTo>
                        <a:pt x="13643" y="3"/>
                      </a:lnTo>
                      <a:lnTo>
                        <a:pt x="409" y="0"/>
                      </a:lnTo>
                      <a:lnTo>
                        <a:pt x="0" y="2233"/>
                      </a:lnTo>
                      <a:lnTo>
                        <a:pt x="6142" y="4367"/>
                      </a:lnTo>
                      <a:lnTo>
                        <a:pt x="3788" y="7333"/>
                      </a:lnTo>
                      <a:lnTo>
                        <a:pt x="6347" y="11367"/>
                      </a:lnTo>
                      <a:lnTo>
                        <a:pt x="6449" y="14700"/>
                      </a:lnTo>
                      <a:lnTo>
                        <a:pt x="6654" y="19267"/>
                      </a:lnTo>
                      <a:lnTo>
                        <a:pt x="11977" y="21600"/>
                      </a:lnTo>
                      <a:lnTo>
                        <a:pt x="21600" y="21567"/>
                      </a:lnTo>
                      <a:close/>
                      <a:moveTo>
                        <a:pt x="21600" y="21567"/>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57" name="Freeform 45">
                  <a:extLst>
                    <a:ext uri="{FF2B5EF4-FFF2-40B4-BE49-F238E27FC236}">
                      <a16:creationId xmlns:a16="http://schemas.microsoft.com/office/drawing/2014/main" id="{81F445CA-E435-D54D-B837-C7C9FC97A8F0}"/>
                    </a:ext>
                  </a:extLst>
                </p:cNvPr>
                <p:cNvSpPr>
                  <a:spLocks/>
                </p:cNvSpPr>
                <p:nvPr/>
              </p:nvSpPr>
              <p:spPr bwMode="auto">
                <a:xfrm>
                  <a:off x="414795" y="2811656"/>
                  <a:ext cx="231022" cy="230010"/>
                </a:xfrm>
                <a:custGeom>
                  <a:avLst/>
                  <a:gdLst>
                    <a:gd name="T0" fmla="*/ 75720233 w 21600"/>
                    <a:gd name="T1" fmla="*/ 174470953 h 21600"/>
                    <a:gd name="T2" fmla="*/ 101249601 w 21600"/>
                    <a:gd name="T3" fmla="*/ 146337431 h 21600"/>
                    <a:gd name="T4" fmla="*/ 117617666 w 21600"/>
                    <a:gd name="T5" fmla="*/ 118357701 h 21600"/>
                    <a:gd name="T6" fmla="*/ 138865268 w 21600"/>
                    <a:gd name="T7" fmla="*/ 92913792 h 21600"/>
                    <a:gd name="T8" fmla="*/ 117019859 w 21600"/>
                    <a:gd name="T9" fmla="*/ 82461758 h 21600"/>
                    <a:gd name="T10" fmla="*/ 115933171 w 21600"/>
                    <a:gd name="T11" fmla="*/ 39215595 h 21600"/>
                    <a:gd name="T12" fmla="*/ 100349618 w 21600"/>
                    <a:gd name="T13" fmla="*/ 2818828 h 21600"/>
                    <a:gd name="T14" fmla="*/ 64958128 w 21600"/>
                    <a:gd name="T15" fmla="*/ 0 h 21600"/>
                    <a:gd name="T16" fmla="*/ 40354347 w 21600"/>
                    <a:gd name="T17" fmla="*/ 7027346 h 21600"/>
                    <a:gd name="T18" fmla="*/ 27232848 w 21600"/>
                    <a:gd name="T19" fmla="*/ 39942643 h 21600"/>
                    <a:gd name="T20" fmla="*/ 0 w 21600"/>
                    <a:gd name="T21" fmla="*/ 50047265 h 21600"/>
                    <a:gd name="T22" fmla="*/ 2995915 w 21600"/>
                    <a:gd name="T23" fmla="*/ 93261205 h 21600"/>
                    <a:gd name="T24" fmla="*/ 17647335 w 21600"/>
                    <a:gd name="T25" fmla="*/ 128381404 h 21600"/>
                    <a:gd name="T26" fmla="*/ 40990868 w 21600"/>
                    <a:gd name="T27" fmla="*/ 155909046 h 21600"/>
                    <a:gd name="T28" fmla="*/ 75720233 w 21600"/>
                    <a:gd name="T29" fmla="*/ 174470953 h 21600"/>
                    <a:gd name="T30" fmla="*/ 75720233 w 21600"/>
                    <a:gd name="T31" fmla="*/ 174470953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1778" y="21600"/>
                      </a:moveTo>
                      <a:lnTo>
                        <a:pt x="15749" y="18117"/>
                      </a:lnTo>
                      <a:lnTo>
                        <a:pt x="18295" y="14653"/>
                      </a:lnTo>
                      <a:lnTo>
                        <a:pt x="21600" y="11503"/>
                      </a:lnTo>
                      <a:lnTo>
                        <a:pt x="18202" y="10209"/>
                      </a:lnTo>
                      <a:lnTo>
                        <a:pt x="18033" y="4855"/>
                      </a:lnTo>
                      <a:lnTo>
                        <a:pt x="15609" y="349"/>
                      </a:lnTo>
                      <a:lnTo>
                        <a:pt x="10104" y="0"/>
                      </a:lnTo>
                      <a:lnTo>
                        <a:pt x="6277" y="870"/>
                      </a:lnTo>
                      <a:lnTo>
                        <a:pt x="4236" y="4945"/>
                      </a:lnTo>
                      <a:lnTo>
                        <a:pt x="0" y="6196"/>
                      </a:lnTo>
                      <a:lnTo>
                        <a:pt x="466" y="11546"/>
                      </a:lnTo>
                      <a:lnTo>
                        <a:pt x="2745" y="15894"/>
                      </a:lnTo>
                      <a:lnTo>
                        <a:pt x="6376" y="19302"/>
                      </a:lnTo>
                      <a:lnTo>
                        <a:pt x="11778" y="21600"/>
                      </a:lnTo>
                      <a:close/>
                      <a:moveTo>
                        <a:pt x="11778"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58" name="Freeform 46">
                  <a:extLst>
                    <a:ext uri="{FF2B5EF4-FFF2-40B4-BE49-F238E27FC236}">
                      <a16:creationId xmlns:a16="http://schemas.microsoft.com/office/drawing/2014/main" id="{7C465F53-F4F5-774D-A66A-8CF590212727}"/>
                    </a:ext>
                  </a:extLst>
                </p:cNvPr>
                <p:cNvSpPr>
                  <a:spLocks/>
                </p:cNvSpPr>
                <p:nvPr/>
              </p:nvSpPr>
              <p:spPr bwMode="auto">
                <a:xfrm>
                  <a:off x="193817" y="2614505"/>
                  <a:ext cx="228283" cy="123852"/>
                </a:xfrm>
                <a:custGeom>
                  <a:avLst/>
                  <a:gdLst>
                    <a:gd name="T0" fmla="*/ 66496020 w 21600"/>
                    <a:gd name="T1" fmla="*/ 27238832 h 21600"/>
                    <a:gd name="T2" fmla="*/ 88255905 w 21600"/>
                    <a:gd name="T3" fmla="*/ 18043163 h 21600"/>
                    <a:gd name="T4" fmla="*/ 120418196 w 21600"/>
                    <a:gd name="T5" fmla="*/ 16706446 h 21600"/>
                    <a:gd name="T6" fmla="*/ 117515202 w 21600"/>
                    <a:gd name="T7" fmla="*/ 8764380 h 21600"/>
                    <a:gd name="T8" fmla="*/ 133984247 w 21600"/>
                    <a:gd name="T9" fmla="*/ 144966 h 21600"/>
                    <a:gd name="T10" fmla="*/ 101573817 w 21600"/>
                    <a:gd name="T11" fmla="*/ 0 h 21600"/>
                    <a:gd name="T12" fmla="*/ 63350951 w 21600"/>
                    <a:gd name="T13" fmla="*/ 572528 h 21600"/>
                    <a:gd name="T14" fmla="*/ 36268844 w 21600"/>
                    <a:gd name="T15" fmla="*/ 4417497 h 21600"/>
                    <a:gd name="T16" fmla="*/ 0 w 21600"/>
                    <a:gd name="T17" fmla="*/ 5838721 h 21600"/>
                    <a:gd name="T18" fmla="*/ 16927840 w 21600"/>
                    <a:gd name="T19" fmla="*/ 12275175 h 21600"/>
                    <a:gd name="T20" fmla="*/ 55857639 w 21600"/>
                    <a:gd name="T21" fmla="*/ 12359564 h 21600"/>
                    <a:gd name="T22" fmla="*/ 37962233 w 21600"/>
                    <a:gd name="T23" fmla="*/ 20885600 h 21600"/>
                    <a:gd name="T24" fmla="*/ 66496020 w 21600"/>
                    <a:gd name="T25" fmla="*/ 27238832 h 21600"/>
                    <a:gd name="T26" fmla="*/ 66496020 w 21600"/>
                    <a:gd name="T27" fmla="*/ 27238832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0720" y="21600"/>
                      </a:moveTo>
                      <a:lnTo>
                        <a:pt x="14228" y="14308"/>
                      </a:lnTo>
                      <a:lnTo>
                        <a:pt x="19413" y="13248"/>
                      </a:lnTo>
                      <a:lnTo>
                        <a:pt x="18945" y="6950"/>
                      </a:lnTo>
                      <a:lnTo>
                        <a:pt x="21600" y="115"/>
                      </a:lnTo>
                      <a:lnTo>
                        <a:pt x="16375" y="0"/>
                      </a:lnTo>
                      <a:lnTo>
                        <a:pt x="10213" y="454"/>
                      </a:lnTo>
                      <a:lnTo>
                        <a:pt x="5847" y="3503"/>
                      </a:lnTo>
                      <a:lnTo>
                        <a:pt x="0" y="4630"/>
                      </a:lnTo>
                      <a:lnTo>
                        <a:pt x="2729" y="9734"/>
                      </a:lnTo>
                      <a:lnTo>
                        <a:pt x="9005" y="9801"/>
                      </a:lnTo>
                      <a:lnTo>
                        <a:pt x="6120" y="16562"/>
                      </a:lnTo>
                      <a:lnTo>
                        <a:pt x="10720" y="21600"/>
                      </a:lnTo>
                      <a:close/>
                      <a:moveTo>
                        <a:pt x="10720"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59" name="Freeform 47">
                  <a:extLst>
                    <a:ext uri="{FF2B5EF4-FFF2-40B4-BE49-F238E27FC236}">
                      <a16:creationId xmlns:a16="http://schemas.microsoft.com/office/drawing/2014/main" id="{0A8D9117-14D7-8D44-BEBC-9D22CE49FC79}"/>
                    </a:ext>
                  </a:extLst>
                </p:cNvPr>
                <p:cNvSpPr>
                  <a:spLocks/>
                </p:cNvSpPr>
                <p:nvPr/>
              </p:nvSpPr>
              <p:spPr bwMode="auto">
                <a:xfrm>
                  <a:off x="193818" y="2528567"/>
                  <a:ext cx="213672" cy="54765"/>
                </a:xfrm>
                <a:custGeom>
                  <a:avLst/>
                  <a:gdLst>
                    <a:gd name="T0" fmla="*/ 0 w 21600"/>
                    <a:gd name="T1" fmla="*/ 2354941 h 21600"/>
                    <a:gd name="T2" fmla="*/ 25585736 w 21600"/>
                    <a:gd name="T3" fmla="*/ 2078775 h 21600"/>
                    <a:gd name="T4" fmla="*/ 54747022 w 21600"/>
                    <a:gd name="T5" fmla="*/ 1540840 h 21600"/>
                    <a:gd name="T6" fmla="*/ 82026616 w 21600"/>
                    <a:gd name="T7" fmla="*/ 1715290 h 21600"/>
                    <a:gd name="T8" fmla="*/ 109870542 w 21600"/>
                    <a:gd name="T9" fmla="*/ 1933332 h 21600"/>
                    <a:gd name="T10" fmla="*/ 97454196 w 21600"/>
                    <a:gd name="T11" fmla="*/ 683262 h 21600"/>
                    <a:gd name="T12" fmla="*/ 72621471 w 21600"/>
                    <a:gd name="T13" fmla="*/ 0 h 21600"/>
                    <a:gd name="T14" fmla="*/ 44965656 w 21600"/>
                    <a:gd name="T15" fmla="*/ 174450 h 21600"/>
                    <a:gd name="T16" fmla="*/ 12228252 w 21600"/>
                    <a:gd name="T17" fmla="*/ 668658 h 21600"/>
                    <a:gd name="T18" fmla="*/ 0 w 21600"/>
                    <a:gd name="T19" fmla="*/ 2354941 h 21600"/>
                    <a:gd name="T20" fmla="*/ 0 w 21600"/>
                    <a:gd name="T21" fmla="*/ 235494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21600"/>
                      </a:moveTo>
                      <a:lnTo>
                        <a:pt x="5030" y="19067"/>
                      </a:lnTo>
                      <a:lnTo>
                        <a:pt x="10763" y="14133"/>
                      </a:lnTo>
                      <a:lnTo>
                        <a:pt x="16126" y="15733"/>
                      </a:lnTo>
                      <a:lnTo>
                        <a:pt x="21600" y="17733"/>
                      </a:lnTo>
                      <a:lnTo>
                        <a:pt x="19159" y="6267"/>
                      </a:lnTo>
                      <a:lnTo>
                        <a:pt x="14277" y="0"/>
                      </a:lnTo>
                      <a:lnTo>
                        <a:pt x="8840" y="1600"/>
                      </a:lnTo>
                      <a:lnTo>
                        <a:pt x="2404" y="6133"/>
                      </a:lnTo>
                      <a:lnTo>
                        <a:pt x="0" y="21600"/>
                      </a:lnTo>
                      <a:close/>
                      <a:moveTo>
                        <a:pt x="0"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60" name="Freeform 48">
                  <a:extLst>
                    <a:ext uri="{FF2B5EF4-FFF2-40B4-BE49-F238E27FC236}">
                      <a16:creationId xmlns:a16="http://schemas.microsoft.com/office/drawing/2014/main" id="{621409A2-522A-2449-AE3B-0EA73B411F8F}"/>
                    </a:ext>
                  </a:extLst>
                </p:cNvPr>
                <p:cNvSpPr>
                  <a:spLocks/>
                </p:cNvSpPr>
                <p:nvPr/>
              </p:nvSpPr>
              <p:spPr bwMode="auto">
                <a:xfrm>
                  <a:off x="3418083" y="5560824"/>
                  <a:ext cx="169842" cy="139016"/>
                </a:xfrm>
                <a:custGeom>
                  <a:avLst/>
                  <a:gdLst>
                    <a:gd name="T0" fmla="*/ 10861978 w 21600"/>
                    <a:gd name="T1" fmla="*/ 38519715 h 21600"/>
                    <a:gd name="T2" fmla="*/ 0 w 21600"/>
                    <a:gd name="T3" fmla="*/ 21248293 h 21600"/>
                    <a:gd name="T4" fmla="*/ 13613298 w 21600"/>
                    <a:gd name="T5" fmla="*/ 9658418 h 21600"/>
                    <a:gd name="T6" fmla="*/ 23172594 w 21600"/>
                    <a:gd name="T7" fmla="*/ 2271891 h 21600"/>
                    <a:gd name="T8" fmla="*/ 37508906 w 21600"/>
                    <a:gd name="T9" fmla="*/ 0 h 21600"/>
                    <a:gd name="T10" fmla="*/ 48227922 w 21600"/>
                    <a:gd name="T11" fmla="*/ 6136396 h 21600"/>
                    <a:gd name="T12" fmla="*/ 55178832 w 21600"/>
                    <a:gd name="T13" fmla="*/ 17385535 h 21600"/>
                    <a:gd name="T14" fmla="*/ 46053837 w 21600"/>
                    <a:gd name="T15" fmla="*/ 24884427 h 21600"/>
                    <a:gd name="T16" fmla="*/ 30269078 w 21600"/>
                    <a:gd name="T17" fmla="*/ 30225541 h 21600"/>
                    <a:gd name="T18" fmla="*/ 10861978 w 21600"/>
                    <a:gd name="T19" fmla="*/ 38519715 h 21600"/>
                    <a:gd name="T20" fmla="*/ 10861978 w 21600"/>
                    <a:gd name="T21" fmla="*/ 38519715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4252" y="21600"/>
                      </a:moveTo>
                      <a:lnTo>
                        <a:pt x="0" y="11915"/>
                      </a:lnTo>
                      <a:lnTo>
                        <a:pt x="5329" y="5416"/>
                      </a:lnTo>
                      <a:lnTo>
                        <a:pt x="9071" y="1274"/>
                      </a:lnTo>
                      <a:lnTo>
                        <a:pt x="14683" y="0"/>
                      </a:lnTo>
                      <a:lnTo>
                        <a:pt x="18879" y="3441"/>
                      </a:lnTo>
                      <a:lnTo>
                        <a:pt x="21600" y="9749"/>
                      </a:lnTo>
                      <a:lnTo>
                        <a:pt x="18028" y="13954"/>
                      </a:lnTo>
                      <a:lnTo>
                        <a:pt x="11849" y="16949"/>
                      </a:lnTo>
                      <a:lnTo>
                        <a:pt x="4252" y="21600"/>
                      </a:lnTo>
                      <a:close/>
                      <a:moveTo>
                        <a:pt x="4252"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61" name="Freeform 49">
                  <a:extLst>
                    <a:ext uri="{FF2B5EF4-FFF2-40B4-BE49-F238E27FC236}">
                      <a16:creationId xmlns:a16="http://schemas.microsoft.com/office/drawing/2014/main" id="{893D5354-228F-E640-8873-D0AF09AD6751}"/>
                    </a:ext>
                  </a:extLst>
                </p:cNvPr>
                <p:cNvSpPr>
                  <a:spLocks/>
                </p:cNvSpPr>
                <p:nvPr/>
              </p:nvSpPr>
              <p:spPr bwMode="auto">
                <a:xfrm>
                  <a:off x="3679238" y="5368727"/>
                  <a:ext cx="119620" cy="111214"/>
                </a:xfrm>
                <a:custGeom>
                  <a:avLst/>
                  <a:gdLst>
                    <a:gd name="T0" fmla="*/ 0 w 21600"/>
                    <a:gd name="T1" fmla="*/ 14504925 h 21600"/>
                    <a:gd name="T2" fmla="*/ 2261521 w 21600"/>
                    <a:gd name="T3" fmla="*/ 6260850 h 21600"/>
                    <a:gd name="T4" fmla="*/ 8840026 w 21600"/>
                    <a:gd name="T5" fmla="*/ 0 h 21600"/>
                    <a:gd name="T6" fmla="*/ 19277496 w 21600"/>
                    <a:gd name="T7" fmla="*/ 1130348 h 21600"/>
                    <a:gd name="T8" fmla="*/ 18868704 w 21600"/>
                    <a:gd name="T9" fmla="*/ 11320201 h 21600"/>
                    <a:gd name="T10" fmla="*/ 15418444 w 21600"/>
                    <a:gd name="T11" fmla="*/ 19722206 h 21600"/>
                    <a:gd name="T12" fmla="*/ 7503989 w 21600"/>
                    <a:gd name="T13" fmla="*/ 18574454 h 21600"/>
                    <a:gd name="T14" fmla="*/ 0 w 21600"/>
                    <a:gd name="T15" fmla="*/ 14504925 h 21600"/>
                    <a:gd name="T16" fmla="*/ 0 w 21600"/>
                    <a:gd name="T17" fmla="*/ 14504925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5886"/>
                      </a:moveTo>
                      <a:lnTo>
                        <a:pt x="2534" y="6857"/>
                      </a:lnTo>
                      <a:lnTo>
                        <a:pt x="9905" y="0"/>
                      </a:lnTo>
                      <a:lnTo>
                        <a:pt x="21600" y="1238"/>
                      </a:lnTo>
                      <a:lnTo>
                        <a:pt x="21142" y="12398"/>
                      </a:lnTo>
                      <a:lnTo>
                        <a:pt x="17276" y="21600"/>
                      </a:lnTo>
                      <a:lnTo>
                        <a:pt x="8408" y="20343"/>
                      </a:lnTo>
                      <a:lnTo>
                        <a:pt x="0" y="15886"/>
                      </a:lnTo>
                      <a:close/>
                      <a:moveTo>
                        <a:pt x="0" y="15886"/>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62" name="Freeform 50">
                  <a:extLst>
                    <a:ext uri="{FF2B5EF4-FFF2-40B4-BE49-F238E27FC236}">
                      <a16:creationId xmlns:a16="http://schemas.microsoft.com/office/drawing/2014/main" id="{87AD5E79-9F2C-684C-AD38-492863B51D33}"/>
                    </a:ext>
                  </a:extLst>
                </p:cNvPr>
                <p:cNvSpPr>
                  <a:spLocks/>
                </p:cNvSpPr>
                <p:nvPr/>
              </p:nvSpPr>
              <p:spPr bwMode="auto">
                <a:xfrm>
                  <a:off x="4396046" y="3956651"/>
                  <a:ext cx="28307" cy="74143"/>
                </a:xfrm>
                <a:custGeom>
                  <a:avLst/>
                  <a:gdLst>
                    <a:gd name="T0" fmla="*/ 255449 w 21600"/>
                    <a:gd name="T1" fmla="*/ 5843619 h 21600"/>
                    <a:gd name="T2" fmla="*/ 243470 w 21600"/>
                    <a:gd name="T3" fmla="*/ 2711862 h 21600"/>
                    <a:gd name="T4" fmla="*/ 99793 w 21600"/>
                    <a:gd name="T5" fmla="*/ 0 h 21600"/>
                    <a:gd name="T6" fmla="*/ 0 w 21600"/>
                    <a:gd name="T7" fmla="*/ 4035610 h 21600"/>
                    <a:gd name="T8" fmla="*/ 255449 w 21600"/>
                    <a:gd name="T9" fmla="*/ 5843619 h 21600"/>
                    <a:gd name="T10" fmla="*/ 255449 w 21600"/>
                    <a:gd name="T11" fmla="*/ 5843619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20587" y="10024"/>
                      </a:lnTo>
                      <a:lnTo>
                        <a:pt x="8438" y="0"/>
                      </a:lnTo>
                      <a:lnTo>
                        <a:pt x="0" y="14917"/>
                      </a:lnTo>
                      <a:lnTo>
                        <a:pt x="21600" y="21600"/>
                      </a:lnTo>
                      <a:close/>
                      <a:moveTo>
                        <a:pt x="21600"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63" name="Freeform 51">
                  <a:extLst>
                    <a:ext uri="{FF2B5EF4-FFF2-40B4-BE49-F238E27FC236}">
                      <a16:creationId xmlns:a16="http://schemas.microsoft.com/office/drawing/2014/main" id="{F4669B0F-25A3-7744-BEBC-1CE5401A6377}"/>
                    </a:ext>
                  </a:extLst>
                </p:cNvPr>
                <p:cNvSpPr>
                  <a:spLocks/>
                </p:cNvSpPr>
                <p:nvPr/>
              </p:nvSpPr>
              <p:spPr bwMode="auto">
                <a:xfrm>
                  <a:off x="4425266" y="3895990"/>
                  <a:ext cx="39265" cy="60662"/>
                </a:xfrm>
                <a:custGeom>
                  <a:avLst/>
                  <a:gdLst>
                    <a:gd name="T0" fmla="*/ 161756 w 21600"/>
                    <a:gd name="T1" fmla="*/ 3200601 h 21600"/>
                    <a:gd name="T2" fmla="*/ 681757 w 21600"/>
                    <a:gd name="T3" fmla="*/ 0 h 21600"/>
                    <a:gd name="T4" fmla="*/ 0 w 21600"/>
                    <a:gd name="T5" fmla="*/ 1002268 h 21600"/>
                    <a:gd name="T6" fmla="*/ 161756 w 21600"/>
                    <a:gd name="T7" fmla="*/ 3200601 h 21600"/>
                    <a:gd name="T8" fmla="*/ 161756 w 21600"/>
                    <a:gd name="T9" fmla="*/ 3200601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5125" y="21600"/>
                      </a:moveTo>
                      <a:lnTo>
                        <a:pt x="21600" y="0"/>
                      </a:lnTo>
                      <a:lnTo>
                        <a:pt x="0" y="6764"/>
                      </a:lnTo>
                      <a:lnTo>
                        <a:pt x="5125" y="21600"/>
                      </a:lnTo>
                      <a:close/>
                      <a:moveTo>
                        <a:pt x="5125"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64" name="Freeform 52">
                  <a:extLst>
                    <a:ext uri="{FF2B5EF4-FFF2-40B4-BE49-F238E27FC236}">
                      <a16:creationId xmlns:a16="http://schemas.microsoft.com/office/drawing/2014/main" id="{5731D430-DD62-3F44-8ACD-57A0A30D16D2}"/>
                    </a:ext>
                  </a:extLst>
                </p:cNvPr>
                <p:cNvSpPr>
                  <a:spLocks/>
                </p:cNvSpPr>
                <p:nvPr/>
              </p:nvSpPr>
              <p:spPr bwMode="auto">
                <a:xfrm>
                  <a:off x="4676377" y="4359380"/>
                  <a:ext cx="25568" cy="68245"/>
                </a:xfrm>
                <a:custGeom>
                  <a:avLst/>
                  <a:gdLst>
                    <a:gd name="T0" fmla="*/ 121015 w 21600"/>
                    <a:gd name="T1" fmla="*/ 4557052 h 21600"/>
                    <a:gd name="T2" fmla="*/ 188238 w 21600"/>
                    <a:gd name="T3" fmla="*/ 0 h 21600"/>
                    <a:gd name="T4" fmla="*/ 0 w 21600"/>
                    <a:gd name="T5" fmla="*/ 2525592 h 21600"/>
                    <a:gd name="T6" fmla="*/ 121015 w 21600"/>
                    <a:gd name="T7" fmla="*/ 4557052 h 21600"/>
                    <a:gd name="T8" fmla="*/ 121015 w 21600"/>
                    <a:gd name="T9" fmla="*/ 4557052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3886" y="21600"/>
                      </a:moveTo>
                      <a:lnTo>
                        <a:pt x="21600" y="0"/>
                      </a:lnTo>
                      <a:lnTo>
                        <a:pt x="0" y="11971"/>
                      </a:lnTo>
                      <a:lnTo>
                        <a:pt x="13886" y="21600"/>
                      </a:lnTo>
                      <a:close/>
                      <a:moveTo>
                        <a:pt x="13886"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65" name="Freeform 53">
                  <a:extLst>
                    <a:ext uri="{FF2B5EF4-FFF2-40B4-BE49-F238E27FC236}">
                      <a16:creationId xmlns:a16="http://schemas.microsoft.com/office/drawing/2014/main" id="{AB7B2191-8817-D546-8D16-3C392A1F5989}"/>
                    </a:ext>
                  </a:extLst>
                </p:cNvPr>
                <p:cNvSpPr>
                  <a:spLocks/>
                </p:cNvSpPr>
                <p:nvPr/>
              </p:nvSpPr>
              <p:spPr bwMode="auto">
                <a:xfrm>
                  <a:off x="2319587" y="3869028"/>
                  <a:ext cx="103183" cy="100261"/>
                </a:xfrm>
                <a:custGeom>
                  <a:avLst/>
                  <a:gdLst>
                    <a:gd name="T0" fmla="*/ 1755069 w 21600"/>
                    <a:gd name="T1" fmla="*/ 14450106 h 21600"/>
                    <a:gd name="T2" fmla="*/ 4475407 w 21600"/>
                    <a:gd name="T3" fmla="*/ 10358596 h 21600"/>
                    <a:gd name="T4" fmla="*/ 4826540 w 21600"/>
                    <a:gd name="T5" fmla="*/ 5389345 h 21600"/>
                    <a:gd name="T6" fmla="*/ 12372728 w 21600"/>
                    <a:gd name="T7" fmla="*/ 2223066 h 21600"/>
                    <a:gd name="T8" fmla="*/ 6377108 w 21600"/>
                    <a:gd name="T9" fmla="*/ 0 h 21600"/>
                    <a:gd name="T10" fmla="*/ 0 w 21600"/>
                    <a:gd name="T11" fmla="*/ 5194669 h 21600"/>
                    <a:gd name="T12" fmla="*/ 1755069 w 21600"/>
                    <a:gd name="T13" fmla="*/ 14450106 h 21600"/>
                    <a:gd name="T14" fmla="*/ 1755069 w 21600"/>
                    <a:gd name="T15" fmla="*/ 14450106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3064" y="21600"/>
                      </a:moveTo>
                      <a:lnTo>
                        <a:pt x="7813" y="15484"/>
                      </a:lnTo>
                      <a:lnTo>
                        <a:pt x="8426" y="8056"/>
                      </a:lnTo>
                      <a:lnTo>
                        <a:pt x="21600" y="3323"/>
                      </a:lnTo>
                      <a:lnTo>
                        <a:pt x="11133" y="0"/>
                      </a:lnTo>
                      <a:lnTo>
                        <a:pt x="0" y="7765"/>
                      </a:lnTo>
                      <a:lnTo>
                        <a:pt x="3064" y="21600"/>
                      </a:lnTo>
                      <a:close/>
                      <a:moveTo>
                        <a:pt x="3064"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66" name="Freeform 54">
                  <a:extLst>
                    <a:ext uri="{FF2B5EF4-FFF2-40B4-BE49-F238E27FC236}">
                      <a16:creationId xmlns:a16="http://schemas.microsoft.com/office/drawing/2014/main" id="{4833E53B-5A93-1347-B3E5-E77648CFFC9F}"/>
                    </a:ext>
                  </a:extLst>
                </p:cNvPr>
                <p:cNvSpPr>
                  <a:spLocks/>
                </p:cNvSpPr>
                <p:nvPr/>
              </p:nvSpPr>
              <p:spPr bwMode="auto">
                <a:xfrm>
                  <a:off x="3200757" y="2675167"/>
                  <a:ext cx="942351" cy="62599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689919875 w 21600"/>
                    <a:gd name="T9" fmla="*/ 2090633605 h 21600"/>
                    <a:gd name="T10" fmla="*/ 1455608237 w 21600"/>
                    <a:gd name="T11" fmla="*/ 1958086651 h 21600"/>
                    <a:gd name="T12" fmla="*/ 908885076 w 21600"/>
                    <a:gd name="T13" fmla="*/ 1713183438 h 21600"/>
                    <a:gd name="T14" fmla="*/ 449857536 w 21600"/>
                    <a:gd name="T15" fmla="*/ 1531133416 h 21600"/>
                    <a:gd name="T16" fmla="*/ 0 w 21600"/>
                    <a:gd name="T17" fmla="*/ 1453462976 h 21600"/>
                    <a:gd name="T18" fmla="*/ 0 w 21600"/>
                    <a:gd name="T19" fmla="*/ 1076173846 h 21600"/>
                    <a:gd name="T20" fmla="*/ 299761192 w 21600"/>
                    <a:gd name="T21" fmla="*/ 932065971 h 21600"/>
                    <a:gd name="T22" fmla="*/ 728241340 w 21600"/>
                    <a:gd name="T23" fmla="*/ 920994057 h 21600"/>
                    <a:gd name="T24" fmla="*/ 942481376 w 21600"/>
                    <a:gd name="T25" fmla="*/ 754414276 h 21600"/>
                    <a:gd name="T26" fmla="*/ 1499243220 w 21600"/>
                    <a:gd name="T27" fmla="*/ 754414276 h 21600"/>
                    <a:gd name="T28" fmla="*/ 1756243872 w 21600"/>
                    <a:gd name="T29" fmla="*/ 987428543 h 21600"/>
                    <a:gd name="T30" fmla="*/ 2147483647 w 21600"/>
                    <a:gd name="T31" fmla="*/ 1109556575 h 21600"/>
                    <a:gd name="T32" fmla="*/ 2147483647 w 21600"/>
                    <a:gd name="T33" fmla="*/ 1076173846 h 21600"/>
                    <a:gd name="T34" fmla="*/ 2147483647 w 21600"/>
                    <a:gd name="T35" fmla="*/ 1142775320 h 21600"/>
                    <a:gd name="T36" fmla="*/ 2147483647 w 21600"/>
                    <a:gd name="T37" fmla="*/ 1020811273 h 21600"/>
                    <a:gd name="T38" fmla="*/ 2147483647 w 21600"/>
                    <a:gd name="T39" fmla="*/ 776722143 h 21600"/>
                    <a:gd name="T40" fmla="*/ 2147483647 w 21600"/>
                    <a:gd name="T41" fmla="*/ 987428543 h 21600"/>
                    <a:gd name="T42" fmla="*/ 2147483647 w 21600"/>
                    <a:gd name="T43" fmla="*/ 987428543 h 21600"/>
                    <a:gd name="T44" fmla="*/ 2147483647 w 21600"/>
                    <a:gd name="T45" fmla="*/ 587995531 h 21600"/>
                    <a:gd name="T46" fmla="*/ 2147483647 w 21600"/>
                    <a:gd name="T47" fmla="*/ 310687656 h 21600"/>
                    <a:gd name="T48" fmla="*/ 2147483647 w 21600"/>
                    <a:gd name="T49" fmla="*/ 110889184 h 21600"/>
                    <a:gd name="T50" fmla="*/ 2147483647 w 21600"/>
                    <a:gd name="T51" fmla="*/ 0 h 21600"/>
                    <a:gd name="T52" fmla="*/ 2147483647 w 21600"/>
                    <a:gd name="T53" fmla="*/ 66598526 h 21600"/>
                    <a:gd name="T54" fmla="*/ 2147483647 w 21600"/>
                    <a:gd name="T55" fmla="*/ 388361044 h 21600"/>
                    <a:gd name="T56" fmla="*/ 2147483647 w 21600"/>
                    <a:gd name="T57" fmla="*/ 621378315 h 21600"/>
                    <a:gd name="T58" fmla="*/ 2147483647 w 21600"/>
                    <a:gd name="T59" fmla="*/ 776722143 h 21600"/>
                    <a:gd name="T60" fmla="*/ 2147483647 w 21600"/>
                    <a:gd name="T61" fmla="*/ 1098481713 h 21600"/>
                    <a:gd name="T62" fmla="*/ 2147483647 w 21600"/>
                    <a:gd name="T63" fmla="*/ 1497917674 h 21600"/>
                    <a:gd name="T64" fmla="*/ 2147483647 w 21600"/>
                    <a:gd name="T65" fmla="*/ 1553280247 h 21600"/>
                    <a:gd name="T66" fmla="*/ 2147483647 w 21600"/>
                    <a:gd name="T67" fmla="*/ 1852895989 h 21600"/>
                    <a:gd name="T68" fmla="*/ 2147483647 w 21600"/>
                    <a:gd name="T69" fmla="*/ 1894419379 h 21600"/>
                    <a:gd name="T70" fmla="*/ 2147483647 w 21600"/>
                    <a:gd name="T71" fmla="*/ 2119292986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7939" y="19590"/>
                      </a:moveTo>
                      <a:lnTo>
                        <a:pt x="6971" y="18125"/>
                      </a:lnTo>
                      <a:lnTo>
                        <a:pt x="5989" y="16626"/>
                      </a:lnTo>
                      <a:lnTo>
                        <a:pt x="5105" y="15195"/>
                      </a:lnTo>
                      <a:lnTo>
                        <a:pt x="3873" y="12839"/>
                      </a:lnTo>
                      <a:lnTo>
                        <a:pt x="3336" y="12025"/>
                      </a:lnTo>
                      <a:lnTo>
                        <a:pt x="2083" y="10521"/>
                      </a:lnTo>
                      <a:lnTo>
                        <a:pt x="1031" y="9403"/>
                      </a:lnTo>
                      <a:lnTo>
                        <a:pt x="0" y="8926"/>
                      </a:lnTo>
                      <a:lnTo>
                        <a:pt x="0" y="6609"/>
                      </a:lnTo>
                      <a:lnTo>
                        <a:pt x="687" y="5724"/>
                      </a:lnTo>
                      <a:lnTo>
                        <a:pt x="1669" y="5656"/>
                      </a:lnTo>
                      <a:lnTo>
                        <a:pt x="2160" y="4633"/>
                      </a:lnTo>
                      <a:lnTo>
                        <a:pt x="3436" y="4633"/>
                      </a:lnTo>
                      <a:lnTo>
                        <a:pt x="4025" y="6064"/>
                      </a:lnTo>
                      <a:lnTo>
                        <a:pt x="5253" y="6814"/>
                      </a:lnTo>
                      <a:lnTo>
                        <a:pt x="6824" y="6609"/>
                      </a:lnTo>
                      <a:lnTo>
                        <a:pt x="8002" y="7018"/>
                      </a:lnTo>
                      <a:lnTo>
                        <a:pt x="9475" y="6269"/>
                      </a:lnTo>
                      <a:lnTo>
                        <a:pt x="10456" y="4770"/>
                      </a:lnTo>
                      <a:lnTo>
                        <a:pt x="11880" y="6064"/>
                      </a:lnTo>
                      <a:lnTo>
                        <a:pt x="13500" y="6064"/>
                      </a:lnTo>
                      <a:lnTo>
                        <a:pt x="14531" y="3611"/>
                      </a:lnTo>
                      <a:lnTo>
                        <a:pt x="15415" y="1908"/>
                      </a:lnTo>
                      <a:lnTo>
                        <a:pt x="14776" y="681"/>
                      </a:lnTo>
                      <a:lnTo>
                        <a:pt x="15905" y="0"/>
                      </a:lnTo>
                      <a:lnTo>
                        <a:pt x="16740" y="409"/>
                      </a:lnTo>
                      <a:lnTo>
                        <a:pt x="16691" y="2385"/>
                      </a:lnTo>
                      <a:lnTo>
                        <a:pt x="16936" y="3816"/>
                      </a:lnTo>
                      <a:lnTo>
                        <a:pt x="17575" y="4770"/>
                      </a:lnTo>
                      <a:lnTo>
                        <a:pt x="18115" y="6746"/>
                      </a:lnTo>
                      <a:lnTo>
                        <a:pt x="18311" y="9199"/>
                      </a:lnTo>
                      <a:lnTo>
                        <a:pt x="16936" y="9539"/>
                      </a:lnTo>
                      <a:lnTo>
                        <a:pt x="16445" y="11379"/>
                      </a:lnTo>
                      <a:lnTo>
                        <a:pt x="17907" y="11634"/>
                      </a:lnTo>
                      <a:lnTo>
                        <a:pt x="18753" y="13015"/>
                      </a:lnTo>
                      <a:lnTo>
                        <a:pt x="19636" y="14445"/>
                      </a:lnTo>
                      <a:lnTo>
                        <a:pt x="20716" y="17103"/>
                      </a:lnTo>
                      <a:lnTo>
                        <a:pt x="21551" y="17239"/>
                      </a:lnTo>
                      <a:lnTo>
                        <a:pt x="21600" y="18874"/>
                      </a:lnTo>
                      <a:lnTo>
                        <a:pt x="20373" y="18943"/>
                      </a:lnTo>
                      <a:lnTo>
                        <a:pt x="19195" y="19079"/>
                      </a:lnTo>
                      <a:lnTo>
                        <a:pt x="18262" y="20578"/>
                      </a:lnTo>
                      <a:lnTo>
                        <a:pt x="17133" y="21123"/>
                      </a:lnTo>
                      <a:lnTo>
                        <a:pt x="15365" y="21259"/>
                      </a:lnTo>
                      <a:lnTo>
                        <a:pt x="13991" y="21191"/>
                      </a:lnTo>
                      <a:lnTo>
                        <a:pt x="13009" y="21600"/>
                      </a:lnTo>
                      <a:lnTo>
                        <a:pt x="12171" y="20506"/>
                      </a:lnTo>
                      <a:lnTo>
                        <a:pt x="10898" y="19147"/>
                      </a:lnTo>
                      <a:lnTo>
                        <a:pt x="9564" y="18956"/>
                      </a:lnTo>
                      <a:lnTo>
                        <a:pt x="7939" y="19590"/>
                      </a:lnTo>
                      <a:close/>
                      <a:moveTo>
                        <a:pt x="7939" y="1959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67" name="Oval 55">
                  <a:extLst>
                    <a:ext uri="{FF2B5EF4-FFF2-40B4-BE49-F238E27FC236}">
                      <a16:creationId xmlns:a16="http://schemas.microsoft.com/office/drawing/2014/main" id="{4E1A2E2D-0BD7-B446-838F-AC6DC1467512}"/>
                    </a:ext>
                  </a:extLst>
                </p:cNvPr>
                <p:cNvSpPr>
                  <a:spLocks/>
                </p:cNvSpPr>
                <p:nvPr/>
              </p:nvSpPr>
              <p:spPr bwMode="auto">
                <a:xfrm rot="18196973">
                  <a:off x="2028730" y="3285712"/>
                  <a:ext cx="53922" cy="29220"/>
                </a:xfrm>
                <a:prstGeom prst="ellipse">
                  <a:avLst/>
                </a:prstGeom>
                <a:solidFill>
                  <a:schemeClr val="bg1"/>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215"/>
                </a:p>
              </p:txBody>
            </p:sp>
            <p:sp>
              <p:nvSpPr>
                <p:cNvPr id="68" name="Oval 56">
                  <a:extLst>
                    <a:ext uri="{FF2B5EF4-FFF2-40B4-BE49-F238E27FC236}">
                      <a16:creationId xmlns:a16="http://schemas.microsoft.com/office/drawing/2014/main" id="{2121729B-33E9-5A42-A67B-0922681A56A7}"/>
                    </a:ext>
                  </a:extLst>
                </p:cNvPr>
                <p:cNvSpPr>
                  <a:spLocks/>
                </p:cNvSpPr>
                <p:nvPr/>
              </p:nvSpPr>
              <p:spPr bwMode="auto">
                <a:xfrm rot="17652526">
                  <a:off x="1885434" y="3516847"/>
                  <a:ext cx="33701" cy="21915"/>
                </a:xfrm>
                <a:prstGeom prst="ellipse">
                  <a:avLst/>
                </a:prstGeom>
                <a:solidFill>
                  <a:schemeClr val="bg1"/>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215"/>
                </a:p>
              </p:txBody>
            </p:sp>
            <p:sp>
              <p:nvSpPr>
                <p:cNvPr id="69" name="Oval 57">
                  <a:extLst>
                    <a:ext uri="{FF2B5EF4-FFF2-40B4-BE49-F238E27FC236}">
                      <a16:creationId xmlns:a16="http://schemas.microsoft.com/office/drawing/2014/main" id="{EBC91E04-F1E5-4F46-825D-A0803C6BC5C4}"/>
                    </a:ext>
                  </a:extLst>
                </p:cNvPr>
                <p:cNvSpPr>
                  <a:spLocks/>
                </p:cNvSpPr>
                <p:nvPr/>
              </p:nvSpPr>
              <p:spPr bwMode="auto">
                <a:xfrm rot="16412833">
                  <a:off x="1953637" y="3437089"/>
                  <a:ext cx="26961" cy="14610"/>
                </a:xfrm>
                <a:prstGeom prst="ellipse">
                  <a:avLst/>
                </a:prstGeom>
                <a:solidFill>
                  <a:schemeClr val="bg1"/>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215"/>
                </a:p>
              </p:txBody>
            </p:sp>
            <p:sp>
              <p:nvSpPr>
                <p:cNvPr id="70" name="Oval 58">
                  <a:extLst>
                    <a:ext uri="{FF2B5EF4-FFF2-40B4-BE49-F238E27FC236}">
                      <a16:creationId xmlns:a16="http://schemas.microsoft.com/office/drawing/2014/main" id="{46980EEF-D57B-994E-8968-5C38E4780ED2}"/>
                    </a:ext>
                  </a:extLst>
                </p:cNvPr>
                <p:cNvSpPr>
                  <a:spLocks/>
                </p:cNvSpPr>
                <p:nvPr/>
              </p:nvSpPr>
              <p:spPr bwMode="auto">
                <a:xfrm rot="17652526">
                  <a:off x="4744448" y="4427620"/>
                  <a:ext cx="33701" cy="21915"/>
                </a:xfrm>
                <a:prstGeom prst="ellipse">
                  <a:avLst/>
                </a:prstGeom>
                <a:solidFill>
                  <a:schemeClr val="bg1"/>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215"/>
                </a:p>
              </p:txBody>
            </p:sp>
            <p:sp>
              <p:nvSpPr>
                <p:cNvPr id="71" name="Oval 59">
                  <a:extLst>
                    <a:ext uri="{FF2B5EF4-FFF2-40B4-BE49-F238E27FC236}">
                      <a16:creationId xmlns:a16="http://schemas.microsoft.com/office/drawing/2014/main" id="{814F0995-5D12-0D4F-9E8D-87AD5B23A00F}"/>
                    </a:ext>
                  </a:extLst>
                </p:cNvPr>
                <p:cNvSpPr>
                  <a:spLocks/>
                </p:cNvSpPr>
                <p:nvPr/>
              </p:nvSpPr>
              <p:spPr bwMode="auto">
                <a:xfrm rot="17652526">
                  <a:off x="4802889" y="4461320"/>
                  <a:ext cx="33701" cy="21915"/>
                </a:xfrm>
                <a:prstGeom prst="ellipse">
                  <a:avLst/>
                </a:prstGeom>
                <a:solidFill>
                  <a:schemeClr val="bg1"/>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215"/>
                </a:p>
              </p:txBody>
            </p:sp>
            <p:sp>
              <p:nvSpPr>
                <p:cNvPr id="72" name="Oval 60">
                  <a:extLst>
                    <a:ext uri="{FF2B5EF4-FFF2-40B4-BE49-F238E27FC236}">
                      <a16:creationId xmlns:a16="http://schemas.microsoft.com/office/drawing/2014/main" id="{F0089092-C10D-7B44-8A70-6B66D9078C0A}"/>
                    </a:ext>
                  </a:extLst>
                </p:cNvPr>
                <p:cNvSpPr>
                  <a:spLocks/>
                </p:cNvSpPr>
                <p:nvPr/>
              </p:nvSpPr>
              <p:spPr bwMode="auto">
                <a:xfrm rot="10936610">
                  <a:off x="4691900" y="4435207"/>
                  <a:ext cx="36525" cy="20221"/>
                </a:xfrm>
                <a:prstGeom prst="ellipse">
                  <a:avLst/>
                </a:prstGeom>
                <a:solidFill>
                  <a:schemeClr val="bg1"/>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215"/>
                </a:p>
              </p:txBody>
            </p:sp>
            <p:sp>
              <p:nvSpPr>
                <p:cNvPr id="73" name="Freeform 61">
                  <a:extLst>
                    <a:ext uri="{FF2B5EF4-FFF2-40B4-BE49-F238E27FC236}">
                      <a16:creationId xmlns:a16="http://schemas.microsoft.com/office/drawing/2014/main" id="{5FFFA530-75BC-5E4D-85AD-09978461D371}"/>
                    </a:ext>
                  </a:extLst>
                </p:cNvPr>
                <p:cNvSpPr>
                  <a:spLocks/>
                </p:cNvSpPr>
                <p:nvPr/>
              </p:nvSpPr>
              <p:spPr bwMode="auto">
                <a:xfrm>
                  <a:off x="3839949" y="3531175"/>
                  <a:ext cx="220065" cy="214002"/>
                </a:xfrm>
                <a:custGeom>
                  <a:avLst/>
                  <a:gdLst>
                    <a:gd name="T0" fmla="*/ 4423266 w 21600"/>
                    <a:gd name="T1" fmla="*/ 140518928 h 21600"/>
                    <a:gd name="T2" fmla="*/ 0 w 21600"/>
                    <a:gd name="T3" fmla="*/ 106078940 h 21600"/>
                    <a:gd name="T4" fmla="*/ 3745306 w 21600"/>
                    <a:gd name="T5" fmla="*/ 72438737 h 21600"/>
                    <a:gd name="T6" fmla="*/ 1022449 w 21600"/>
                    <a:gd name="T7" fmla="*/ 32885388 h 21600"/>
                    <a:gd name="T8" fmla="*/ 16298249 w 21600"/>
                    <a:gd name="T9" fmla="*/ 13336275 h 21600"/>
                    <a:gd name="T10" fmla="*/ 47144743 w 21600"/>
                    <a:gd name="T11" fmla="*/ 7988727 h 21600"/>
                    <a:gd name="T12" fmla="*/ 73651113 w 21600"/>
                    <a:gd name="T13" fmla="*/ 0 h 21600"/>
                    <a:gd name="T14" fmla="*/ 93945015 w 21600"/>
                    <a:gd name="T15" fmla="*/ 11261029 h 21600"/>
                    <a:gd name="T16" fmla="*/ 120029103 w 21600"/>
                    <a:gd name="T17" fmla="*/ 25553563 h 21600"/>
                    <a:gd name="T18" fmla="*/ 104458710 w 21600"/>
                    <a:gd name="T19" fmla="*/ 44432520 h 21600"/>
                    <a:gd name="T20" fmla="*/ 94584078 w 21600"/>
                    <a:gd name="T21" fmla="*/ 79913800 h 21600"/>
                    <a:gd name="T22" fmla="*/ 75951689 w 21600"/>
                    <a:gd name="T23" fmla="*/ 102487773 h 21600"/>
                    <a:gd name="T24" fmla="*/ 62976465 w 21600"/>
                    <a:gd name="T25" fmla="*/ 139913960 h 21600"/>
                    <a:gd name="T26" fmla="*/ 37831364 w 21600"/>
                    <a:gd name="T27" fmla="*/ 129316442 h 21600"/>
                    <a:gd name="T28" fmla="*/ 4423266 w 21600"/>
                    <a:gd name="T29" fmla="*/ 140518928 h 21600"/>
                    <a:gd name="T30" fmla="*/ 4423266 w 21600"/>
                    <a:gd name="T31" fmla="*/ 140518928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796" y="21600"/>
                      </a:moveTo>
                      <a:lnTo>
                        <a:pt x="0" y="16306"/>
                      </a:lnTo>
                      <a:lnTo>
                        <a:pt x="674" y="11135"/>
                      </a:lnTo>
                      <a:lnTo>
                        <a:pt x="184" y="5055"/>
                      </a:lnTo>
                      <a:lnTo>
                        <a:pt x="2933" y="2050"/>
                      </a:lnTo>
                      <a:lnTo>
                        <a:pt x="8484" y="1228"/>
                      </a:lnTo>
                      <a:lnTo>
                        <a:pt x="13254" y="0"/>
                      </a:lnTo>
                      <a:lnTo>
                        <a:pt x="16906" y="1731"/>
                      </a:lnTo>
                      <a:lnTo>
                        <a:pt x="21600" y="3928"/>
                      </a:lnTo>
                      <a:lnTo>
                        <a:pt x="18798" y="6830"/>
                      </a:lnTo>
                      <a:lnTo>
                        <a:pt x="17021" y="12284"/>
                      </a:lnTo>
                      <a:lnTo>
                        <a:pt x="13668" y="15754"/>
                      </a:lnTo>
                      <a:lnTo>
                        <a:pt x="11333" y="21507"/>
                      </a:lnTo>
                      <a:lnTo>
                        <a:pt x="6808" y="19878"/>
                      </a:lnTo>
                      <a:lnTo>
                        <a:pt x="796" y="21600"/>
                      </a:lnTo>
                      <a:close/>
                      <a:moveTo>
                        <a:pt x="796" y="21600"/>
                      </a:moveTo>
                    </a:path>
                  </a:pathLst>
                </a:custGeom>
                <a:solidFill>
                  <a:schemeClr val="tx2">
                    <a:lumMod val="20000"/>
                    <a:lumOff val="8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grpSp>
        </p:grpSp>
        <p:sp>
          <p:nvSpPr>
            <p:cNvPr id="8" name="TextBox 7">
              <a:extLst>
                <a:ext uri="{FF2B5EF4-FFF2-40B4-BE49-F238E27FC236}">
                  <a16:creationId xmlns:a16="http://schemas.microsoft.com/office/drawing/2014/main" id="{BFCE1747-47B1-2B4E-BCBD-D65F0111F4A1}"/>
                </a:ext>
              </a:extLst>
            </p:cNvPr>
            <p:cNvSpPr txBox="1"/>
            <p:nvPr/>
          </p:nvSpPr>
          <p:spPr>
            <a:xfrm>
              <a:off x="3337836" y="3312105"/>
              <a:ext cx="1200663" cy="683948"/>
            </a:xfrm>
            <a:prstGeom prst="rect">
              <a:avLst/>
            </a:prstGeom>
            <a:noFill/>
          </p:spPr>
          <p:txBody>
            <a:bodyPr wrap="square" rtlCol="0">
              <a:spAutoFit/>
            </a:bodyPr>
            <a:lstStyle/>
            <a:p>
              <a:r>
                <a:rPr lang="en-US" sz="1050" b="1" dirty="0"/>
                <a:t>Cabo Verde</a:t>
              </a:r>
            </a:p>
            <a:p>
              <a:r>
                <a:rPr lang="en-US" sz="1050" b="1" dirty="0"/>
                <a:t>Sao Tome &amp; Principe</a:t>
              </a:r>
            </a:p>
          </p:txBody>
        </p:sp>
      </p:grpSp>
      <p:sp>
        <p:nvSpPr>
          <p:cNvPr id="207" name="Rectangle 206">
            <a:extLst>
              <a:ext uri="{FF2B5EF4-FFF2-40B4-BE49-F238E27FC236}">
                <a16:creationId xmlns:a16="http://schemas.microsoft.com/office/drawing/2014/main" id="{A0197A24-2BBC-E64B-9861-F1953AEFAC72}"/>
              </a:ext>
            </a:extLst>
          </p:cNvPr>
          <p:cNvSpPr/>
          <p:nvPr/>
        </p:nvSpPr>
        <p:spPr>
          <a:xfrm>
            <a:off x="3040568" y="4583268"/>
            <a:ext cx="5994747" cy="830997"/>
          </a:xfrm>
          <a:prstGeom prst="rect">
            <a:avLst/>
          </a:prstGeom>
        </p:spPr>
        <p:txBody>
          <a:bodyPr wrap="square">
            <a:spAutoFit/>
          </a:bodyPr>
          <a:lstStyle/>
          <a:p>
            <a:pPr marL="214313" indent="-214313">
              <a:buFont typeface="Arial" panose="020B0604020202020204" pitchFamily="34" charset="0"/>
              <a:buChar char="•"/>
            </a:pPr>
            <a:r>
              <a:rPr lang="en-US" sz="1200" dirty="0"/>
              <a:t>40 countries have requested reagents through WHO</a:t>
            </a:r>
          </a:p>
          <a:p>
            <a:pPr marL="214313" indent="-214313">
              <a:buFont typeface="Arial" panose="020B0604020202020204" pitchFamily="34" charset="0"/>
              <a:buChar char="•"/>
            </a:pPr>
            <a:r>
              <a:rPr lang="en-US" sz="1200" dirty="0"/>
              <a:t>33 countries have testing up and running in the lab</a:t>
            </a:r>
          </a:p>
          <a:p>
            <a:pPr marL="214313" indent="-214313">
              <a:buFont typeface="Arial" panose="020B0604020202020204" pitchFamily="34" charset="0"/>
              <a:buChar char="•"/>
            </a:pPr>
            <a:r>
              <a:rPr lang="en-US" sz="1200" dirty="0" err="1"/>
              <a:t>Af</a:t>
            </a:r>
            <a:r>
              <a:rPr lang="en-US" sz="1200" dirty="0"/>
              <a:t> CDC has conducted training for 30 countries.  Each country received a starter kit of reagents from this training that was supplied by WHO</a:t>
            </a:r>
          </a:p>
        </p:txBody>
      </p:sp>
      <p:sp>
        <p:nvSpPr>
          <p:cNvPr id="208" name="TextBox 207">
            <a:extLst>
              <a:ext uri="{FF2B5EF4-FFF2-40B4-BE49-F238E27FC236}">
                <a16:creationId xmlns:a16="http://schemas.microsoft.com/office/drawing/2014/main" id="{7B1DE149-FCD3-BA49-9CED-58AE7A281A4A}"/>
              </a:ext>
            </a:extLst>
          </p:cNvPr>
          <p:cNvSpPr txBox="1"/>
          <p:nvPr/>
        </p:nvSpPr>
        <p:spPr>
          <a:xfrm>
            <a:off x="1098392" y="1832573"/>
            <a:ext cx="1315500" cy="507831"/>
          </a:xfrm>
          <a:prstGeom prst="rect">
            <a:avLst/>
          </a:prstGeom>
          <a:noFill/>
        </p:spPr>
        <p:txBody>
          <a:bodyPr wrap="square" rtlCol="0">
            <a:spAutoFit/>
          </a:bodyPr>
          <a:lstStyle/>
          <a:p>
            <a:r>
              <a:rPr lang="en-US" sz="1350" dirty="0"/>
              <a:t>As of 3 February</a:t>
            </a:r>
          </a:p>
        </p:txBody>
      </p:sp>
      <p:sp>
        <p:nvSpPr>
          <p:cNvPr id="209" name="TextBox 208">
            <a:extLst>
              <a:ext uri="{FF2B5EF4-FFF2-40B4-BE49-F238E27FC236}">
                <a16:creationId xmlns:a16="http://schemas.microsoft.com/office/drawing/2014/main" id="{EF5A6F57-5D48-074A-8579-6161F7C2A34A}"/>
              </a:ext>
            </a:extLst>
          </p:cNvPr>
          <p:cNvSpPr txBox="1"/>
          <p:nvPr/>
        </p:nvSpPr>
        <p:spPr>
          <a:xfrm>
            <a:off x="3866380" y="1832573"/>
            <a:ext cx="1326645" cy="300082"/>
          </a:xfrm>
          <a:prstGeom prst="rect">
            <a:avLst/>
          </a:prstGeom>
          <a:noFill/>
        </p:spPr>
        <p:txBody>
          <a:bodyPr wrap="none" rtlCol="0">
            <a:spAutoFit/>
          </a:bodyPr>
          <a:lstStyle/>
          <a:p>
            <a:r>
              <a:rPr lang="en-US" sz="1350" dirty="0"/>
              <a:t>As of 1 March**</a:t>
            </a:r>
          </a:p>
        </p:txBody>
      </p:sp>
      <p:sp>
        <p:nvSpPr>
          <p:cNvPr id="210" name="TextBox 209">
            <a:extLst>
              <a:ext uri="{FF2B5EF4-FFF2-40B4-BE49-F238E27FC236}">
                <a16:creationId xmlns:a16="http://schemas.microsoft.com/office/drawing/2014/main" id="{9671A900-9B2C-E84F-893C-FD9885EC910A}"/>
              </a:ext>
            </a:extLst>
          </p:cNvPr>
          <p:cNvSpPr txBox="1"/>
          <p:nvPr/>
        </p:nvSpPr>
        <p:spPr>
          <a:xfrm>
            <a:off x="6860938" y="1763324"/>
            <a:ext cx="1184107" cy="369332"/>
          </a:xfrm>
          <a:prstGeom prst="rect">
            <a:avLst/>
          </a:prstGeom>
          <a:noFill/>
        </p:spPr>
        <p:txBody>
          <a:bodyPr wrap="none" rtlCol="0">
            <a:spAutoFit/>
          </a:bodyPr>
          <a:lstStyle/>
          <a:p>
            <a:r>
              <a:rPr lang="en-US" b="1" dirty="0"/>
              <a:t>Projected</a:t>
            </a:r>
            <a:r>
              <a:rPr lang="en-US" sz="1350" dirty="0"/>
              <a:t>*</a:t>
            </a:r>
          </a:p>
        </p:txBody>
      </p:sp>
      <p:grpSp>
        <p:nvGrpSpPr>
          <p:cNvPr id="3" name="Group 2">
            <a:extLst>
              <a:ext uri="{FF2B5EF4-FFF2-40B4-BE49-F238E27FC236}">
                <a16:creationId xmlns:a16="http://schemas.microsoft.com/office/drawing/2014/main" id="{483B19FF-96D1-2642-A229-B433E017C724}"/>
              </a:ext>
            </a:extLst>
          </p:cNvPr>
          <p:cNvGrpSpPr/>
          <p:nvPr/>
        </p:nvGrpSpPr>
        <p:grpSpPr>
          <a:xfrm>
            <a:off x="213739" y="4314069"/>
            <a:ext cx="2113988" cy="1058383"/>
            <a:chOff x="-623966" y="3945873"/>
            <a:chExt cx="3216567" cy="1411177"/>
          </a:xfrm>
        </p:grpSpPr>
        <p:grpSp>
          <p:nvGrpSpPr>
            <p:cNvPr id="211" name="Group 210">
              <a:extLst>
                <a:ext uri="{FF2B5EF4-FFF2-40B4-BE49-F238E27FC236}">
                  <a16:creationId xmlns:a16="http://schemas.microsoft.com/office/drawing/2014/main" id="{B6DF590F-2BC1-024A-BDB0-0BD8285102DA}"/>
                </a:ext>
              </a:extLst>
            </p:cNvPr>
            <p:cNvGrpSpPr/>
            <p:nvPr/>
          </p:nvGrpSpPr>
          <p:grpSpPr>
            <a:xfrm>
              <a:off x="-623966" y="3951085"/>
              <a:ext cx="3216567" cy="1405965"/>
              <a:chOff x="511072" y="1860921"/>
              <a:chExt cx="4343954" cy="1898754"/>
            </a:xfrm>
          </p:grpSpPr>
          <p:sp>
            <p:nvSpPr>
              <p:cNvPr id="212" name="Rectangle 211">
                <a:extLst>
                  <a:ext uri="{FF2B5EF4-FFF2-40B4-BE49-F238E27FC236}">
                    <a16:creationId xmlns:a16="http://schemas.microsoft.com/office/drawing/2014/main" id="{8FB5D8B8-6936-2546-9AAE-3E57CD51C800}"/>
                  </a:ext>
                </a:extLst>
              </p:cNvPr>
              <p:cNvSpPr>
                <a:spLocks/>
              </p:cNvSpPr>
              <p:nvPr/>
            </p:nvSpPr>
            <p:spPr>
              <a:xfrm>
                <a:off x="511072" y="2329989"/>
                <a:ext cx="359999" cy="36000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3" name="Rectangle 212">
                <a:extLst>
                  <a:ext uri="{FF2B5EF4-FFF2-40B4-BE49-F238E27FC236}">
                    <a16:creationId xmlns:a16="http://schemas.microsoft.com/office/drawing/2014/main" id="{9C8101DB-2D0C-F342-BF2F-C0E083A6610D}"/>
                  </a:ext>
                </a:extLst>
              </p:cNvPr>
              <p:cNvSpPr/>
              <p:nvPr/>
            </p:nvSpPr>
            <p:spPr>
              <a:xfrm>
                <a:off x="511072" y="1860921"/>
                <a:ext cx="359999" cy="360000"/>
              </a:xfrm>
              <a:prstGeom prst="rect">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Rectangle 213">
                <a:extLst>
                  <a:ext uri="{FF2B5EF4-FFF2-40B4-BE49-F238E27FC236}">
                    <a16:creationId xmlns:a16="http://schemas.microsoft.com/office/drawing/2014/main" id="{26700DF3-85FA-BE42-97AE-FC9EC695EB28}"/>
                  </a:ext>
                </a:extLst>
              </p:cNvPr>
              <p:cNvSpPr/>
              <p:nvPr/>
            </p:nvSpPr>
            <p:spPr>
              <a:xfrm>
                <a:off x="511072" y="2778006"/>
                <a:ext cx="359999" cy="360000"/>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7" name="Rectangle 216">
                <a:extLst>
                  <a:ext uri="{FF2B5EF4-FFF2-40B4-BE49-F238E27FC236}">
                    <a16:creationId xmlns:a16="http://schemas.microsoft.com/office/drawing/2014/main" id="{57DC7234-FDB3-8048-A4FF-AA27EED7A954}"/>
                  </a:ext>
                </a:extLst>
              </p:cNvPr>
              <p:cNvSpPr/>
              <p:nvPr/>
            </p:nvSpPr>
            <p:spPr>
              <a:xfrm>
                <a:off x="511072" y="3226367"/>
                <a:ext cx="359999" cy="360001"/>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1" name="TextBox 220">
                <a:extLst>
                  <a:ext uri="{FF2B5EF4-FFF2-40B4-BE49-F238E27FC236}">
                    <a16:creationId xmlns:a16="http://schemas.microsoft.com/office/drawing/2014/main" id="{AE27ACBD-7F15-D14A-BA9F-73E273B9FAB5}"/>
                  </a:ext>
                </a:extLst>
              </p:cNvPr>
              <p:cNvSpPr txBox="1"/>
              <p:nvPr/>
            </p:nvSpPr>
            <p:spPr>
              <a:xfrm>
                <a:off x="931271" y="3094632"/>
                <a:ext cx="3393434" cy="665043"/>
              </a:xfrm>
              <a:prstGeom prst="rect">
                <a:avLst/>
              </a:prstGeom>
              <a:noFill/>
            </p:spPr>
            <p:txBody>
              <a:bodyPr wrap="square" rtlCol="0">
                <a:spAutoFit/>
              </a:bodyPr>
              <a:lstStyle/>
              <a:p>
                <a:r>
                  <a:rPr lang="en-US" sz="900" dirty="0">
                    <a:latin typeface="Arial" charset="0"/>
                    <a:ea typeface="Arial" charset="0"/>
                    <a:cs typeface="Arial" charset="0"/>
                  </a:rPr>
                  <a:t>Countries with </a:t>
                </a:r>
                <a:r>
                  <a:rPr lang="en-US" sz="900" dirty="0" err="1">
                    <a:latin typeface="Arial" charset="0"/>
                    <a:ea typeface="Arial" charset="0"/>
                    <a:cs typeface="Arial" charset="0"/>
                  </a:rPr>
                  <a:t>nCoV</a:t>
                </a:r>
                <a:r>
                  <a:rPr lang="en-US" sz="900" dirty="0">
                    <a:latin typeface="Arial" charset="0"/>
                    <a:ea typeface="Arial" charset="0"/>
                    <a:cs typeface="Arial" charset="0"/>
                  </a:rPr>
                  <a:t> testing capacity </a:t>
                </a:r>
              </a:p>
            </p:txBody>
          </p:sp>
          <p:sp>
            <p:nvSpPr>
              <p:cNvPr id="223" name="TextBox 222">
                <a:extLst>
                  <a:ext uri="{FF2B5EF4-FFF2-40B4-BE49-F238E27FC236}">
                    <a16:creationId xmlns:a16="http://schemas.microsoft.com/office/drawing/2014/main" id="{63F62845-FA3E-1548-89DE-A75F2D840C95}"/>
                  </a:ext>
                </a:extLst>
              </p:cNvPr>
              <p:cNvSpPr txBox="1"/>
              <p:nvPr/>
            </p:nvSpPr>
            <p:spPr>
              <a:xfrm>
                <a:off x="931273" y="2770964"/>
                <a:ext cx="3923753" cy="415651"/>
              </a:xfrm>
              <a:prstGeom prst="rect">
                <a:avLst/>
              </a:prstGeom>
              <a:noFill/>
            </p:spPr>
            <p:txBody>
              <a:bodyPr wrap="none" rtlCol="0">
                <a:spAutoFit/>
              </a:bodyPr>
              <a:lstStyle/>
              <a:p>
                <a:r>
                  <a:rPr lang="en-US" sz="900" dirty="0">
                    <a:latin typeface="Arial" charset="0"/>
                    <a:ea typeface="Arial" charset="0"/>
                    <a:cs typeface="Arial" charset="0"/>
                  </a:rPr>
                  <a:t>Countries with </a:t>
                </a:r>
                <a:r>
                  <a:rPr lang="en-US" sz="900" dirty="0" err="1">
                    <a:latin typeface="Arial" charset="0"/>
                    <a:ea typeface="Arial" charset="0"/>
                    <a:cs typeface="Arial" charset="0"/>
                  </a:rPr>
                  <a:t>nCoV</a:t>
                </a:r>
                <a:r>
                  <a:rPr lang="en-US" sz="900" dirty="0">
                    <a:latin typeface="Arial" charset="0"/>
                    <a:ea typeface="Arial" charset="0"/>
                    <a:cs typeface="Arial" charset="0"/>
                  </a:rPr>
                  <a:t> referral labs </a:t>
                </a:r>
              </a:p>
            </p:txBody>
          </p:sp>
          <p:sp>
            <p:nvSpPr>
              <p:cNvPr id="224" name="TextBox 223">
                <a:extLst>
                  <a:ext uri="{FF2B5EF4-FFF2-40B4-BE49-F238E27FC236}">
                    <a16:creationId xmlns:a16="http://schemas.microsoft.com/office/drawing/2014/main" id="{AA9A0159-3331-BB45-AD19-1F038FC61511}"/>
                  </a:ext>
                </a:extLst>
              </p:cNvPr>
              <p:cNvSpPr txBox="1"/>
              <p:nvPr/>
            </p:nvSpPr>
            <p:spPr>
              <a:xfrm>
                <a:off x="931273" y="2198247"/>
                <a:ext cx="2739150" cy="665043"/>
              </a:xfrm>
              <a:prstGeom prst="rect">
                <a:avLst/>
              </a:prstGeom>
              <a:noFill/>
            </p:spPr>
            <p:txBody>
              <a:bodyPr wrap="square" rtlCol="0">
                <a:spAutoFit/>
              </a:bodyPr>
              <a:lstStyle/>
              <a:p>
                <a:r>
                  <a:rPr lang="en-US" sz="900" dirty="0">
                    <a:latin typeface="Arial" charset="0"/>
                    <a:ea typeface="Arial" charset="0"/>
                    <a:cs typeface="Arial" charset="0"/>
                  </a:rPr>
                  <a:t>Countries outside the WHO African Region </a:t>
                </a:r>
              </a:p>
            </p:txBody>
          </p:sp>
        </p:grpSp>
        <p:sp>
          <p:nvSpPr>
            <p:cNvPr id="225" name="TextBox 224">
              <a:extLst>
                <a:ext uri="{FF2B5EF4-FFF2-40B4-BE49-F238E27FC236}">
                  <a16:creationId xmlns:a16="http://schemas.microsoft.com/office/drawing/2014/main" id="{768BEA6C-AE80-134E-B2C3-C603F6357756}"/>
                </a:ext>
              </a:extLst>
            </p:cNvPr>
            <p:cNvSpPr txBox="1"/>
            <p:nvPr/>
          </p:nvSpPr>
          <p:spPr>
            <a:xfrm>
              <a:off x="-323167" y="3945873"/>
              <a:ext cx="807821" cy="307776"/>
            </a:xfrm>
            <a:prstGeom prst="rect">
              <a:avLst/>
            </a:prstGeom>
            <a:noFill/>
          </p:spPr>
          <p:txBody>
            <a:bodyPr wrap="none" rtlCol="0">
              <a:spAutoFit/>
            </a:bodyPr>
            <a:lstStyle/>
            <a:p>
              <a:r>
                <a:rPr lang="en-US" sz="900" dirty="0">
                  <a:latin typeface="Arial" charset="0"/>
                  <a:ea typeface="Arial" charset="0"/>
                  <a:cs typeface="Arial" charset="0"/>
                </a:rPr>
                <a:t>EMRO</a:t>
              </a:r>
            </a:p>
          </p:txBody>
        </p:sp>
      </p:grpSp>
      <p:sp>
        <p:nvSpPr>
          <p:cNvPr id="4" name="TextBox 3">
            <a:extLst>
              <a:ext uri="{FF2B5EF4-FFF2-40B4-BE49-F238E27FC236}">
                <a16:creationId xmlns:a16="http://schemas.microsoft.com/office/drawing/2014/main" id="{3B61F2D2-818F-4A4C-820F-5AA054078791}"/>
              </a:ext>
            </a:extLst>
          </p:cNvPr>
          <p:cNvSpPr txBox="1"/>
          <p:nvPr/>
        </p:nvSpPr>
        <p:spPr>
          <a:xfrm>
            <a:off x="2540404" y="5472659"/>
            <a:ext cx="4366901" cy="415498"/>
          </a:xfrm>
          <a:prstGeom prst="rect">
            <a:avLst/>
          </a:prstGeom>
          <a:noFill/>
        </p:spPr>
        <p:txBody>
          <a:bodyPr wrap="none" rtlCol="0">
            <a:spAutoFit/>
          </a:bodyPr>
          <a:lstStyle/>
          <a:p>
            <a:r>
              <a:rPr lang="en-US" sz="1050" dirty="0"/>
              <a:t>* dependent on date of receipt of reagents and speed of laboratory ramp up</a:t>
            </a:r>
          </a:p>
          <a:p>
            <a:r>
              <a:rPr lang="en-US" sz="1050" dirty="0"/>
              <a:t>** test validation in progress for all labs except referral labs</a:t>
            </a:r>
          </a:p>
        </p:txBody>
      </p:sp>
      <p:sp>
        <p:nvSpPr>
          <p:cNvPr id="10" name="Rectangle 9">
            <a:extLst>
              <a:ext uri="{FF2B5EF4-FFF2-40B4-BE49-F238E27FC236}">
                <a16:creationId xmlns:a16="http://schemas.microsoft.com/office/drawing/2014/main" id="{A4D9A6D1-8209-964A-829C-7C40C012A4FF}"/>
              </a:ext>
            </a:extLst>
          </p:cNvPr>
          <p:cNvSpPr/>
          <p:nvPr/>
        </p:nvSpPr>
        <p:spPr>
          <a:xfrm>
            <a:off x="2582407" y="3710829"/>
            <a:ext cx="713657" cy="253916"/>
          </a:xfrm>
          <a:prstGeom prst="rect">
            <a:avLst/>
          </a:prstGeom>
        </p:spPr>
        <p:txBody>
          <a:bodyPr wrap="none">
            <a:spAutoFit/>
          </a:bodyPr>
          <a:lstStyle/>
          <a:p>
            <a:r>
              <a:rPr lang="en-US" sz="1050" b="1" dirty="0"/>
              <a:t>Comoros </a:t>
            </a:r>
          </a:p>
        </p:txBody>
      </p:sp>
      <p:sp>
        <p:nvSpPr>
          <p:cNvPr id="219" name="Rectangle 218">
            <a:extLst>
              <a:ext uri="{FF2B5EF4-FFF2-40B4-BE49-F238E27FC236}">
                <a16:creationId xmlns:a16="http://schemas.microsoft.com/office/drawing/2014/main" id="{F90532F7-41C7-7648-AC3A-F3AF834D4BB6}"/>
              </a:ext>
            </a:extLst>
          </p:cNvPr>
          <p:cNvSpPr/>
          <p:nvPr/>
        </p:nvSpPr>
        <p:spPr>
          <a:xfrm>
            <a:off x="5450969" y="3681332"/>
            <a:ext cx="713657" cy="253916"/>
          </a:xfrm>
          <a:prstGeom prst="rect">
            <a:avLst/>
          </a:prstGeom>
        </p:spPr>
        <p:txBody>
          <a:bodyPr wrap="none">
            <a:spAutoFit/>
          </a:bodyPr>
          <a:lstStyle/>
          <a:p>
            <a:r>
              <a:rPr lang="en-US" sz="1050" b="1" dirty="0"/>
              <a:t>Comoros </a:t>
            </a:r>
          </a:p>
        </p:txBody>
      </p:sp>
      <p:sp>
        <p:nvSpPr>
          <p:cNvPr id="220" name="Rectangle 219">
            <a:extLst>
              <a:ext uri="{FF2B5EF4-FFF2-40B4-BE49-F238E27FC236}">
                <a16:creationId xmlns:a16="http://schemas.microsoft.com/office/drawing/2014/main" id="{732C9FD4-3AA3-2C43-8D22-99109285E01A}"/>
              </a:ext>
            </a:extLst>
          </p:cNvPr>
          <p:cNvSpPr/>
          <p:nvPr/>
        </p:nvSpPr>
        <p:spPr>
          <a:xfrm>
            <a:off x="8371149" y="3626026"/>
            <a:ext cx="713657" cy="253916"/>
          </a:xfrm>
          <a:prstGeom prst="rect">
            <a:avLst/>
          </a:prstGeom>
        </p:spPr>
        <p:txBody>
          <a:bodyPr wrap="none">
            <a:spAutoFit/>
          </a:bodyPr>
          <a:lstStyle/>
          <a:p>
            <a:r>
              <a:rPr lang="en-US" sz="1050" b="1" dirty="0"/>
              <a:t>Comoros </a:t>
            </a:r>
          </a:p>
        </p:txBody>
      </p:sp>
      <p:grpSp>
        <p:nvGrpSpPr>
          <p:cNvPr id="222" name="Group 221">
            <a:extLst>
              <a:ext uri="{FF2B5EF4-FFF2-40B4-BE49-F238E27FC236}">
                <a16:creationId xmlns:a16="http://schemas.microsoft.com/office/drawing/2014/main" id="{47CE5FF9-1D2B-A34A-ACDC-2FC5B97ABABD}"/>
              </a:ext>
            </a:extLst>
          </p:cNvPr>
          <p:cNvGrpSpPr>
            <a:grpSpLocks noChangeAspect="1"/>
          </p:cNvGrpSpPr>
          <p:nvPr/>
        </p:nvGrpSpPr>
        <p:grpSpPr>
          <a:xfrm>
            <a:off x="3257298" y="2100965"/>
            <a:ext cx="2551013" cy="2524180"/>
            <a:chOff x="3139953" y="1818679"/>
            <a:chExt cx="3023423" cy="2991621"/>
          </a:xfrm>
        </p:grpSpPr>
        <p:grpSp>
          <p:nvGrpSpPr>
            <p:cNvPr id="226" name="Group 225">
              <a:extLst>
                <a:ext uri="{FF2B5EF4-FFF2-40B4-BE49-F238E27FC236}">
                  <a16:creationId xmlns:a16="http://schemas.microsoft.com/office/drawing/2014/main" id="{D98D2CAE-9A12-7247-A8A3-0F8C9EE4829B}"/>
                </a:ext>
              </a:extLst>
            </p:cNvPr>
            <p:cNvGrpSpPr/>
            <p:nvPr/>
          </p:nvGrpSpPr>
          <p:grpSpPr>
            <a:xfrm>
              <a:off x="3139953" y="1818679"/>
              <a:ext cx="3023423" cy="2991621"/>
              <a:chOff x="3139953" y="1790523"/>
              <a:chExt cx="3023423" cy="2991621"/>
            </a:xfrm>
          </p:grpSpPr>
          <p:sp>
            <p:nvSpPr>
              <p:cNvPr id="228" name="TextBox 227">
                <a:extLst>
                  <a:ext uri="{FF2B5EF4-FFF2-40B4-BE49-F238E27FC236}">
                    <a16:creationId xmlns:a16="http://schemas.microsoft.com/office/drawing/2014/main" id="{D507B195-2796-5147-B201-2E506BC8605C}"/>
                  </a:ext>
                </a:extLst>
              </p:cNvPr>
              <p:cNvSpPr txBox="1"/>
              <p:nvPr/>
            </p:nvSpPr>
            <p:spPr>
              <a:xfrm>
                <a:off x="5256765" y="4289702"/>
                <a:ext cx="906611" cy="492442"/>
              </a:xfrm>
              <a:prstGeom prst="rect">
                <a:avLst/>
              </a:prstGeom>
              <a:noFill/>
            </p:spPr>
            <p:txBody>
              <a:bodyPr wrap="none" rtlCol="0">
                <a:spAutoFit/>
              </a:bodyPr>
              <a:lstStyle/>
              <a:p>
                <a:r>
                  <a:rPr lang="en-US" sz="1050" b="1" dirty="0">
                    <a:solidFill>
                      <a:srgbClr val="92D050"/>
                    </a:solidFill>
                  </a:rPr>
                  <a:t>Mauritius</a:t>
                </a:r>
              </a:p>
              <a:p>
                <a:r>
                  <a:rPr lang="en-US" sz="1050" b="1" dirty="0">
                    <a:solidFill>
                      <a:srgbClr val="92D050"/>
                    </a:solidFill>
                  </a:rPr>
                  <a:t>Seychelles</a:t>
                </a:r>
              </a:p>
            </p:txBody>
          </p:sp>
          <p:grpSp>
            <p:nvGrpSpPr>
              <p:cNvPr id="229" name="Group 228">
                <a:extLst>
                  <a:ext uri="{FF2B5EF4-FFF2-40B4-BE49-F238E27FC236}">
                    <a16:creationId xmlns:a16="http://schemas.microsoft.com/office/drawing/2014/main" id="{E2ABD41E-B78C-0A42-B40A-6DEBF8A538BF}"/>
                  </a:ext>
                </a:extLst>
              </p:cNvPr>
              <p:cNvGrpSpPr>
                <a:grpSpLocks noChangeAspect="1"/>
              </p:cNvGrpSpPr>
              <p:nvPr/>
            </p:nvGrpSpPr>
            <p:grpSpPr>
              <a:xfrm>
                <a:off x="3139953" y="1790523"/>
                <a:ext cx="2922019" cy="2880000"/>
                <a:chOff x="164597" y="939560"/>
                <a:chExt cx="5113534" cy="5040000"/>
              </a:xfrm>
            </p:grpSpPr>
            <p:sp>
              <p:nvSpPr>
                <p:cNvPr id="230" name="Freeform 1">
                  <a:extLst>
                    <a:ext uri="{FF2B5EF4-FFF2-40B4-BE49-F238E27FC236}">
                      <a16:creationId xmlns:a16="http://schemas.microsoft.com/office/drawing/2014/main" id="{2AD5D4DF-F65B-2547-978A-3C021739C41F}"/>
                    </a:ext>
                  </a:extLst>
                </p:cNvPr>
                <p:cNvSpPr>
                  <a:spLocks/>
                </p:cNvSpPr>
                <p:nvPr/>
              </p:nvSpPr>
              <p:spPr bwMode="auto">
                <a:xfrm>
                  <a:off x="3065615" y="1932056"/>
                  <a:ext cx="1233640" cy="1364895"/>
                </a:xfrm>
                <a:custGeom>
                  <a:avLst/>
                  <a:gdLst>
                    <a:gd name="T0" fmla="*/ 2147483647 w 21600"/>
                    <a:gd name="T1" fmla="*/ 2147483647 h 21600"/>
                    <a:gd name="T2" fmla="*/ 2147483647 w 21600"/>
                    <a:gd name="T3" fmla="*/ 2147483647 h 21600"/>
                    <a:gd name="T4" fmla="*/ 1617174170 w 21600"/>
                    <a:gd name="T5" fmla="*/ 2147483647 h 21600"/>
                    <a:gd name="T6" fmla="*/ 713630612 w 21600"/>
                    <a:gd name="T7" fmla="*/ 2147483647 h 21600"/>
                    <a:gd name="T8" fmla="*/ 345556357 w 21600"/>
                    <a:gd name="T9" fmla="*/ 2147483647 h 21600"/>
                    <a:gd name="T10" fmla="*/ 0 w 21600"/>
                    <a:gd name="T11" fmla="*/ 2147483647 h 21600"/>
                    <a:gd name="T12" fmla="*/ 831100018 w 21600"/>
                    <a:gd name="T13" fmla="*/ 2147483647 h 21600"/>
                    <a:gd name="T14" fmla="*/ 1366569421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936742078 h 21600"/>
                    <a:gd name="T72" fmla="*/ 2147483647 w 21600"/>
                    <a:gd name="T73" fmla="*/ 297055580 h 21600"/>
                    <a:gd name="T74" fmla="*/ 2147483647 w 21600"/>
                    <a:gd name="T75" fmla="*/ 1260802700 h 21600"/>
                    <a:gd name="T76" fmla="*/ 2147483647 w 21600"/>
                    <a:gd name="T77" fmla="*/ 1819459904 h 21600"/>
                    <a:gd name="T78" fmla="*/ 2147483647 w 21600"/>
                    <a:gd name="T79" fmla="*/ 1900475030 h 21600"/>
                    <a:gd name="T80" fmla="*/ 2147483647 w 21600"/>
                    <a:gd name="T81" fmla="*/ 1927480072 h 21600"/>
                    <a:gd name="T82" fmla="*/ 2147483647 w 21600"/>
                    <a:gd name="T83" fmla="*/ 2033813362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600" h="21600">
                      <a:moveTo>
                        <a:pt x="3973" y="1205"/>
                      </a:moveTo>
                      <a:lnTo>
                        <a:pt x="4058" y="3344"/>
                      </a:lnTo>
                      <a:lnTo>
                        <a:pt x="2705" y="3220"/>
                      </a:lnTo>
                      <a:lnTo>
                        <a:pt x="2793" y="5312"/>
                      </a:lnTo>
                      <a:lnTo>
                        <a:pt x="2849" y="8095"/>
                      </a:lnTo>
                      <a:lnTo>
                        <a:pt x="1652" y="8109"/>
                      </a:lnTo>
                      <a:lnTo>
                        <a:pt x="1328" y="8794"/>
                      </a:lnTo>
                      <a:lnTo>
                        <a:pt x="729" y="9321"/>
                      </a:lnTo>
                      <a:lnTo>
                        <a:pt x="883" y="9891"/>
                      </a:lnTo>
                      <a:lnTo>
                        <a:pt x="353" y="10248"/>
                      </a:lnTo>
                      <a:lnTo>
                        <a:pt x="444" y="10800"/>
                      </a:lnTo>
                      <a:lnTo>
                        <a:pt x="0" y="11540"/>
                      </a:lnTo>
                      <a:lnTo>
                        <a:pt x="832" y="11489"/>
                      </a:lnTo>
                      <a:lnTo>
                        <a:pt x="849" y="12248"/>
                      </a:lnTo>
                      <a:lnTo>
                        <a:pt x="1331" y="12956"/>
                      </a:lnTo>
                      <a:lnTo>
                        <a:pt x="1396" y="13456"/>
                      </a:lnTo>
                      <a:lnTo>
                        <a:pt x="1967" y="14118"/>
                      </a:lnTo>
                      <a:lnTo>
                        <a:pt x="2319" y="14747"/>
                      </a:lnTo>
                      <a:lnTo>
                        <a:pt x="2231" y="15847"/>
                      </a:lnTo>
                      <a:lnTo>
                        <a:pt x="3072" y="15910"/>
                      </a:lnTo>
                      <a:lnTo>
                        <a:pt x="3513" y="16387"/>
                      </a:lnTo>
                      <a:lnTo>
                        <a:pt x="4543" y="16776"/>
                      </a:lnTo>
                      <a:lnTo>
                        <a:pt x="4716" y="17384"/>
                      </a:lnTo>
                      <a:lnTo>
                        <a:pt x="5548" y="17705"/>
                      </a:lnTo>
                      <a:lnTo>
                        <a:pt x="6160" y="18491"/>
                      </a:lnTo>
                      <a:lnTo>
                        <a:pt x="6640" y="18987"/>
                      </a:lnTo>
                      <a:lnTo>
                        <a:pt x="7244" y="19462"/>
                      </a:lnTo>
                      <a:lnTo>
                        <a:pt x="7699" y="20021"/>
                      </a:lnTo>
                      <a:lnTo>
                        <a:pt x="8441" y="20752"/>
                      </a:lnTo>
                      <a:lnTo>
                        <a:pt x="9478" y="20586"/>
                      </a:lnTo>
                      <a:lnTo>
                        <a:pt x="10278" y="20784"/>
                      </a:lnTo>
                      <a:lnTo>
                        <a:pt x="10860" y="20528"/>
                      </a:lnTo>
                      <a:lnTo>
                        <a:pt x="11289" y="21061"/>
                      </a:lnTo>
                      <a:lnTo>
                        <a:pt x="12306" y="21600"/>
                      </a:lnTo>
                      <a:lnTo>
                        <a:pt x="12911" y="21312"/>
                      </a:lnTo>
                      <a:lnTo>
                        <a:pt x="13774" y="21435"/>
                      </a:lnTo>
                      <a:lnTo>
                        <a:pt x="14869" y="21397"/>
                      </a:lnTo>
                      <a:lnTo>
                        <a:pt x="16058" y="21309"/>
                      </a:lnTo>
                      <a:lnTo>
                        <a:pt x="16910" y="20437"/>
                      </a:lnTo>
                      <a:lnTo>
                        <a:pt x="18810" y="20357"/>
                      </a:lnTo>
                      <a:lnTo>
                        <a:pt x="18823" y="19572"/>
                      </a:lnTo>
                      <a:lnTo>
                        <a:pt x="18074" y="19476"/>
                      </a:lnTo>
                      <a:lnTo>
                        <a:pt x="17511" y="18660"/>
                      </a:lnTo>
                      <a:lnTo>
                        <a:pt x="17300" y="18137"/>
                      </a:lnTo>
                      <a:lnTo>
                        <a:pt x="16647" y="17621"/>
                      </a:lnTo>
                      <a:lnTo>
                        <a:pt x="16040" y="17114"/>
                      </a:lnTo>
                      <a:lnTo>
                        <a:pt x="14926" y="16874"/>
                      </a:lnTo>
                      <a:lnTo>
                        <a:pt x="15240" y="16127"/>
                      </a:lnTo>
                      <a:lnTo>
                        <a:pt x="16360" y="16069"/>
                      </a:lnTo>
                      <a:lnTo>
                        <a:pt x="16360" y="14708"/>
                      </a:lnTo>
                      <a:lnTo>
                        <a:pt x="16846" y="13563"/>
                      </a:lnTo>
                      <a:lnTo>
                        <a:pt x="17601" y="13269"/>
                      </a:lnTo>
                      <a:lnTo>
                        <a:pt x="17646" y="12277"/>
                      </a:lnTo>
                      <a:lnTo>
                        <a:pt x="18298" y="11380"/>
                      </a:lnTo>
                      <a:lnTo>
                        <a:pt x="18964" y="11140"/>
                      </a:lnTo>
                      <a:lnTo>
                        <a:pt x="19105" y="10489"/>
                      </a:lnTo>
                      <a:lnTo>
                        <a:pt x="19322" y="9456"/>
                      </a:lnTo>
                      <a:lnTo>
                        <a:pt x="19245" y="8634"/>
                      </a:lnTo>
                      <a:lnTo>
                        <a:pt x="19463" y="7897"/>
                      </a:lnTo>
                      <a:lnTo>
                        <a:pt x="19565" y="7141"/>
                      </a:lnTo>
                      <a:lnTo>
                        <a:pt x="19604" y="6528"/>
                      </a:lnTo>
                      <a:lnTo>
                        <a:pt x="20320" y="6474"/>
                      </a:lnTo>
                      <a:lnTo>
                        <a:pt x="20365" y="5925"/>
                      </a:lnTo>
                      <a:lnTo>
                        <a:pt x="21178" y="5967"/>
                      </a:lnTo>
                      <a:lnTo>
                        <a:pt x="21600" y="5380"/>
                      </a:lnTo>
                      <a:lnTo>
                        <a:pt x="20941" y="4938"/>
                      </a:lnTo>
                      <a:lnTo>
                        <a:pt x="20250" y="4389"/>
                      </a:lnTo>
                      <a:lnTo>
                        <a:pt x="19789" y="3536"/>
                      </a:lnTo>
                      <a:lnTo>
                        <a:pt x="19591" y="2847"/>
                      </a:lnTo>
                      <a:lnTo>
                        <a:pt x="19348" y="1825"/>
                      </a:lnTo>
                      <a:lnTo>
                        <a:pt x="19053" y="987"/>
                      </a:lnTo>
                      <a:lnTo>
                        <a:pt x="18369" y="555"/>
                      </a:lnTo>
                      <a:lnTo>
                        <a:pt x="17249" y="0"/>
                      </a:lnTo>
                      <a:lnTo>
                        <a:pt x="16545" y="176"/>
                      </a:lnTo>
                      <a:lnTo>
                        <a:pt x="16270" y="736"/>
                      </a:lnTo>
                      <a:lnTo>
                        <a:pt x="15508" y="747"/>
                      </a:lnTo>
                      <a:lnTo>
                        <a:pt x="15093" y="1297"/>
                      </a:lnTo>
                      <a:lnTo>
                        <a:pt x="14498" y="1078"/>
                      </a:lnTo>
                      <a:lnTo>
                        <a:pt x="12821" y="1099"/>
                      </a:lnTo>
                      <a:lnTo>
                        <a:pt x="10674" y="1126"/>
                      </a:lnTo>
                      <a:lnTo>
                        <a:pt x="7315" y="1110"/>
                      </a:lnTo>
                      <a:lnTo>
                        <a:pt x="5539" y="1142"/>
                      </a:lnTo>
                      <a:lnTo>
                        <a:pt x="3973" y="1205"/>
                      </a:lnTo>
                      <a:close/>
                      <a:moveTo>
                        <a:pt x="3973" y="1205"/>
                      </a:moveTo>
                    </a:path>
                  </a:pathLst>
                </a:custGeom>
                <a:solidFill>
                  <a:schemeClr val="accent2">
                    <a:lumMod val="40000"/>
                    <a:lumOff val="6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31" name="Freeform 2">
                  <a:extLst>
                    <a:ext uri="{FF2B5EF4-FFF2-40B4-BE49-F238E27FC236}">
                      <a16:creationId xmlns:a16="http://schemas.microsoft.com/office/drawing/2014/main" id="{F9F19971-0B5F-FC4F-B841-9B125E81AF79}"/>
                    </a:ext>
                  </a:extLst>
                </p:cNvPr>
                <p:cNvSpPr>
                  <a:spLocks/>
                </p:cNvSpPr>
                <p:nvPr/>
              </p:nvSpPr>
              <p:spPr bwMode="auto">
                <a:xfrm>
                  <a:off x="1450285" y="1889931"/>
                  <a:ext cx="1177026" cy="81556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1828516911 h 21600"/>
                    <a:gd name="T14" fmla="*/ 2147483647 w 21600"/>
                    <a:gd name="T15" fmla="*/ 1494358152 h 21600"/>
                    <a:gd name="T16" fmla="*/ 2147483647 w 21600"/>
                    <a:gd name="T17" fmla="*/ 1050731502 h 21600"/>
                    <a:gd name="T18" fmla="*/ 2147483647 w 21600"/>
                    <a:gd name="T19" fmla="*/ 440022947 h 21600"/>
                    <a:gd name="T20" fmla="*/ 2147483647 w 21600"/>
                    <a:gd name="T21" fmla="*/ 633029336 h 21600"/>
                    <a:gd name="T22" fmla="*/ 2147483647 w 21600"/>
                    <a:gd name="T23" fmla="*/ 366207491 h 21600"/>
                    <a:gd name="T24" fmla="*/ 2147483647 w 21600"/>
                    <a:gd name="T25" fmla="*/ 173560447 h 21600"/>
                    <a:gd name="T26" fmla="*/ 2147483647 w 21600"/>
                    <a:gd name="T27" fmla="*/ 0 h 21600"/>
                    <a:gd name="T28" fmla="*/ 2147483647 w 21600"/>
                    <a:gd name="T29" fmla="*/ 285549025 h 21600"/>
                    <a:gd name="T30" fmla="*/ 2147483647 w 21600"/>
                    <a:gd name="T31" fmla="*/ 710807842 h 21600"/>
                    <a:gd name="T32" fmla="*/ 2147483647 w 21600"/>
                    <a:gd name="T33" fmla="*/ 1209168545 h 21600"/>
                    <a:gd name="T34" fmla="*/ 2147483647 w 21600"/>
                    <a:gd name="T35" fmla="*/ 1674397213 h 21600"/>
                    <a:gd name="T36" fmla="*/ 2147483647 w 21600"/>
                    <a:gd name="T37" fmla="*/ 2127387489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1299158532 w 21600"/>
                    <a:gd name="T53" fmla="*/ 2147483647 h 21600"/>
                    <a:gd name="T54" fmla="*/ 820477720 w 21600"/>
                    <a:gd name="T55" fmla="*/ 2147483647 h 21600"/>
                    <a:gd name="T56" fmla="*/ 0 w 21600"/>
                    <a:gd name="T57" fmla="*/ 2147483647 h 21600"/>
                    <a:gd name="T58" fmla="*/ 34005595 w 21600"/>
                    <a:gd name="T59" fmla="*/ 2147483647 h 21600"/>
                    <a:gd name="T60" fmla="*/ 838328637 w 21600"/>
                    <a:gd name="T61" fmla="*/ 2147483647 h 21600"/>
                    <a:gd name="T62" fmla="*/ 952263908 w 21600"/>
                    <a:gd name="T63" fmla="*/ 2147483647 h 21600"/>
                    <a:gd name="T64" fmla="*/ 1772741722 w 21600"/>
                    <a:gd name="T65" fmla="*/ 2147483647 h 21600"/>
                    <a:gd name="T66" fmla="*/ 2070319693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20983" y="12545"/>
                      </a:moveTo>
                      <a:lnTo>
                        <a:pt x="21057" y="11000"/>
                      </a:lnTo>
                      <a:lnTo>
                        <a:pt x="21184" y="9568"/>
                      </a:lnTo>
                      <a:lnTo>
                        <a:pt x="21178" y="8256"/>
                      </a:lnTo>
                      <a:lnTo>
                        <a:pt x="21372" y="7203"/>
                      </a:lnTo>
                      <a:lnTo>
                        <a:pt x="21600" y="6060"/>
                      </a:lnTo>
                      <a:lnTo>
                        <a:pt x="21332" y="5078"/>
                      </a:lnTo>
                      <a:lnTo>
                        <a:pt x="20829" y="4150"/>
                      </a:lnTo>
                      <a:lnTo>
                        <a:pt x="20661" y="2918"/>
                      </a:lnTo>
                      <a:lnTo>
                        <a:pt x="20534" y="1222"/>
                      </a:lnTo>
                      <a:lnTo>
                        <a:pt x="19482" y="1758"/>
                      </a:lnTo>
                      <a:lnTo>
                        <a:pt x="18677" y="1017"/>
                      </a:lnTo>
                      <a:lnTo>
                        <a:pt x="17638" y="482"/>
                      </a:lnTo>
                      <a:lnTo>
                        <a:pt x="16356" y="0"/>
                      </a:lnTo>
                      <a:lnTo>
                        <a:pt x="15520" y="793"/>
                      </a:lnTo>
                      <a:lnTo>
                        <a:pt x="13999" y="1974"/>
                      </a:lnTo>
                      <a:lnTo>
                        <a:pt x="12149" y="3358"/>
                      </a:lnTo>
                      <a:lnTo>
                        <a:pt x="10565" y="4650"/>
                      </a:lnTo>
                      <a:lnTo>
                        <a:pt x="9332" y="5908"/>
                      </a:lnTo>
                      <a:lnTo>
                        <a:pt x="7998" y="7453"/>
                      </a:lnTo>
                      <a:lnTo>
                        <a:pt x="6737" y="7711"/>
                      </a:lnTo>
                      <a:lnTo>
                        <a:pt x="5609" y="7627"/>
                      </a:lnTo>
                      <a:lnTo>
                        <a:pt x="5609" y="10135"/>
                      </a:lnTo>
                      <a:lnTo>
                        <a:pt x="5583" y="12134"/>
                      </a:lnTo>
                      <a:lnTo>
                        <a:pt x="5236" y="13736"/>
                      </a:lnTo>
                      <a:lnTo>
                        <a:pt x="4512" y="14906"/>
                      </a:lnTo>
                      <a:lnTo>
                        <a:pt x="1528" y="15031"/>
                      </a:lnTo>
                      <a:lnTo>
                        <a:pt x="965" y="15620"/>
                      </a:lnTo>
                      <a:lnTo>
                        <a:pt x="0" y="15530"/>
                      </a:lnTo>
                      <a:lnTo>
                        <a:pt x="40" y="17280"/>
                      </a:lnTo>
                      <a:lnTo>
                        <a:pt x="986" y="18430"/>
                      </a:lnTo>
                      <a:lnTo>
                        <a:pt x="1120" y="19672"/>
                      </a:lnTo>
                      <a:lnTo>
                        <a:pt x="2085" y="20029"/>
                      </a:lnTo>
                      <a:lnTo>
                        <a:pt x="2435" y="20942"/>
                      </a:lnTo>
                      <a:lnTo>
                        <a:pt x="3305" y="20716"/>
                      </a:lnTo>
                      <a:lnTo>
                        <a:pt x="4411" y="21600"/>
                      </a:lnTo>
                      <a:lnTo>
                        <a:pt x="4591" y="20576"/>
                      </a:lnTo>
                      <a:lnTo>
                        <a:pt x="5096" y="19795"/>
                      </a:lnTo>
                      <a:lnTo>
                        <a:pt x="5249" y="18637"/>
                      </a:lnTo>
                      <a:lnTo>
                        <a:pt x="5806" y="18110"/>
                      </a:lnTo>
                      <a:lnTo>
                        <a:pt x="7053" y="17887"/>
                      </a:lnTo>
                      <a:lnTo>
                        <a:pt x="8172" y="18253"/>
                      </a:lnTo>
                      <a:lnTo>
                        <a:pt x="8923" y="19288"/>
                      </a:lnTo>
                      <a:lnTo>
                        <a:pt x="10203" y="18985"/>
                      </a:lnTo>
                      <a:lnTo>
                        <a:pt x="11149" y="19377"/>
                      </a:lnTo>
                      <a:lnTo>
                        <a:pt x="12637" y="19752"/>
                      </a:lnTo>
                      <a:lnTo>
                        <a:pt x="14011" y="18904"/>
                      </a:lnTo>
                      <a:lnTo>
                        <a:pt x="15392" y="18878"/>
                      </a:lnTo>
                      <a:lnTo>
                        <a:pt x="16592" y="19467"/>
                      </a:lnTo>
                      <a:lnTo>
                        <a:pt x="17554" y="18476"/>
                      </a:lnTo>
                      <a:lnTo>
                        <a:pt x="18121" y="17722"/>
                      </a:lnTo>
                      <a:lnTo>
                        <a:pt x="18382" y="16477"/>
                      </a:lnTo>
                      <a:lnTo>
                        <a:pt x="18985" y="15388"/>
                      </a:lnTo>
                      <a:lnTo>
                        <a:pt x="19777" y="14040"/>
                      </a:lnTo>
                      <a:lnTo>
                        <a:pt x="20983" y="12545"/>
                      </a:lnTo>
                      <a:close/>
                      <a:moveTo>
                        <a:pt x="20983" y="12545"/>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32" name="Freeform 3">
                  <a:extLst>
                    <a:ext uri="{FF2B5EF4-FFF2-40B4-BE49-F238E27FC236}">
                      <a16:creationId xmlns:a16="http://schemas.microsoft.com/office/drawing/2014/main" id="{0DCB095B-1247-AF43-BD8B-93AA22F0E319}"/>
                    </a:ext>
                  </a:extLst>
                </p:cNvPr>
                <p:cNvSpPr>
                  <a:spLocks/>
                </p:cNvSpPr>
                <p:nvPr/>
              </p:nvSpPr>
              <p:spPr bwMode="auto">
                <a:xfrm>
                  <a:off x="2315021" y="3959179"/>
                  <a:ext cx="919523" cy="850953"/>
                </a:xfrm>
                <a:custGeom>
                  <a:avLst/>
                  <a:gdLst>
                    <a:gd name="T0" fmla="*/ 8511948 w 21600"/>
                    <a:gd name="T1" fmla="*/ 2147483647 h 21600"/>
                    <a:gd name="T2" fmla="*/ 0 w 21600"/>
                    <a:gd name="T3" fmla="*/ 2147483647 h 21600"/>
                    <a:gd name="T4" fmla="*/ 25541395 w 21600"/>
                    <a:gd name="T5" fmla="*/ 2147483647 h 21600"/>
                    <a:gd name="T6" fmla="*/ 247285374 w 21600"/>
                    <a:gd name="T7" fmla="*/ 2147483647 h 21600"/>
                    <a:gd name="T8" fmla="*/ 422410690 w 21600"/>
                    <a:gd name="T9" fmla="*/ 2147483647 h 21600"/>
                    <a:gd name="T10" fmla="*/ 774288207 w 21600"/>
                    <a:gd name="T11" fmla="*/ 2147483647 h 21600"/>
                    <a:gd name="T12" fmla="*/ 1154133605 w 21600"/>
                    <a:gd name="T13" fmla="*/ 2147483647 h 21600"/>
                    <a:gd name="T14" fmla="*/ 1286288278 w 21600"/>
                    <a:gd name="T15" fmla="*/ 2147483647 h 21600"/>
                    <a:gd name="T16" fmla="*/ 1290746928 w 21600"/>
                    <a:gd name="T17" fmla="*/ 2147483647 h 21600"/>
                    <a:gd name="T18" fmla="*/ 1064544298 w 21600"/>
                    <a:gd name="T19" fmla="*/ 2147483647 h 21600"/>
                    <a:gd name="T20" fmla="*/ 829824170 w 21600"/>
                    <a:gd name="T21" fmla="*/ 2147483647 h 21600"/>
                    <a:gd name="T22" fmla="*/ 667669453 w 21600"/>
                    <a:gd name="T23" fmla="*/ 2147483647 h 21600"/>
                    <a:gd name="T24" fmla="*/ 1043056201 w 21600"/>
                    <a:gd name="T25" fmla="*/ 2147483647 h 21600"/>
                    <a:gd name="T26" fmla="*/ 898336209 w 21600"/>
                    <a:gd name="T27" fmla="*/ 1807050761 h 21600"/>
                    <a:gd name="T28" fmla="*/ 663616155 w 21600"/>
                    <a:gd name="T29" fmla="*/ 1360398736 h 21600"/>
                    <a:gd name="T30" fmla="*/ 531056130 w 21600"/>
                    <a:gd name="T31" fmla="*/ 858121846 h 21600"/>
                    <a:gd name="T32" fmla="*/ 267146661 w 21600"/>
                    <a:gd name="T33" fmla="*/ 392250402 h 21600"/>
                    <a:gd name="T34" fmla="*/ 855365565 w 21600"/>
                    <a:gd name="T35" fmla="*/ 150520540 h 21600"/>
                    <a:gd name="T36" fmla="*/ 1422907077 w 21600"/>
                    <a:gd name="T37" fmla="*/ 68716941 h 21600"/>
                    <a:gd name="T38" fmla="*/ 2024496455 w 21600"/>
                    <a:gd name="T39" fmla="*/ 56038105 h 21600"/>
                    <a:gd name="T40" fmla="*/ 2147483647 w 21600"/>
                    <a:gd name="T41" fmla="*/ 0 h 21600"/>
                    <a:gd name="T42" fmla="*/ 2147483647 w 21600"/>
                    <a:gd name="T43" fmla="*/ 51536332 h 21600"/>
                    <a:gd name="T44" fmla="*/ 2147483647 w 21600"/>
                    <a:gd name="T45" fmla="*/ 592670793 h 21600"/>
                    <a:gd name="T46" fmla="*/ 2147483647 w 21600"/>
                    <a:gd name="T47" fmla="*/ 1095355430 h 21600"/>
                    <a:gd name="T48" fmla="*/ 2147483647 w 21600"/>
                    <a:gd name="T49" fmla="*/ 1584953483 h 21600"/>
                    <a:gd name="T50" fmla="*/ 2147483647 w 21600"/>
                    <a:gd name="T51" fmla="*/ 1614807435 h 21600"/>
                    <a:gd name="T52" fmla="*/ 2147483647 w 21600"/>
                    <a:gd name="T53" fmla="*/ 1597632319 h 21600"/>
                    <a:gd name="T54" fmla="*/ 2147483647 w 21600"/>
                    <a:gd name="T55" fmla="*/ 1559182570 h 21600"/>
                    <a:gd name="T56" fmla="*/ 2147483647 w 21600"/>
                    <a:gd name="T57" fmla="*/ 890025520 h 21600"/>
                    <a:gd name="T58" fmla="*/ 2147483647 w 21600"/>
                    <a:gd name="T59" fmla="*/ 910479166 h 21600"/>
                    <a:gd name="T60" fmla="*/ 2147483647 w 21600"/>
                    <a:gd name="T61" fmla="*/ 979190614 h 21600"/>
                    <a:gd name="T62" fmla="*/ 2147483647 w 21600"/>
                    <a:gd name="T63" fmla="*/ 1086765125 h 21600"/>
                    <a:gd name="T64" fmla="*/ 2147483647 w 21600"/>
                    <a:gd name="T65" fmla="*/ 1125214874 h 21600"/>
                    <a:gd name="T66" fmla="*/ 2147483647 w 21600"/>
                    <a:gd name="T67" fmla="*/ 1928527350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1996933850 w 21600"/>
                    <a:gd name="T111" fmla="*/ 2147483647 h 21600"/>
                    <a:gd name="T112" fmla="*/ 1450874959 w 21600"/>
                    <a:gd name="T113" fmla="*/ 2147483647 h 21600"/>
                    <a:gd name="T114" fmla="*/ 1118053576 w 21600"/>
                    <a:gd name="T115" fmla="*/ 2147483647 h 21600"/>
                    <a:gd name="T116" fmla="*/ 750773497 w 21600"/>
                    <a:gd name="T117" fmla="*/ 2147483647 h 21600"/>
                    <a:gd name="T118" fmla="*/ 8511948 w 21600"/>
                    <a:gd name="T119" fmla="*/ 2147483647 h 21600"/>
                    <a:gd name="T120" fmla="*/ 8511948 w 21600"/>
                    <a:gd name="T121" fmla="*/ 2147483647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00" h="21600">
                      <a:moveTo>
                        <a:pt x="21" y="20688"/>
                      </a:moveTo>
                      <a:lnTo>
                        <a:pt x="0" y="19176"/>
                      </a:lnTo>
                      <a:lnTo>
                        <a:pt x="63" y="17927"/>
                      </a:lnTo>
                      <a:lnTo>
                        <a:pt x="610" y="16341"/>
                      </a:lnTo>
                      <a:lnTo>
                        <a:pt x="1042" y="14063"/>
                      </a:lnTo>
                      <a:lnTo>
                        <a:pt x="1910" y="12489"/>
                      </a:lnTo>
                      <a:lnTo>
                        <a:pt x="2847" y="12069"/>
                      </a:lnTo>
                      <a:lnTo>
                        <a:pt x="3173" y="10903"/>
                      </a:lnTo>
                      <a:lnTo>
                        <a:pt x="3184" y="9349"/>
                      </a:lnTo>
                      <a:lnTo>
                        <a:pt x="2626" y="8079"/>
                      </a:lnTo>
                      <a:lnTo>
                        <a:pt x="2047" y="6897"/>
                      </a:lnTo>
                      <a:lnTo>
                        <a:pt x="1647" y="5742"/>
                      </a:lnTo>
                      <a:lnTo>
                        <a:pt x="2573" y="5490"/>
                      </a:lnTo>
                      <a:lnTo>
                        <a:pt x="2216" y="4418"/>
                      </a:lnTo>
                      <a:lnTo>
                        <a:pt x="1637" y="3326"/>
                      </a:lnTo>
                      <a:lnTo>
                        <a:pt x="1310" y="2098"/>
                      </a:lnTo>
                      <a:lnTo>
                        <a:pt x="659" y="959"/>
                      </a:lnTo>
                      <a:lnTo>
                        <a:pt x="2110" y="368"/>
                      </a:lnTo>
                      <a:lnTo>
                        <a:pt x="3510" y="168"/>
                      </a:lnTo>
                      <a:lnTo>
                        <a:pt x="4994" y="137"/>
                      </a:lnTo>
                      <a:lnTo>
                        <a:pt x="6342" y="0"/>
                      </a:lnTo>
                      <a:lnTo>
                        <a:pt x="8047" y="126"/>
                      </a:lnTo>
                      <a:lnTo>
                        <a:pt x="8605" y="1449"/>
                      </a:lnTo>
                      <a:lnTo>
                        <a:pt x="8942" y="2678"/>
                      </a:lnTo>
                      <a:lnTo>
                        <a:pt x="9899" y="3875"/>
                      </a:lnTo>
                      <a:lnTo>
                        <a:pt x="11110" y="3948"/>
                      </a:lnTo>
                      <a:lnTo>
                        <a:pt x="12384" y="3906"/>
                      </a:lnTo>
                      <a:lnTo>
                        <a:pt x="13257" y="3812"/>
                      </a:lnTo>
                      <a:lnTo>
                        <a:pt x="13569" y="2176"/>
                      </a:lnTo>
                      <a:lnTo>
                        <a:pt x="14800" y="2226"/>
                      </a:lnTo>
                      <a:lnTo>
                        <a:pt x="15653" y="2394"/>
                      </a:lnTo>
                      <a:lnTo>
                        <a:pt x="16569" y="2657"/>
                      </a:lnTo>
                      <a:lnTo>
                        <a:pt x="17621" y="2751"/>
                      </a:lnTo>
                      <a:lnTo>
                        <a:pt x="17632" y="4715"/>
                      </a:lnTo>
                      <a:lnTo>
                        <a:pt x="17621" y="6799"/>
                      </a:lnTo>
                      <a:lnTo>
                        <a:pt x="18484" y="7817"/>
                      </a:lnTo>
                      <a:lnTo>
                        <a:pt x="18579" y="9476"/>
                      </a:lnTo>
                      <a:lnTo>
                        <a:pt x="19811" y="9466"/>
                      </a:lnTo>
                      <a:lnTo>
                        <a:pt x="21600" y="9361"/>
                      </a:lnTo>
                      <a:lnTo>
                        <a:pt x="21547" y="11125"/>
                      </a:lnTo>
                      <a:lnTo>
                        <a:pt x="21447" y="12661"/>
                      </a:lnTo>
                      <a:lnTo>
                        <a:pt x="19793" y="12867"/>
                      </a:lnTo>
                      <a:lnTo>
                        <a:pt x="17958" y="12839"/>
                      </a:lnTo>
                      <a:lnTo>
                        <a:pt x="17948" y="15390"/>
                      </a:lnTo>
                      <a:lnTo>
                        <a:pt x="18053" y="17389"/>
                      </a:lnTo>
                      <a:lnTo>
                        <a:pt x="18060" y="18906"/>
                      </a:lnTo>
                      <a:lnTo>
                        <a:pt x="19021" y="19825"/>
                      </a:lnTo>
                      <a:lnTo>
                        <a:pt x="20147" y="21148"/>
                      </a:lnTo>
                      <a:lnTo>
                        <a:pt x="18453" y="21390"/>
                      </a:lnTo>
                      <a:lnTo>
                        <a:pt x="16632" y="21600"/>
                      </a:lnTo>
                      <a:lnTo>
                        <a:pt x="15190" y="21526"/>
                      </a:lnTo>
                      <a:lnTo>
                        <a:pt x="12832" y="21484"/>
                      </a:lnTo>
                      <a:lnTo>
                        <a:pt x="11579" y="20749"/>
                      </a:lnTo>
                      <a:lnTo>
                        <a:pt x="9274" y="20760"/>
                      </a:lnTo>
                      <a:lnTo>
                        <a:pt x="7168" y="20781"/>
                      </a:lnTo>
                      <a:lnTo>
                        <a:pt x="4926" y="20823"/>
                      </a:lnTo>
                      <a:lnTo>
                        <a:pt x="3579" y="20749"/>
                      </a:lnTo>
                      <a:lnTo>
                        <a:pt x="2758" y="19993"/>
                      </a:lnTo>
                      <a:lnTo>
                        <a:pt x="1852" y="20224"/>
                      </a:lnTo>
                      <a:lnTo>
                        <a:pt x="21" y="20688"/>
                      </a:lnTo>
                      <a:close/>
                      <a:moveTo>
                        <a:pt x="21" y="20688"/>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33" name="Freeform 4">
                  <a:extLst>
                    <a:ext uri="{FF2B5EF4-FFF2-40B4-BE49-F238E27FC236}">
                      <a16:creationId xmlns:a16="http://schemas.microsoft.com/office/drawing/2014/main" id="{3D8BFC1B-BD07-FB47-8B00-3E6118D17B63}"/>
                    </a:ext>
                  </a:extLst>
                </p:cNvPr>
                <p:cNvSpPr>
                  <a:spLocks/>
                </p:cNvSpPr>
                <p:nvPr/>
              </p:nvSpPr>
              <p:spPr bwMode="auto">
                <a:xfrm>
                  <a:off x="2500386" y="2781325"/>
                  <a:ext cx="983442" cy="618415"/>
                </a:xfrm>
                <a:custGeom>
                  <a:avLst/>
                  <a:gdLst>
                    <a:gd name="T0" fmla="*/ 1401521049 w 21600"/>
                    <a:gd name="T1" fmla="*/ 2147483647 h 21600"/>
                    <a:gd name="T2" fmla="*/ 1387135591 w 21600"/>
                    <a:gd name="T3" fmla="*/ 2147483647 h 21600"/>
                    <a:gd name="T4" fmla="*/ 1018652993 w 21600"/>
                    <a:gd name="T5" fmla="*/ 2147483647 h 21600"/>
                    <a:gd name="T6" fmla="*/ 645214296 w 21600"/>
                    <a:gd name="T7" fmla="*/ 2147483647 h 21600"/>
                    <a:gd name="T8" fmla="*/ 596613359 w 21600"/>
                    <a:gd name="T9" fmla="*/ 2147483647 h 21600"/>
                    <a:gd name="T10" fmla="*/ 208789283 w 21600"/>
                    <a:gd name="T11" fmla="*/ 2147483647 h 21600"/>
                    <a:gd name="T12" fmla="*/ 208789283 w 21600"/>
                    <a:gd name="T13" fmla="*/ 2079784047 h 21600"/>
                    <a:gd name="T14" fmla="*/ 0 w 21600"/>
                    <a:gd name="T15" fmla="*/ 1900659888 h 21600"/>
                    <a:gd name="T16" fmla="*/ 359059493 w 21600"/>
                    <a:gd name="T17" fmla="*/ 1724989973 h 21600"/>
                    <a:gd name="T18" fmla="*/ 577271960 w 21600"/>
                    <a:gd name="T19" fmla="*/ 1540214311 h 21600"/>
                    <a:gd name="T20" fmla="*/ 935335214 w 21600"/>
                    <a:gd name="T21" fmla="*/ 1286049554 h 21600"/>
                    <a:gd name="T22" fmla="*/ 1421357402 w 21600"/>
                    <a:gd name="T23" fmla="*/ 1314935482 h 21600"/>
                    <a:gd name="T24" fmla="*/ 1809181478 w 21600"/>
                    <a:gd name="T25" fmla="*/ 1168465836 h 21600"/>
                    <a:gd name="T26" fmla="*/ 2085418144 w 21600"/>
                    <a:gd name="T27" fmla="*/ 1330792791 h 21600"/>
                    <a:gd name="T28" fmla="*/ 2147483647 w 21600"/>
                    <a:gd name="T29" fmla="*/ 1166268686 h 21600"/>
                    <a:gd name="T30" fmla="*/ 2147483647 w 21600"/>
                    <a:gd name="T31" fmla="*/ 1125765519 h 21600"/>
                    <a:gd name="T32" fmla="*/ 2147483647 w 21600"/>
                    <a:gd name="T33" fmla="*/ 1096408160 h 21600"/>
                    <a:gd name="T34" fmla="*/ 2147483647 w 21600"/>
                    <a:gd name="T35" fmla="*/ 972544419 h 21600"/>
                    <a:gd name="T36" fmla="*/ 2147483647 w 21600"/>
                    <a:gd name="T37" fmla="*/ 738316931 h 21600"/>
                    <a:gd name="T38" fmla="*/ 2147483647 w 21600"/>
                    <a:gd name="T39" fmla="*/ 722305391 h 21600"/>
                    <a:gd name="T40" fmla="*/ 2147483647 w 21600"/>
                    <a:gd name="T41" fmla="*/ 557781339 h 21600"/>
                    <a:gd name="T42" fmla="*/ 2147483647 w 21600"/>
                    <a:gd name="T43" fmla="*/ 283836403 h 21600"/>
                    <a:gd name="T44" fmla="*/ 2147483647 w 21600"/>
                    <a:gd name="T45" fmla="*/ 92309232 h 21600"/>
                    <a:gd name="T46" fmla="*/ 2147483647 w 21600"/>
                    <a:gd name="T47" fmla="*/ 8948658 h 21600"/>
                    <a:gd name="T48" fmla="*/ 2147483647 w 21600"/>
                    <a:gd name="T49" fmla="*/ 0 h 21600"/>
                    <a:gd name="T50" fmla="*/ 2147483647 w 21600"/>
                    <a:gd name="T51" fmla="*/ 234227488 h 21600"/>
                    <a:gd name="T52" fmla="*/ 2147483647 w 21600"/>
                    <a:gd name="T53" fmla="*/ 495612270 h 21600"/>
                    <a:gd name="T54" fmla="*/ 2147483647 w 21600"/>
                    <a:gd name="T55" fmla="*/ 847109135 h 21600"/>
                    <a:gd name="T56" fmla="*/ 2147483647 w 21600"/>
                    <a:gd name="T57" fmla="*/ 832980458 h 21600"/>
                    <a:gd name="T58" fmla="*/ 2147483647 w 21600"/>
                    <a:gd name="T59" fmla="*/ 1029530503 h 21600"/>
                    <a:gd name="T60" fmla="*/ 2147483647 w 21600"/>
                    <a:gd name="T61" fmla="*/ 1139894195 h 21600"/>
                    <a:gd name="T62" fmla="*/ 2147483647 w 21600"/>
                    <a:gd name="T63" fmla="*/ 1398453253 h 21600"/>
                    <a:gd name="T64" fmla="*/ 2147483647 w 21600"/>
                    <a:gd name="T65" fmla="*/ 1475536717 h 21600"/>
                    <a:gd name="T66" fmla="*/ 2147483647 w 21600"/>
                    <a:gd name="T67" fmla="*/ 1722478536 h 21600"/>
                    <a:gd name="T68" fmla="*/ 2147483647 w 21600"/>
                    <a:gd name="T69" fmla="*/ 1922954364 h 21600"/>
                    <a:gd name="T70" fmla="*/ 2147483647 w 21600"/>
                    <a:gd name="T71" fmla="*/ 2098624225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1887536983 w 21600"/>
                    <a:gd name="T105" fmla="*/ 2147483647 h 21600"/>
                    <a:gd name="T106" fmla="*/ 1781406800 w 21600"/>
                    <a:gd name="T107" fmla="*/ 2147483647 h 21600"/>
                    <a:gd name="T108" fmla="*/ 1401521049 w 21600"/>
                    <a:gd name="T109" fmla="*/ 2147483647 h 21600"/>
                    <a:gd name="T110" fmla="*/ 1401521049 w 21600"/>
                    <a:gd name="T111" fmla="*/ 2147483647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2826" y="21600"/>
                      </a:moveTo>
                      <a:lnTo>
                        <a:pt x="2797" y="19562"/>
                      </a:lnTo>
                      <a:lnTo>
                        <a:pt x="2054" y="18759"/>
                      </a:lnTo>
                      <a:lnTo>
                        <a:pt x="1301" y="17525"/>
                      </a:lnTo>
                      <a:lnTo>
                        <a:pt x="1203" y="16291"/>
                      </a:lnTo>
                      <a:lnTo>
                        <a:pt x="421" y="15013"/>
                      </a:lnTo>
                      <a:lnTo>
                        <a:pt x="421" y="13248"/>
                      </a:lnTo>
                      <a:lnTo>
                        <a:pt x="0" y="12107"/>
                      </a:lnTo>
                      <a:lnTo>
                        <a:pt x="724" y="10988"/>
                      </a:lnTo>
                      <a:lnTo>
                        <a:pt x="1164" y="9811"/>
                      </a:lnTo>
                      <a:lnTo>
                        <a:pt x="1886" y="8192"/>
                      </a:lnTo>
                      <a:lnTo>
                        <a:pt x="2866" y="8376"/>
                      </a:lnTo>
                      <a:lnTo>
                        <a:pt x="3648" y="7443"/>
                      </a:lnTo>
                      <a:lnTo>
                        <a:pt x="4205" y="8477"/>
                      </a:lnTo>
                      <a:lnTo>
                        <a:pt x="4841" y="7429"/>
                      </a:lnTo>
                      <a:lnTo>
                        <a:pt x="5800" y="7171"/>
                      </a:lnTo>
                      <a:lnTo>
                        <a:pt x="7022" y="6984"/>
                      </a:lnTo>
                      <a:lnTo>
                        <a:pt x="7892" y="6195"/>
                      </a:lnTo>
                      <a:lnTo>
                        <a:pt x="7677" y="4703"/>
                      </a:lnTo>
                      <a:lnTo>
                        <a:pt x="9506" y="4601"/>
                      </a:lnTo>
                      <a:lnTo>
                        <a:pt x="10719" y="3553"/>
                      </a:lnTo>
                      <a:lnTo>
                        <a:pt x="11844" y="1808"/>
                      </a:lnTo>
                      <a:lnTo>
                        <a:pt x="12372" y="588"/>
                      </a:lnTo>
                      <a:lnTo>
                        <a:pt x="13207" y="57"/>
                      </a:lnTo>
                      <a:lnTo>
                        <a:pt x="14263" y="0"/>
                      </a:lnTo>
                      <a:lnTo>
                        <a:pt x="14948" y="1492"/>
                      </a:lnTo>
                      <a:lnTo>
                        <a:pt x="15476" y="3157"/>
                      </a:lnTo>
                      <a:lnTo>
                        <a:pt x="15300" y="5396"/>
                      </a:lnTo>
                      <a:lnTo>
                        <a:pt x="16238" y="5306"/>
                      </a:lnTo>
                      <a:lnTo>
                        <a:pt x="16884" y="6558"/>
                      </a:lnTo>
                      <a:lnTo>
                        <a:pt x="17960" y="7261"/>
                      </a:lnTo>
                      <a:lnTo>
                        <a:pt x="18716" y="8908"/>
                      </a:lnTo>
                      <a:lnTo>
                        <a:pt x="19311" y="9399"/>
                      </a:lnTo>
                      <a:lnTo>
                        <a:pt x="20133" y="10972"/>
                      </a:lnTo>
                      <a:lnTo>
                        <a:pt x="20700" y="12249"/>
                      </a:lnTo>
                      <a:lnTo>
                        <a:pt x="21600" y="13368"/>
                      </a:lnTo>
                      <a:lnTo>
                        <a:pt x="20816" y="14571"/>
                      </a:lnTo>
                      <a:lnTo>
                        <a:pt x="19684" y="14118"/>
                      </a:lnTo>
                      <a:lnTo>
                        <a:pt x="18493" y="13841"/>
                      </a:lnTo>
                      <a:lnTo>
                        <a:pt x="17884" y="14747"/>
                      </a:lnTo>
                      <a:lnTo>
                        <a:pt x="16864" y="14533"/>
                      </a:lnTo>
                      <a:lnTo>
                        <a:pt x="15886" y="15087"/>
                      </a:lnTo>
                      <a:lnTo>
                        <a:pt x="14961" y="15313"/>
                      </a:lnTo>
                      <a:lnTo>
                        <a:pt x="14137" y="15175"/>
                      </a:lnTo>
                      <a:lnTo>
                        <a:pt x="13623" y="16684"/>
                      </a:lnTo>
                      <a:lnTo>
                        <a:pt x="11543" y="16525"/>
                      </a:lnTo>
                      <a:lnTo>
                        <a:pt x="10260" y="15886"/>
                      </a:lnTo>
                      <a:lnTo>
                        <a:pt x="9448" y="14546"/>
                      </a:lnTo>
                      <a:lnTo>
                        <a:pt x="8239" y="14533"/>
                      </a:lnTo>
                      <a:lnTo>
                        <a:pt x="7329" y="16143"/>
                      </a:lnTo>
                      <a:lnTo>
                        <a:pt x="6995" y="18093"/>
                      </a:lnTo>
                      <a:lnTo>
                        <a:pt x="5152" y="18294"/>
                      </a:lnTo>
                      <a:lnTo>
                        <a:pt x="3806" y="18294"/>
                      </a:lnTo>
                      <a:lnTo>
                        <a:pt x="3592" y="19828"/>
                      </a:lnTo>
                      <a:lnTo>
                        <a:pt x="2826" y="21600"/>
                      </a:lnTo>
                      <a:close/>
                      <a:moveTo>
                        <a:pt x="2826" y="21600"/>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34" name="Freeform 5">
                  <a:extLst>
                    <a:ext uri="{FF2B5EF4-FFF2-40B4-BE49-F238E27FC236}">
                      <a16:creationId xmlns:a16="http://schemas.microsoft.com/office/drawing/2014/main" id="{8BA7C108-A3AA-8845-8C25-2C7C0F07C007}"/>
                    </a:ext>
                  </a:extLst>
                </p:cNvPr>
                <p:cNvSpPr>
                  <a:spLocks/>
                </p:cNvSpPr>
                <p:nvPr/>
              </p:nvSpPr>
              <p:spPr bwMode="auto">
                <a:xfrm>
                  <a:off x="2437380" y="1908466"/>
                  <a:ext cx="792598" cy="1113822"/>
                </a:xfrm>
                <a:custGeom>
                  <a:avLst/>
                  <a:gdLst>
                    <a:gd name="T0" fmla="*/ 48290704 w 21600"/>
                    <a:gd name="T1" fmla="*/ 2147483647 h 21600"/>
                    <a:gd name="T2" fmla="*/ 772891772 w 21600"/>
                    <a:gd name="T3" fmla="*/ 2147483647 h 21600"/>
                    <a:gd name="T4" fmla="*/ 1122081846 w 21600"/>
                    <a:gd name="T5" fmla="*/ 2147483647 h 21600"/>
                    <a:gd name="T6" fmla="*/ 1163620978 w 21600"/>
                    <a:gd name="T7" fmla="*/ 2147483647 h 21600"/>
                    <a:gd name="T8" fmla="*/ 1342499366 w 21600"/>
                    <a:gd name="T9" fmla="*/ 2147483647 h 21600"/>
                    <a:gd name="T10" fmla="*/ 1083135110 w 21600"/>
                    <a:gd name="T11" fmla="*/ 2147483647 h 21600"/>
                    <a:gd name="T12" fmla="*/ 945795854 w 21600"/>
                    <a:gd name="T13" fmla="*/ 487965839 h 21600"/>
                    <a:gd name="T14" fmla="*/ 1570706194 w 21600"/>
                    <a:gd name="T15" fmla="*/ 0 h 21600"/>
                    <a:gd name="T16" fmla="*/ 2147483647 w 21600"/>
                    <a:gd name="T17" fmla="*/ 1112588553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022704352 w 21600"/>
                    <a:gd name="T47" fmla="*/ 2147483647 h 21600"/>
                    <a:gd name="T48" fmla="*/ 1610426241 w 21600"/>
                    <a:gd name="T49" fmla="*/ 2147483647 h 21600"/>
                    <a:gd name="T50" fmla="*/ 1040818648 w 21600"/>
                    <a:gd name="T51" fmla="*/ 2147483647 h 21600"/>
                    <a:gd name="T52" fmla="*/ 780681145 w 21600"/>
                    <a:gd name="T53" fmla="*/ 2147483647 h 21600"/>
                    <a:gd name="T54" fmla="*/ 326082490 w 21600"/>
                    <a:gd name="T55" fmla="*/ 2147483647 h 21600"/>
                    <a:gd name="T56" fmla="*/ 712400150 w 21600"/>
                    <a:gd name="T57" fmla="*/ 2147483647 h 21600"/>
                    <a:gd name="T58" fmla="*/ 839614025 w 21600"/>
                    <a:gd name="T59" fmla="*/ 2147483647 h 21600"/>
                    <a:gd name="T60" fmla="*/ 779122467 w 21600"/>
                    <a:gd name="T61" fmla="*/ 2147483647 h 21600"/>
                    <a:gd name="T62" fmla="*/ 489386215 w 21600"/>
                    <a:gd name="T63" fmla="*/ 2147483647 h 21600"/>
                    <a:gd name="T64" fmla="*/ 0 w 21600"/>
                    <a:gd name="T65" fmla="*/ 2147483647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0" y="12823"/>
                      </a:moveTo>
                      <a:lnTo>
                        <a:pt x="186" y="11833"/>
                      </a:lnTo>
                      <a:lnTo>
                        <a:pt x="1551" y="10523"/>
                      </a:lnTo>
                      <a:lnTo>
                        <a:pt x="2977" y="9560"/>
                      </a:lnTo>
                      <a:lnTo>
                        <a:pt x="4162" y="8905"/>
                      </a:lnTo>
                      <a:lnTo>
                        <a:pt x="4322" y="7987"/>
                      </a:lnTo>
                      <a:lnTo>
                        <a:pt x="4482" y="6748"/>
                      </a:lnTo>
                      <a:lnTo>
                        <a:pt x="4482" y="5725"/>
                      </a:lnTo>
                      <a:lnTo>
                        <a:pt x="4842" y="4996"/>
                      </a:lnTo>
                      <a:lnTo>
                        <a:pt x="5171" y="4182"/>
                      </a:lnTo>
                      <a:lnTo>
                        <a:pt x="4892" y="3388"/>
                      </a:lnTo>
                      <a:lnTo>
                        <a:pt x="4172" y="2844"/>
                      </a:lnTo>
                      <a:lnTo>
                        <a:pt x="3720" y="1868"/>
                      </a:lnTo>
                      <a:lnTo>
                        <a:pt x="3643" y="532"/>
                      </a:lnTo>
                      <a:lnTo>
                        <a:pt x="4742" y="7"/>
                      </a:lnTo>
                      <a:lnTo>
                        <a:pt x="6050" y="0"/>
                      </a:lnTo>
                      <a:lnTo>
                        <a:pt x="7945" y="663"/>
                      </a:lnTo>
                      <a:lnTo>
                        <a:pt x="9974" y="1213"/>
                      </a:lnTo>
                      <a:lnTo>
                        <a:pt x="12847" y="2151"/>
                      </a:lnTo>
                      <a:lnTo>
                        <a:pt x="15193" y="2986"/>
                      </a:lnTo>
                      <a:lnTo>
                        <a:pt x="18007" y="3859"/>
                      </a:lnTo>
                      <a:lnTo>
                        <a:pt x="19982" y="4657"/>
                      </a:lnTo>
                      <a:lnTo>
                        <a:pt x="21390" y="5228"/>
                      </a:lnTo>
                      <a:lnTo>
                        <a:pt x="21600" y="6191"/>
                      </a:lnTo>
                      <a:lnTo>
                        <a:pt x="21590" y="9046"/>
                      </a:lnTo>
                      <a:lnTo>
                        <a:pt x="21570" y="10345"/>
                      </a:lnTo>
                      <a:lnTo>
                        <a:pt x="19682" y="10398"/>
                      </a:lnTo>
                      <a:lnTo>
                        <a:pt x="19373" y="11111"/>
                      </a:lnTo>
                      <a:lnTo>
                        <a:pt x="18344" y="11872"/>
                      </a:lnTo>
                      <a:lnTo>
                        <a:pt x="18454" y="12562"/>
                      </a:lnTo>
                      <a:lnTo>
                        <a:pt x="17715" y="13172"/>
                      </a:lnTo>
                      <a:lnTo>
                        <a:pt x="17874" y="13835"/>
                      </a:lnTo>
                      <a:lnTo>
                        <a:pt x="17155" y="14524"/>
                      </a:lnTo>
                      <a:lnTo>
                        <a:pt x="18374" y="14572"/>
                      </a:lnTo>
                      <a:lnTo>
                        <a:pt x="18673" y="15570"/>
                      </a:lnTo>
                      <a:lnTo>
                        <a:pt x="19313" y="16095"/>
                      </a:lnTo>
                      <a:lnTo>
                        <a:pt x="19313" y="17026"/>
                      </a:lnTo>
                      <a:lnTo>
                        <a:pt x="17984" y="17085"/>
                      </a:lnTo>
                      <a:lnTo>
                        <a:pt x="16926" y="17460"/>
                      </a:lnTo>
                      <a:lnTo>
                        <a:pt x="15837" y="18431"/>
                      </a:lnTo>
                      <a:lnTo>
                        <a:pt x="14738" y="19060"/>
                      </a:lnTo>
                      <a:lnTo>
                        <a:pt x="13709" y="19487"/>
                      </a:lnTo>
                      <a:lnTo>
                        <a:pt x="12439" y="19561"/>
                      </a:lnTo>
                      <a:lnTo>
                        <a:pt x="11272" y="19539"/>
                      </a:lnTo>
                      <a:lnTo>
                        <a:pt x="11522" y="20379"/>
                      </a:lnTo>
                      <a:lnTo>
                        <a:pt x="10358" y="20812"/>
                      </a:lnTo>
                      <a:lnTo>
                        <a:pt x="8979" y="20963"/>
                      </a:lnTo>
                      <a:lnTo>
                        <a:pt x="7791" y="21068"/>
                      </a:lnTo>
                      <a:lnTo>
                        <a:pt x="6932" y="21600"/>
                      </a:lnTo>
                      <a:lnTo>
                        <a:pt x="6203" y="21075"/>
                      </a:lnTo>
                      <a:lnTo>
                        <a:pt x="5464" y="21551"/>
                      </a:lnTo>
                      <a:lnTo>
                        <a:pt x="4009" y="21534"/>
                      </a:lnTo>
                      <a:lnTo>
                        <a:pt x="3536" y="20495"/>
                      </a:lnTo>
                      <a:lnTo>
                        <a:pt x="3007" y="19861"/>
                      </a:lnTo>
                      <a:lnTo>
                        <a:pt x="1948" y="19441"/>
                      </a:lnTo>
                      <a:lnTo>
                        <a:pt x="1256" y="18850"/>
                      </a:lnTo>
                      <a:lnTo>
                        <a:pt x="1336" y="18181"/>
                      </a:lnTo>
                      <a:lnTo>
                        <a:pt x="2744" y="18181"/>
                      </a:lnTo>
                      <a:lnTo>
                        <a:pt x="4291" y="18029"/>
                      </a:lnTo>
                      <a:lnTo>
                        <a:pt x="3234" y="17332"/>
                      </a:lnTo>
                      <a:lnTo>
                        <a:pt x="3353" y="16407"/>
                      </a:lnTo>
                      <a:lnTo>
                        <a:pt x="3001" y="15387"/>
                      </a:lnTo>
                      <a:lnTo>
                        <a:pt x="2701" y="14736"/>
                      </a:lnTo>
                      <a:lnTo>
                        <a:pt x="1885" y="14413"/>
                      </a:lnTo>
                      <a:lnTo>
                        <a:pt x="652" y="13695"/>
                      </a:lnTo>
                      <a:lnTo>
                        <a:pt x="0" y="12823"/>
                      </a:lnTo>
                      <a:close/>
                      <a:moveTo>
                        <a:pt x="0" y="12823"/>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35" name="Freeform 6">
                  <a:extLst>
                    <a:ext uri="{FF2B5EF4-FFF2-40B4-BE49-F238E27FC236}">
                      <a16:creationId xmlns:a16="http://schemas.microsoft.com/office/drawing/2014/main" id="{28CB958A-5F40-3D41-A143-DBFFF3DAD923}"/>
                    </a:ext>
                  </a:extLst>
                </p:cNvPr>
                <p:cNvSpPr>
                  <a:spLocks/>
                </p:cNvSpPr>
                <p:nvPr/>
              </p:nvSpPr>
              <p:spPr bwMode="auto">
                <a:xfrm>
                  <a:off x="3920305" y="2505819"/>
                  <a:ext cx="1129543" cy="79366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1947584818 h 21600"/>
                    <a:gd name="T38" fmla="*/ 2147483647 w 21600"/>
                    <a:gd name="T39" fmla="*/ 1516521708 h 21600"/>
                    <a:gd name="T40" fmla="*/ 2147483647 w 21600"/>
                    <a:gd name="T41" fmla="*/ 1204587754 h 21600"/>
                    <a:gd name="T42" fmla="*/ 2147483647 w 21600"/>
                    <a:gd name="T43" fmla="*/ 969315584 h 21600"/>
                    <a:gd name="T44" fmla="*/ 2147483647 w 21600"/>
                    <a:gd name="T45" fmla="*/ 721758568 h 21600"/>
                    <a:gd name="T46" fmla="*/ 2147483647 w 21600"/>
                    <a:gd name="T47" fmla="*/ 464912401 h 21600"/>
                    <a:gd name="T48" fmla="*/ 2147483647 w 21600"/>
                    <a:gd name="T49" fmla="*/ 171230801 h 21600"/>
                    <a:gd name="T50" fmla="*/ 2147483647 w 21600"/>
                    <a:gd name="T51" fmla="*/ 161941650 h 21600"/>
                    <a:gd name="T52" fmla="*/ 2147483647 w 21600"/>
                    <a:gd name="T53" fmla="*/ 85615366 h 21600"/>
                    <a:gd name="T54" fmla="*/ 2147483647 w 21600"/>
                    <a:gd name="T55" fmla="*/ 0 h 21600"/>
                    <a:gd name="T56" fmla="*/ 2147483647 w 21600"/>
                    <a:gd name="T57" fmla="*/ 348433817 h 21600"/>
                    <a:gd name="T58" fmla="*/ 2147483647 w 21600"/>
                    <a:gd name="T59" fmla="*/ 143689296 h 21600"/>
                    <a:gd name="T60" fmla="*/ 2147483647 w 21600"/>
                    <a:gd name="T61" fmla="*/ 229304662 h 21600"/>
                    <a:gd name="T62" fmla="*/ 2147483647 w 21600"/>
                    <a:gd name="T63" fmla="*/ 758263277 h 21600"/>
                    <a:gd name="T64" fmla="*/ 2147483647 w 21600"/>
                    <a:gd name="T65" fmla="*/ 1115986245 h 21600"/>
                    <a:gd name="T66" fmla="*/ 2147483647 w 21600"/>
                    <a:gd name="T67" fmla="*/ 1343301784 h 21600"/>
                    <a:gd name="T68" fmla="*/ 2147483647 w 21600"/>
                    <a:gd name="T69" fmla="*/ 1786975689 h 21600"/>
                    <a:gd name="T70" fmla="*/ 2126550699 w 21600"/>
                    <a:gd name="T71" fmla="*/ 2147483647 h 21600"/>
                    <a:gd name="T72" fmla="*/ 1583263035 w 21600"/>
                    <a:gd name="T73" fmla="*/ 2147483647 h 21600"/>
                    <a:gd name="T74" fmla="*/ 1088823445 w 21600"/>
                    <a:gd name="T75" fmla="*/ 2147483647 h 21600"/>
                    <a:gd name="T76" fmla="*/ 1088823445 w 21600"/>
                    <a:gd name="T77" fmla="*/ 2147483647 h 21600"/>
                    <a:gd name="T78" fmla="*/ 237454290 w 21600"/>
                    <a:gd name="T79" fmla="*/ 2147483647 h 21600"/>
                    <a:gd name="T80" fmla="*/ 0 w 21600"/>
                    <a:gd name="T81" fmla="*/ 2147483647 h 21600"/>
                    <a:gd name="T82" fmla="*/ 807033951 w 21600"/>
                    <a:gd name="T83" fmla="*/ 2147483647 h 21600"/>
                    <a:gd name="T84" fmla="*/ 1451018009 w 21600"/>
                    <a:gd name="T85" fmla="*/ 2147483647 h 21600"/>
                    <a:gd name="T86" fmla="*/ 1967997130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2147483647 w 21600"/>
                    <a:gd name="T113" fmla="*/ 2147483647 h 21600"/>
                    <a:gd name="T114" fmla="*/ 2147483647 w 21600"/>
                    <a:gd name="T115" fmla="*/ 2147483647 h 21600"/>
                    <a:gd name="T116" fmla="*/ 2147483647 w 21600"/>
                    <a:gd name="T117" fmla="*/ 2147483647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3349" y="20286"/>
                      </a:moveTo>
                      <a:lnTo>
                        <a:pt x="14409" y="20203"/>
                      </a:lnTo>
                      <a:lnTo>
                        <a:pt x="14916" y="19343"/>
                      </a:lnTo>
                      <a:lnTo>
                        <a:pt x="15463" y="18812"/>
                      </a:lnTo>
                      <a:lnTo>
                        <a:pt x="17457" y="18766"/>
                      </a:lnTo>
                      <a:lnTo>
                        <a:pt x="18517" y="17246"/>
                      </a:lnTo>
                      <a:lnTo>
                        <a:pt x="19486" y="15819"/>
                      </a:lnTo>
                      <a:lnTo>
                        <a:pt x="20357" y="14419"/>
                      </a:lnTo>
                      <a:lnTo>
                        <a:pt x="21600" y="12669"/>
                      </a:lnTo>
                      <a:lnTo>
                        <a:pt x="20385" y="12568"/>
                      </a:lnTo>
                      <a:lnTo>
                        <a:pt x="18777" y="11969"/>
                      </a:lnTo>
                      <a:lnTo>
                        <a:pt x="16748" y="11112"/>
                      </a:lnTo>
                      <a:lnTo>
                        <a:pt x="15926" y="10716"/>
                      </a:lnTo>
                      <a:lnTo>
                        <a:pt x="15364" y="9942"/>
                      </a:lnTo>
                      <a:lnTo>
                        <a:pt x="14522" y="9058"/>
                      </a:lnTo>
                      <a:lnTo>
                        <a:pt x="13967" y="8045"/>
                      </a:lnTo>
                      <a:lnTo>
                        <a:pt x="14150" y="6882"/>
                      </a:lnTo>
                      <a:lnTo>
                        <a:pt x="12584" y="7020"/>
                      </a:lnTo>
                      <a:lnTo>
                        <a:pt x="12541" y="5869"/>
                      </a:lnTo>
                      <a:lnTo>
                        <a:pt x="13040" y="4570"/>
                      </a:lnTo>
                      <a:lnTo>
                        <a:pt x="13138" y="3630"/>
                      </a:lnTo>
                      <a:lnTo>
                        <a:pt x="12275" y="2921"/>
                      </a:lnTo>
                      <a:lnTo>
                        <a:pt x="11713" y="2175"/>
                      </a:lnTo>
                      <a:lnTo>
                        <a:pt x="11081" y="1401"/>
                      </a:lnTo>
                      <a:lnTo>
                        <a:pt x="9793" y="516"/>
                      </a:lnTo>
                      <a:lnTo>
                        <a:pt x="8929" y="488"/>
                      </a:lnTo>
                      <a:lnTo>
                        <a:pt x="8115" y="258"/>
                      </a:lnTo>
                      <a:lnTo>
                        <a:pt x="7209" y="0"/>
                      </a:lnTo>
                      <a:lnTo>
                        <a:pt x="6591" y="1050"/>
                      </a:lnTo>
                      <a:lnTo>
                        <a:pt x="5917" y="433"/>
                      </a:lnTo>
                      <a:lnTo>
                        <a:pt x="4782" y="691"/>
                      </a:lnTo>
                      <a:lnTo>
                        <a:pt x="4606" y="2285"/>
                      </a:lnTo>
                      <a:lnTo>
                        <a:pt x="4210" y="3363"/>
                      </a:lnTo>
                      <a:lnTo>
                        <a:pt x="3570" y="4048"/>
                      </a:lnTo>
                      <a:lnTo>
                        <a:pt x="3020" y="5385"/>
                      </a:lnTo>
                      <a:lnTo>
                        <a:pt x="2830" y="7007"/>
                      </a:lnTo>
                      <a:lnTo>
                        <a:pt x="2107" y="7734"/>
                      </a:lnTo>
                      <a:lnTo>
                        <a:pt x="1449" y="9724"/>
                      </a:lnTo>
                      <a:lnTo>
                        <a:pt x="1449" y="11822"/>
                      </a:lnTo>
                      <a:lnTo>
                        <a:pt x="316" y="12125"/>
                      </a:lnTo>
                      <a:lnTo>
                        <a:pt x="0" y="13393"/>
                      </a:lnTo>
                      <a:lnTo>
                        <a:pt x="1074" y="13863"/>
                      </a:lnTo>
                      <a:lnTo>
                        <a:pt x="1931" y="14867"/>
                      </a:lnTo>
                      <a:lnTo>
                        <a:pt x="2619" y="16000"/>
                      </a:lnTo>
                      <a:lnTo>
                        <a:pt x="3125" y="17176"/>
                      </a:lnTo>
                      <a:lnTo>
                        <a:pt x="3483" y="17987"/>
                      </a:lnTo>
                      <a:lnTo>
                        <a:pt x="4122" y="18032"/>
                      </a:lnTo>
                      <a:lnTo>
                        <a:pt x="4271" y="19360"/>
                      </a:lnTo>
                      <a:lnTo>
                        <a:pt x="5017" y="19683"/>
                      </a:lnTo>
                      <a:lnTo>
                        <a:pt x="5798" y="19932"/>
                      </a:lnTo>
                      <a:lnTo>
                        <a:pt x="6529" y="20403"/>
                      </a:lnTo>
                      <a:lnTo>
                        <a:pt x="7281" y="21212"/>
                      </a:lnTo>
                      <a:lnTo>
                        <a:pt x="8322" y="21406"/>
                      </a:lnTo>
                      <a:lnTo>
                        <a:pt x="9582" y="21600"/>
                      </a:lnTo>
                      <a:lnTo>
                        <a:pt x="10491" y="20574"/>
                      </a:lnTo>
                      <a:lnTo>
                        <a:pt x="11522" y="20338"/>
                      </a:lnTo>
                      <a:lnTo>
                        <a:pt x="12260" y="20532"/>
                      </a:lnTo>
                      <a:lnTo>
                        <a:pt x="13349" y="20286"/>
                      </a:lnTo>
                      <a:close/>
                      <a:moveTo>
                        <a:pt x="13349" y="20286"/>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36" name="Freeform 7">
                  <a:extLst>
                    <a:ext uri="{FF2B5EF4-FFF2-40B4-BE49-F238E27FC236}">
                      <a16:creationId xmlns:a16="http://schemas.microsoft.com/office/drawing/2014/main" id="{BDE1B744-D4E9-F44D-9767-92CA3AE6FDBB}"/>
                    </a:ext>
                  </a:extLst>
                </p:cNvPr>
                <p:cNvSpPr>
                  <a:spLocks/>
                </p:cNvSpPr>
                <p:nvPr/>
              </p:nvSpPr>
              <p:spPr bwMode="auto">
                <a:xfrm>
                  <a:off x="2332370" y="3165518"/>
                  <a:ext cx="1466489" cy="13404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820182266 h 21600"/>
                    <a:gd name="T14" fmla="*/ 2147483647 w 21600"/>
                    <a:gd name="T15" fmla="*/ 1395742797 h 21600"/>
                    <a:gd name="T16" fmla="*/ 2147483647 w 21600"/>
                    <a:gd name="T17" fmla="*/ 2147483647 h 21600"/>
                    <a:gd name="T18" fmla="*/ 2147483647 w 21600"/>
                    <a:gd name="T19" fmla="*/ 1334994137 h 21600"/>
                    <a:gd name="T20" fmla="*/ 2147483647 w 21600"/>
                    <a:gd name="T21" fmla="*/ 767418601 h 21600"/>
                    <a:gd name="T22" fmla="*/ 2147483647 w 21600"/>
                    <a:gd name="T23" fmla="*/ 262205141 h 21600"/>
                    <a:gd name="T24" fmla="*/ 2147483647 w 21600"/>
                    <a:gd name="T25" fmla="*/ 0 h 21600"/>
                    <a:gd name="T26" fmla="*/ 2147483647 w 21600"/>
                    <a:gd name="T27" fmla="*/ 1953720039 h 21600"/>
                    <a:gd name="T28" fmla="*/ 2147483647 w 21600"/>
                    <a:gd name="T29" fmla="*/ 1459691044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3771415 w 21600"/>
                    <a:gd name="T89" fmla="*/ 2147483647 h 21600"/>
                    <a:gd name="T90" fmla="*/ 649548032 w 21600"/>
                    <a:gd name="T91" fmla="*/ 2147483647 h 21600"/>
                    <a:gd name="T92" fmla="*/ 1805591074 w 21600"/>
                    <a:gd name="T93" fmla="*/ 2147483647 h 21600"/>
                    <a:gd name="T94" fmla="*/ 2147483647 w 21600"/>
                    <a:gd name="T95" fmla="*/ 2147483647 h 21600"/>
                    <a:gd name="T96" fmla="*/ 2147483647 w 21600"/>
                    <a:gd name="T97" fmla="*/ 2147483647 h 21600"/>
                    <a:gd name="T98" fmla="*/ 2147483647 w 21600"/>
                    <a:gd name="T99" fmla="*/ 2147483647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4254" y="10737"/>
                      </a:moveTo>
                      <a:lnTo>
                        <a:pt x="4367" y="9935"/>
                      </a:lnTo>
                      <a:lnTo>
                        <a:pt x="4475" y="8732"/>
                      </a:lnTo>
                      <a:lnTo>
                        <a:pt x="5000" y="8126"/>
                      </a:lnTo>
                      <a:lnTo>
                        <a:pt x="5298" y="7542"/>
                      </a:lnTo>
                      <a:lnTo>
                        <a:pt x="6152" y="6996"/>
                      </a:lnTo>
                      <a:lnTo>
                        <a:pt x="6141" y="6225"/>
                      </a:lnTo>
                      <a:lnTo>
                        <a:pt x="6406" y="5439"/>
                      </a:lnTo>
                      <a:lnTo>
                        <a:pt x="6471" y="4740"/>
                      </a:lnTo>
                      <a:lnTo>
                        <a:pt x="6477" y="3834"/>
                      </a:lnTo>
                      <a:lnTo>
                        <a:pt x="6942" y="3242"/>
                      </a:lnTo>
                      <a:lnTo>
                        <a:pt x="7136" y="2216"/>
                      </a:lnTo>
                      <a:lnTo>
                        <a:pt x="7315" y="1337"/>
                      </a:lnTo>
                      <a:lnTo>
                        <a:pt x="7980" y="513"/>
                      </a:lnTo>
                      <a:lnTo>
                        <a:pt x="8732" y="491"/>
                      </a:lnTo>
                      <a:lnTo>
                        <a:pt x="9192" y="873"/>
                      </a:lnTo>
                      <a:lnTo>
                        <a:pt x="9992" y="1381"/>
                      </a:lnTo>
                      <a:lnTo>
                        <a:pt x="10711" y="1413"/>
                      </a:lnTo>
                      <a:lnTo>
                        <a:pt x="11539" y="1397"/>
                      </a:lnTo>
                      <a:lnTo>
                        <a:pt x="11950" y="835"/>
                      </a:lnTo>
                      <a:lnTo>
                        <a:pt x="13110" y="769"/>
                      </a:lnTo>
                      <a:lnTo>
                        <a:pt x="13818" y="480"/>
                      </a:lnTo>
                      <a:lnTo>
                        <a:pt x="14473" y="551"/>
                      </a:lnTo>
                      <a:lnTo>
                        <a:pt x="14895" y="164"/>
                      </a:lnTo>
                      <a:lnTo>
                        <a:pt x="16188" y="430"/>
                      </a:lnTo>
                      <a:lnTo>
                        <a:pt x="16981" y="0"/>
                      </a:lnTo>
                      <a:lnTo>
                        <a:pt x="17338" y="551"/>
                      </a:lnTo>
                      <a:lnTo>
                        <a:pt x="17841" y="1222"/>
                      </a:lnTo>
                      <a:lnTo>
                        <a:pt x="18979" y="1017"/>
                      </a:lnTo>
                      <a:lnTo>
                        <a:pt x="19881" y="913"/>
                      </a:lnTo>
                      <a:lnTo>
                        <a:pt x="20324" y="1539"/>
                      </a:lnTo>
                      <a:lnTo>
                        <a:pt x="21157" y="2105"/>
                      </a:lnTo>
                      <a:lnTo>
                        <a:pt x="21125" y="2681"/>
                      </a:lnTo>
                      <a:lnTo>
                        <a:pt x="21030" y="3374"/>
                      </a:lnTo>
                      <a:lnTo>
                        <a:pt x="21600" y="3689"/>
                      </a:lnTo>
                      <a:lnTo>
                        <a:pt x="21254" y="4202"/>
                      </a:lnTo>
                      <a:lnTo>
                        <a:pt x="20832" y="4710"/>
                      </a:lnTo>
                      <a:lnTo>
                        <a:pt x="20161" y="5264"/>
                      </a:lnTo>
                      <a:lnTo>
                        <a:pt x="19939" y="6198"/>
                      </a:lnTo>
                      <a:lnTo>
                        <a:pt x="19791" y="7755"/>
                      </a:lnTo>
                      <a:lnTo>
                        <a:pt x="19085" y="8265"/>
                      </a:lnTo>
                      <a:lnTo>
                        <a:pt x="18874" y="9029"/>
                      </a:lnTo>
                      <a:lnTo>
                        <a:pt x="19118" y="9803"/>
                      </a:lnTo>
                      <a:lnTo>
                        <a:pt x="19339" y="11337"/>
                      </a:lnTo>
                      <a:lnTo>
                        <a:pt x="19496" y="12679"/>
                      </a:lnTo>
                      <a:lnTo>
                        <a:pt x="19626" y="13546"/>
                      </a:lnTo>
                      <a:lnTo>
                        <a:pt x="20156" y="14200"/>
                      </a:lnTo>
                      <a:lnTo>
                        <a:pt x="20567" y="15046"/>
                      </a:lnTo>
                      <a:lnTo>
                        <a:pt x="20940" y="15679"/>
                      </a:lnTo>
                      <a:lnTo>
                        <a:pt x="20032" y="15766"/>
                      </a:lnTo>
                      <a:lnTo>
                        <a:pt x="18912" y="15935"/>
                      </a:lnTo>
                      <a:lnTo>
                        <a:pt x="18285" y="16840"/>
                      </a:lnTo>
                      <a:lnTo>
                        <a:pt x="18582" y="17511"/>
                      </a:lnTo>
                      <a:lnTo>
                        <a:pt x="18474" y="18385"/>
                      </a:lnTo>
                      <a:lnTo>
                        <a:pt x="18133" y="19400"/>
                      </a:lnTo>
                      <a:lnTo>
                        <a:pt x="18555" y="19990"/>
                      </a:lnTo>
                      <a:lnTo>
                        <a:pt x="19091" y="20443"/>
                      </a:lnTo>
                      <a:lnTo>
                        <a:pt x="19729" y="20061"/>
                      </a:lnTo>
                      <a:lnTo>
                        <a:pt x="19707" y="21600"/>
                      </a:lnTo>
                      <a:lnTo>
                        <a:pt x="18914" y="21526"/>
                      </a:lnTo>
                      <a:lnTo>
                        <a:pt x="18474" y="20792"/>
                      </a:lnTo>
                      <a:lnTo>
                        <a:pt x="17922" y="20465"/>
                      </a:lnTo>
                      <a:lnTo>
                        <a:pt x="17159" y="20203"/>
                      </a:lnTo>
                      <a:lnTo>
                        <a:pt x="16830" y="19564"/>
                      </a:lnTo>
                      <a:lnTo>
                        <a:pt x="16186" y="19826"/>
                      </a:lnTo>
                      <a:lnTo>
                        <a:pt x="15451" y="19695"/>
                      </a:lnTo>
                      <a:lnTo>
                        <a:pt x="14728" y="19667"/>
                      </a:lnTo>
                      <a:lnTo>
                        <a:pt x="14721" y="18997"/>
                      </a:lnTo>
                      <a:lnTo>
                        <a:pt x="13921" y="19291"/>
                      </a:lnTo>
                      <a:lnTo>
                        <a:pt x="13248" y="18760"/>
                      </a:lnTo>
                      <a:lnTo>
                        <a:pt x="12239" y="18773"/>
                      </a:lnTo>
                      <a:lnTo>
                        <a:pt x="11367" y="18844"/>
                      </a:lnTo>
                      <a:lnTo>
                        <a:pt x="11324" y="17796"/>
                      </a:lnTo>
                      <a:lnTo>
                        <a:pt x="10754" y="17094"/>
                      </a:lnTo>
                      <a:lnTo>
                        <a:pt x="10815" y="15929"/>
                      </a:lnTo>
                      <a:lnTo>
                        <a:pt x="10788" y="15253"/>
                      </a:lnTo>
                      <a:lnTo>
                        <a:pt x="10783" y="14527"/>
                      </a:lnTo>
                      <a:lnTo>
                        <a:pt x="10123" y="14495"/>
                      </a:lnTo>
                      <a:lnTo>
                        <a:pt x="9179" y="14192"/>
                      </a:lnTo>
                      <a:lnTo>
                        <a:pt x="8344" y="14192"/>
                      </a:lnTo>
                      <a:lnTo>
                        <a:pt x="8037" y="15302"/>
                      </a:lnTo>
                      <a:lnTo>
                        <a:pt x="5653" y="15281"/>
                      </a:lnTo>
                      <a:lnTo>
                        <a:pt x="5405" y="14631"/>
                      </a:lnTo>
                      <a:lnTo>
                        <a:pt x="5102" y="13736"/>
                      </a:lnTo>
                      <a:lnTo>
                        <a:pt x="4766" y="12904"/>
                      </a:lnTo>
                      <a:lnTo>
                        <a:pt x="3899" y="12850"/>
                      </a:lnTo>
                      <a:lnTo>
                        <a:pt x="2862" y="12902"/>
                      </a:lnTo>
                      <a:lnTo>
                        <a:pt x="1796" y="12866"/>
                      </a:lnTo>
                      <a:lnTo>
                        <a:pt x="1152" y="12986"/>
                      </a:lnTo>
                      <a:lnTo>
                        <a:pt x="130" y="13543"/>
                      </a:lnTo>
                      <a:lnTo>
                        <a:pt x="0" y="12839"/>
                      </a:lnTo>
                      <a:lnTo>
                        <a:pt x="395" y="12450"/>
                      </a:lnTo>
                      <a:lnTo>
                        <a:pt x="476" y="11894"/>
                      </a:lnTo>
                      <a:lnTo>
                        <a:pt x="1098" y="11588"/>
                      </a:lnTo>
                      <a:lnTo>
                        <a:pt x="1828" y="11364"/>
                      </a:lnTo>
                      <a:lnTo>
                        <a:pt x="2418" y="11141"/>
                      </a:lnTo>
                      <a:lnTo>
                        <a:pt x="2537" y="11768"/>
                      </a:lnTo>
                      <a:lnTo>
                        <a:pt x="3175" y="11435"/>
                      </a:lnTo>
                      <a:lnTo>
                        <a:pt x="3661" y="10917"/>
                      </a:lnTo>
                      <a:lnTo>
                        <a:pt x="4254" y="10737"/>
                      </a:lnTo>
                      <a:close/>
                      <a:moveTo>
                        <a:pt x="4254" y="10737"/>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37" name="Freeform 8">
                  <a:extLst>
                    <a:ext uri="{FF2B5EF4-FFF2-40B4-BE49-F238E27FC236}">
                      <a16:creationId xmlns:a16="http://schemas.microsoft.com/office/drawing/2014/main" id="{489FFAA0-4050-BA41-AB59-00BD41CA4652}"/>
                    </a:ext>
                  </a:extLst>
                </p:cNvPr>
                <p:cNvSpPr>
                  <a:spLocks/>
                </p:cNvSpPr>
                <p:nvPr/>
              </p:nvSpPr>
              <p:spPr bwMode="auto">
                <a:xfrm>
                  <a:off x="3646365" y="3623011"/>
                  <a:ext cx="832775" cy="769227"/>
                </a:xfrm>
                <a:custGeom>
                  <a:avLst/>
                  <a:gdLst>
                    <a:gd name="T0" fmla="*/ 957915957 w 21600"/>
                    <a:gd name="T1" fmla="*/ 700033791 h 21600"/>
                    <a:gd name="T2" fmla="*/ 919974884 w 21600"/>
                    <a:gd name="T3" fmla="*/ 362250393 h 21600"/>
                    <a:gd name="T4" fmla="*/ 743208692 w 21600"/>
                    <a:gd name="T5" fmla="*/ 44413445 h 21600"/>
                    <a:gd name="T6" fmla="*/ 1597531409 w 21600"/>
                    <a:gd name="T7" fmla="*/ 0 h 21600"/>
                    <a:gd name="T8" fmla="*/ 2147483647 w 21600"/>
                    <a:gd name="T9" fmla="*/ 103329685 h 21600"/>
                    <a:gd name="T10" fmla="*/ 2147483647 w 21600"/>
                    <a:gd name="T11" fmla="*/ 519962151 h 21600"/>
                    <a:gd name="T12" fmla="*/ 2147483647 w 21600"/>
                    <a:gd name="T13" fmla="*/ 815443847 h 21600"/>
                    <a:gd name="T14" fmla="*/ 2147483647 w 21600"/>
                    <a:gd name="T15" fmla="*/ 1061680809 h 21600"/>
                    <a:gd name="T16" fmla="*/ 2147483647 w 21600"/>
                    <a:gd name="T17" fmla="*/ 1246885358 h 21600"/>
                    <a:gd name="T18" fmla="*/ 2147483647 w 21600"/>
                    <a:gd name="T19" fmla="*/ 1613368162 h 21600"/>
                    <a:gd name="T20" fmla="*/ 2147483647 w 21600"/>
                    <a:gd name="T21" fmla="*/ 1787694459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1946252069 w 21600"/>
                    <a:gd name="T69" fmla="*/ 2147483647 h 21600"/>
                    <a:gd name="T70" fmla="*/ 1588195579 w 21600"/>
                    <a:gd name="T71" fmla="*/ 2147483647 h 21600"/>
                    <a:gd name="T72" fmla="*/ 1173229690 w 21600"/>
                    <a:gd name="T73" fmla="*/ 2147483647 h 21600"/>
                    <a:gd name="T74" fmla="*/ 800724558 w 21600"/>
                    <a:gd name="T75" fmla="*/ 2147483647 h 21600"/>
                    <a:gd name="T76" fmla="*/ 510728274 w 21600"/>
                    <a:gd name="T77" fmla="*/ 2147483647 h 21600"/>
                    <a:gd name="T78" fmla="*/ 123765518 w 21600"/>
                    <a:gd name="T79" fmla="*/ 2147483647 h 21600"/>
                    <a:gd name="T80" fmla="*/ 10539917 w 21600"/>
                    <a:gd name="T81" fmla="*/ 2147483647 h 21600"/>
                    <a:gd name="T82" fmla="*/ 0 w 21600"/>
                    <a:gd name="T83" fmla="*/ 1998883364 h 21600"/>
                    <a:gd name="T84" fmla="*/ 396900629 w 21600"/>
                    <a:gd name="T85" fmla="*/ 2017614074 h 21600"/>
                    <a:gd name="T86" fmla="*/ 676653527 w 21600"/>
                    <a:gd name="T87" fmla="*/ 1751741408 h 21600"/>
                    <a:gd name="T88" fmla="*/ 875708064 w 21600"/>
                    <a:gd name="T89" fmla="*/ 1433904393 h 21600"/>
                    <a:gd name="T90" fmla="*/ 720920280 w 21600"/>
                    <a:gd name="T91" fmla="*/ 945964569 h 21600"/>
                    <a:gd name="T92" fmla="*/ 957915957 w 21600"/>
                    <a:gd name="T93" fmla="*/ 700033791 h 21600"/>
                    <a:gd name="T94" fmla="*/ 957915957 w 21600"/>
                    <a:gd name="T95" fmla="*/ 700033791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3181" y="2317"/>
                      </a:moveTo>
                      <a:lnTo>
                        <a:pt x="3055" y="1199"/>
                      </a:lnTo>
                      <a:lnTo>
                        <a:pt x="2468" y="147"/>
                      </a:lnTo>
                      <a:lnTo>
                        <a:pt x="5305" y="0"/>
                      </a:lnTo>
                      <a:lnTo>
                        <a:pt x="10052" y="342"/>
                      </a:lnTo>
                      <a:lnTo>
                        <a:pt x="12787" y="1721"/>
                      </a:lnTo>
                      <a:lnTo>
                        <a:pt x="14130" y="2699"/>
                      </a:lnTo>
                      <a:lnTo>
                        <a:pt x="15414" y="3514"/>
                      </a:lnTo>
                      <a:lnTo>
                        <a:pt x="16591" y="4127"/>
                      </a:lnTo>
                      <a:lnTo>
                        <a:pt x="16838" y="5340"/>
                      </a:lnTo>
                      <a:lnTo>
                        <a:pt x="17697" y="5917"/>
                      </a:lnTo>
                      <a:lnTo>
                        <a:pt x="19605" y="7235"/>
                      </a:lnTo>
                      <a:lnTo>
                        <a:pt x="18910" y="8507"/>
                      </a:lnTo>
                      <a:lnTo>
                        <a:pt x="18628" y="9990"/>
                      </a:lnTo>
                      <a:lnTo>
                        <a:pt x="19075" y="11156"/>
                      </a:lnTo>
                      <a:lnTo>
                        <a:pt x="20064" y="12192"/>
                      </a:lnTo>
                      <a:lnTo>
                        <a:pt x="19558" y="14099"/>
                      </a:lnTo>
                      <a:lnTo>
                        <a:pt x="19758" y="15807"/>
                      </a:lnTo>
                      <a:lnTo>
                        <a:pt x="20147" y="17232"/>
                      </a:lnTo>
                      <a:lnTo>
                        <a:pt x="20641" y="18398"/>
                      </a:lnTo>
                      <a:lnTo>
                        <a:pt x="21600" y="19317"/>
                      </a:lnTo>
                      <a:lnTo>
                        <a:pt x="20005" y="20235"/>
                      </a:lnTo>
                      <a:lnTo>
                        <a:pt x="18522" y="20447"/>
                      </a:lnTo>
                      <a:lnTo>
                        <a:pt x="17532" y="20800"/>
                      </a:lnTo>
                      <a:lnTo>
                        <a:pt x="16520" y="20729"/>
                      </a:lnTo>
                      <a:lnTo>
                        <a:pt x="15801" y="21412"/>
                      </a:lnTo>
                      <a:lnTo>
                        <a:pt x="14070" y="21459"/>
                      </a:lnTo>
                      <a:lnTo>
                        <a:pt x="12987" y="20988"/>
                      </a:lnTo>
                      <a:lnTo>
                        <a:pt x="11680" y="21188"/>
                      </a:lnTo>
                      <a:lnTo>
                        <a:pt x="10301" y="21600"/>
                      </a:lnTo>
                      <a:lnTo>
                        <a:pt x="9807" y="20317"/>
                      </a:lnTo>
                      <a:lnTo>
                        <a:pt x="9690" y="18457"/>
                      </a:lnTo>
                      <a:lnTo>
                        <a:pt x="9124" y="17208"/>
                      </a:lnTo>
                      <a:lnTo>
                        <a:pt x="7994" y="17044"/>
                      </a:lnTo>
                      <a:lnTo>
                        <a:pt x="6463" y="16573"/>
                      </a:lnTo>
                      <a:lnTo>
                        <a:pt x="5274" y="15737"/>
                      </a:lnTo>
                      <a:lnTo>
                        <a:pt x="3896" y="15348"/>
                      </a:lnTo>
                      <a:lnTo>
                        <a:pt x="2659" y="14547"/>
                      </a:lnTo>
                      <a:lnTo>
                        <a:pt x="1696" y="12545"/>
                      </a:lnTo>
                      <a:lnTo>
                        <a:pt x="411" y="10802"/>
                      </a:lnTo>
                      <a:lnTo>
                        <a:pt x="35" y="8665"/>
                      </a:lnTo>
                      <a:lnTo>
                        <a:pt x="0" y="6616"/>
                      </a:lnTo>
                      <a:lnTo>
                        <a:pt x="1318" y="6678"/>
                      </a:lnTo>
                      <a:lnTo>
                        <a:pt x="2247" y="5798"/>
                      </a:lnTo>
                      <a:lnTo>
                        <a:pt x="2908" y="4746"/>
                      </a:lnTo>
                      <a:lnTo>
                        <a:pt x="2394" y="3131"/>
                      </a:lnTo>
                      <a:lnTo>
                        <a:pt x="3181" y="2317"/>
                      </a:lnTo>
                      <a:close/>
                      <a:moveTo>
                        <a:pt x="3181" y="2317"/>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38" name="Freeform 9">
                  <a:extLst>
                    <a:ext uri="{FF2B5EF4-FFF2-40B4-BE49-F238E27FC236}">
                      <a16:creationId xmlns:a16="http://schemas.microsoft.com/office/drawing/2014/main" id="{4980D150-76F8-D646-BCF0-E86018850C3F}"/>
                    </a:ext>
                  </a:extLst>
                </p:cNvPr>
                <p:cNvSpPr>
                  <a:spLocks/>
                </p:cNvSpPr>
                <p:nvPr/>
              </p:nvSpPr>
              <p:spPr bwMode="auto">
                <a:xfrm>
                  <a:off x="1602778" y="2561426"/>
                  <a:ext cx="916784" cy="690030"/>
                </a:xfrm>
                <a:custGeom>
                  <a:avLst/>
                  <a:gdLst>
                    <a:gd name="T0" fmla="*/ 178787689 w 21600"/>
                    <a:gd name="T1" fmla="*/ 2147483647 h 21600"/>
                    <a:gd name="T2" fmla="*/ 455610287 w 21600"/>
                    <a:gd name="T3" fmla="*/ 2106946891 h 21600"/>
                    <a:gd name="T4" fmla="*/ 801942012 w 21600"/>
                    <a:gd name="T5" fmla="*/ 1879042878 h 21600"/>
                    <a:gd name="T6" fmla="*/ 889125238 w 21600"/>
                    <a:gd name="T7" fmla="*/ 1544498495 h 21600"/>
                    <a:gd name="T8" fmla="*/ 718771672 w 21600"/>
                    <a:gd name="T9" fmla="*/ 1222598910 h 21600"/>
                    <a:gd name="T10" fmla="*/ 701495076 w 21600"/>
                    <a:gd name="T11" fmla="*/ 947590208 h 21600"/>
                    <a:gd name="T12" fmla="*/ 860599603 w 21600"/>
                    <a:gd name="T13" fmla="*/ 697661091 h 21600"/>
                    <a:gd name="T14" fmla="*/ 1200500955 w 21600"/>
                    <a:gd name="T15" fmla="*/ 494840213 h 21600"/>
                    <a:gd name="T16" fmla="*/ 1196880111 w 21600"/>
                    <a:gd name="T17" fmla="*/ 250581306 h 21600"/>
                    <a:gd name="T18" fmla="*/ 1546424329 w 21600"/>
                    <a:gd name="T19" fmla="*/ 61720496 h 21600"/>
                    <a:gd name="T20" fmla="*/ 2147483647 w 21600"/>
                    <a:gd name="T21" fmla="*/ 0 h 21600"/>
                    <a:gd name="T22" fmla="*/ 2147483647 w 21600"/>
                    <a:gd name="T23" fmla="*/ 105553471 h 21600"/>
                    <a:gd name="T24" fmla="*/ 2147483647 w 21600"/>
                    <a:gd name="T25" fmla="*/ 316446730 h 21600"/>
                    <a:gd name="T26" fmla="*/ 2147483647 w 21600"/>
                    <a:gd name="T27" fmla="*/ 305975791 h 21600"/>
                    <a:gd name="T28" fmla="*/ 2147483647 w 21600"/>
                    <a:gd name="T29" fmla="*/ 438572572 h 21600"/>
                    <a:gd name="T30" fmla="*/ 2147483647 w 21600"/>
                    <a:gd name="T31" fmla="*/ 485463516 h 21600"/>
                    <a:gd name="T32" fmla="*/ 2147483647 w 21600"/>
                    <a:gd name="T33" fmla="*/ 293983121 h 21600"/>
                    <a:gd name="T34" fmla="*/ 2147483647 w 21600"/>
                    <a:gd name="T35" fmla="*/ 239679267 h 21600"/>
                    <a:gd name="T36" fmla="*/ 2147483647 w 21600"/>
                    <a:gd name="T37" fmla="*/ 425706747 h 21600"/>
                    <a:gd name="T38" fmla="*/ 2147483647 w 21600"/>
                    <a:gd name="T39" fmla="*/ 222885869 h 21600"/>
                    <a:gd name="T40" fmla="*/ 2147483647 w 21600"/>
                    <a:gd name="T41" fmla="*/ 11123127 h 21600"/>
                    <a:gd name="T42" fmla="*/ 2147483647 w 21600"/>
                    <a:gd name="T43" fmla="*/ 268682631 h 21600"/>
                    <a:gd name="T44" fmla="*/ 2147483647 w 21600"/>
                    <a:gd name="T45" fmla="*/ 670621453 h 21600"/>
                    <a:gd name="T46" fmla="*/ 2147483647 w 21600"/>
                    <a:gd name="T47" fmla="*/ 878239327 h 21600"/>
                    <a:gd name="T48" fmla="*/ 2147483647 w 21600"/>
                    <a:gd name="T49" fmla="*/ 1222598910 h 21600"/>
                    <a:gd name="T50" fmla="*/ 2147483647 w 21600"/>
                    <a:gd name="T51" fmla="*/ 1322264754 h 21600"/>
                    <a:gd name="T52" fmla="*/ 2147483647 w 21600"/>
                    <a:gd name="T53" fmla="*/ 1757569224 h 21600"/>
                    <a:gd name="T54" fmla="*/ 2147483647 w 21600"/>
                    <a:gd name="T55" fmla="*/ 2130935783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1935340406 w 21600"/>
                    <a:gd name="T87" fmla="*/ 2147483647 h 21600"/>
                    <a:gd name="T88" fmla="*/ 1668966527 w 21600"/>
                    <a:gd name="T89" fmla="*/ 2147483647 h 21600"/>
                    <a:gd name="T90" fmla="*/ 1416248401 w 21600"/>
                    <a:gd name="T91" fmla="*/ 2147483647 h 21600"/>
                    <a:gd name="T92" fmla="*/ 862608739 w 21600"/>
                    <a:gd name="T93" fmla="*/ 2147483647 h 21600"/>
                    <a:gd name="T94" fmla="*/ 0 w 21600"/>
                    <a:gd name="T95" fmla="*/ 2147483647 h 21600"/>
                    <a:gd name="T96" fmla="*/ 59866334 w 21600"/>
                    <a:gd name="T97" fmla="*/ 2147483647 h 21600"/>
                    <a:gd name="T98" fmla="*/ 54639244 w 21600"/>
                    <a:gd name="T99" fmla="*/ 2147483647 h 21600"/>
                    <a:gd name="T100" fmla="*/ 178787689 w 21600"/>
                    <a:gd name="T101" fmla="*/ 2147483647 h 21600"/>
                    <a:gd name="T102" fmla="*/ 178787689 w 21600"/>
                    <a:gd name="T103" fmla="*/ 2147483647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445" y="10844"/>
                      </a:moveTo>
                      <a:lnTo>
                        <a:pt x="1134" y="9661"/>
                      </a:lnTo>
                      <a:lnTo>
                        <a:pt x="1996" y="8616"/>
                      </a:lnTo>
                      <a:lnTo>
                        <a:pt x="2213" y="7082"/>
                      </a:lnTo>
                      <a:lnTo>
                        <a:pt x="1789" y="5606"/>
                      </a:lnTo>
                      <a:lnTo>
                        <a:pt x="1746" y="4345"/>
                      </a:lnTo>
                      <a:lnTo>
                        <a:pt x="2142" y="3199"/>
                      </a:lnTo>
                      <a:lnTo>
                        <a:pt x="2988" y="2269"/>
                      </a:lnTo>
                      <a:lnTo>
                        <a:pt x="2979" y="1149"/>
                      </a:lnTo>
                      <a:lnTo>
                        <a:pt x="3849" y="283"/>
                      </a:lnTo>
                      <a:lnTo>
                        <a:pt x="5528" y="0"/>
                      </a:lnTo>
                      <a:lnTo>
                        <a:pt x="6666" y="484"/>
                      </a:lnTo>
                      <a:lnTo>
                        <a:pt x="7793" y="1451"/>
                      </a:lnTo>
                      <a:lnTo>
                        <a:pt x="9465" y="1403"/>
                      </a:lnTo>
                      <a:lnTo>
                        <a:pt x="11258" y="2011"/>
                      </a:lnTo>
                      <a:lnTo>
                        <a:pt x="12641" y="2226"/>
                      </a:lnTo>
                      <a:lnTo>
                        <a:pt x="14301" y="1348"/>
                      </a:lnTo>
                      <a:lnTo>
                        <a:pt x="16279" y="1099"/>
                      </a:lnTo>
                      <a:lnTo>
                        <a:pt x="17640" y="1952"/>
                      </a:lnTo>
                      <a:lnTo>
                        <a:pt x="18700" y="1022"/>
                      </a:lnTo>
                      <a:lnTo>
                        <a:pt x="19681" y="51"/>
                      </a:lnTo>
                      <a:lnTo>
                        <a:pt x="20185" y="1232"/>
                      </a:lnTo>
                      <a:lnTo>
                        <a:pt x="20666" y="3075"/>
                      </a:lnTo>
                      <a:lnTo>
                        <a:pt x="21521" y="4027"/>
                      </a:lnTo>
                      <a:lnTo>
                        <a:pt x="21600" y="5606"/>
                      </a:lnTo>
                      <a:lnTo>
                        <a:pt x="20401" y="6063"/>
                      </a:lnTo>
                      <a:lnTo>
                        <a:pt x="19609" y="8059"/>
                      </a:lnTo>
                      <a:lnTo>
                        <a:pt x="19133" y="9771"/>
                      </a:lnTo>
                      <a:lnTo>
                        <a:pt x="18357" y="10530"/>
                      </a:lnTo>
                      <a:lnTo>
                        <a:pt x="18082" y="11771"/>
                      </a:lnTo>
                      <a:lnTo>
                        <a:pt x="17325" y="12313"/>
                      </a:lnTo>
                      <a:lnTo>
                        <a:pt x="16876" y="14007"/>
                      </a:lnTo>
                      <a:lnTo>
                        <a:pt x="16362" y="15686"/>
                      </a:lnTo>
                      <a:lnTo>
                        <a:pt x="15186" y="16888"/>
                      </a:lnTo>
                      <a:lnTo>
                        <a:pt x="14357" y="15325"/>
                      </a:lnTo>
                      <a:lnTo>
                        <a:pt x="13266" y="15566"/>
                      </a:lnTo>
                      <a:lnTo>
                        <a:pt x="12391" y="16650"/>
                      </a:lnTo>
                      <a:lnTo>
                        <a:pt x="11315" y="18111"/>
                      </a:lnTo>
                      <a:lnTo>
                        <a:pt x="10926" y="19955"/>
                      </a:lnTo>
                      <a:lnTo>
                        <a:pt x="9408" y="21030"/>
                      </a:lnTo>
                      <a:lnTo>
                        <a:pt x="8099" y="21368"/>
                      </a:lnTo>
                      <a:lnTo>
                        <a:pt x="6867" y="21600"/>
                      </a:lnTo>
                      <a:lnTo>
                        <a:pt x="5480" y="21188"/>
                      </a:lnTo>
                      <a:lnTo>
                        <a:pt x="4817" y="19467"/>
                      </a:lnTo>
                      <a:lnTo>
                        <a:pt x="4154" y="18232"/>
                      </a:lnTo>
                      <a:lnTo>
                        <a:pt x="3525" y="17091"/>
                      </a:lnTo>
                      <a:lnTo>
                        <a:pt x="2147" y="16922"/>
                      </a:lnTo>
                      <a:lnTo>
                        <a:pt x="0" y="16601"/>
                      </a:lnTo>
                      <a:lnTo>
                        <a:pt x="149" y="14219"/>
                      </a:lnTo>
                      <a:lnTo>
                        <a:pt x="136" y="12301"/>
                      </a:lnTo>
                      <a:lnTo>
                        <a:pt x="445" y="10844"/>
                      </a:lnTo>
                      <a:close/>
                      <a:moveTo>
                        <a:pt x="445" y="10844"/>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39" name="Freeform 10">
                  <a:extLst>
                    <a:ext uri="{FF2B5EF4-FFF2-40B4-BE49-F238E27FC236}">
                      <a16:creationId xmlns:a16="http://schemas.microsoft.com/office/drawing/2014/main" id="{AD273758-641C-3D42-95D9-7ADC82863488}"/>
                    </a:ext>
                  </a:extLst>
                </p:cNvPr>
                <p:cNvSpPr>
                  <a:spLocks/>
                </p:cNvSpPr>
                <p:nvPr/>
              </p:nvSpPr>
              <p:spPr bwMode="auto">
                <a:xfrm>
                  <a:off x="2167094" y="1227704"/>
                  <a:ext cx="1135935" cy="95289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1672474366 h 21600"/>
                    <a:gd name="T16" fmla="*/ 2147483647 w 21600"/>
                    <a:gd name="T17" fmla="*/ 1229086108 h 21600"/>
                    <a:gd name="T18" fmla="*/ 2147483647 w 21600"/>
                    <a:gd name="T19" fmla="*/ 1119384234 h 21600"/>
                    <a:gd name="T20" fmla="*/ 2147483647 w 21600"/>
                    <a:gd name="T21" fmla="*/ 939620317 h 21600"/>
                    <a:gd name="T22" fmla="*/ 2147483647 w 21600"/>
                    <a:gd name="T23" fmla="*/ 522646977 h 21600"/>
                    <a:gd name="T24" fmla="*/ 2147483647 w 21600"/>
                    <a:gd name="T25" fmla="*/ 377340572 h 21600"/>
                    <a:gd name="T26" fmla="*/ 2147483647 w 21600"/>
                    <a:gd name="T27" fmla="*/ 381935378 h 21600"/>
                    <a:gd name="T28" fmla="*/ 2147483647 w 21600"/>
                    <a:gd name="T29" fmla="*/ 531263038 h 21600"/>
                    <a:gd name="T30" fmla="*/ 2147483647 w 21600"/>
                    <a:gd name="T31" fmla="*/ 913198416 h 21600"/>
                    <a:gd name="T32" fmla="*/ 2147483647 w 21600"/>
                    <a:gd name="T33" fmla="*/ 1505914417 h 21600"/>
                    <a:gd name="T34" fmla="*/ 2147483647 w 21600"/>
                    <a:gd name="T35" fmla="*/ 2147483647 h 21600"/>
                    <a:gd name="T36" fmla="*/ 2147483647 w 21600"/>
                    <a:gd name="T37" fmla="*/ 2147483647 h 21600"/>
                    <a:gd name="T38" fmla="*/ 2147483647 w 21600"/>
                    <a:gd name="T39" fmla="*/ 2147483647 h 21600"/>
                    <a:gd name="T40" fmla="*/ 2147483647 w 21600"/>
                    <a:gd name="T41" fmla="*/ 1944707953 h 21600"/>
                    <a:gd name="T42" fmla="*/ 2147483647 w 21600"/>
                    <a:gd name="T43" fmla="*/ 1830418171 h 21600"/>
                    <a:gd name="T44" fmla="*/ 2147483647 w 21600"/>
                    <a:gd name="T45" fmla="*/ 1694301461 h 21600"/>
                    <a:gd name="T46" fmla="*/ 2147483647 w 21600"/>
                    <a:gd name="T47" fmla="*/ 728832794 h 21600"/>
                    <a:gd name="T48" fmla="*/ 2147483647 w 21600"/>
                    <a:gd name="T49" fmla="*/ 469810158 h 21600"/>
                    <a:gd name="T50" fmla="*/ 2147483647 w 21600"/>
                    <a:gd name="T51" fmla="*/ 338288171 h 21600"/>
                    <a:gd name="T52" fmla="*/ 2147483647 w 21600"/>
                    <a:gd name="T53" fmla="*/ 360108283 h 21600"/>
                    <a:gd name="T54" fmla="*/ 2147483647 w 21600"/>
                    <a:gd name="T55" fmla="*/ 0 h 21600"/>
                    <a:gd name="T56" fmla="*/ 2147483647 w 21600"/>
                    <a:gd name="T57" fmla="*/ 711033937 h 21600"/>
                    <a:gd name="T58" fmla="*/ 2042869411 w 21600"/>
                    <a:gd name="T59" fmla="*/ 952831267 h 21600"/>
                    <a:gd name="T60" fmla="*/ 1319880483 w 21600"/>
                    <a:gd name="T61" fmla="*/ 1325576950 h 21600"/>
                    <a:gd name="T62" fmla="*/ 1272492586 w 21600"/>
                    <a:gd name="T63" fmla="*/ 2094042512 h 21600"/>
                    <a:gd name="T64" fmla="*/ 1027929722 w 21600"/>
                    <a:gd name="T65" fmla="*/ 2147483647 h 21600"/>
                    <a:gd name="T66" fmla="*/ 406587787 w 21600"/>
                    <a:gd name="T67" fmla="*/ 2147483647 h 21600"/>
                    <a:gd name="T68" fmla="*/ 640450986 w 21600"/>
                    <a:gd name="T69" fmla="*/ 2147483647 h 21600"/>
                    <a:gd name="T70" fmla="*/ 697769453 w 21600"/>
                    <a:gd name="T71" fmla="*/ 2147483647 h 21600"/>
                    <a:gd name="T72" fmla="*/ 709229800 w 21600"/>
                    <a:gd name="T73" fmla="*/ 2147483647 h 21600"/>
                    <a:gd name="T74" fmla="*/ 507465685 w 21600"/>
                    <a:gd name="T75" fmla="*/ 2147483647 h 21600"/>
                    <a:gd name="T76" fmla="*/ 512054834 w 21600"/>
                    <a:gd name="T77" fmla="*/ 2147483647 h 21600"/>
                    <a:gd name="T78" fmla="*/ 0 w 21600"/>
                    <a:gd name="T79" fmla="*/ 2147483647 h 21600"/>
                    <a:gd name="T80" fmla="*/ 528865013 w 21600"/>
                    <a:gd name="T81" fmla="*/ 2147483647 h 21600"/>
                    <a:gd name="T82" fmla="*/ 582363425 w 21600"/>
                    <a:gd name="T83" fmla="*/ 2147483647 h 21600"/>
                    <a:gd name="T84" fmla="*/ 1436807877 w 21600"/>
                    <a:gd name="T85" fmla="*/ 2147483647 h 21600"/>
                    <a:gd name="T86" fmla="*/ 199854097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2147483647 w 21600"/>
                    <a:gd name="T113" fmla="*/ 2147483647 h 21600"/>
                    <a:gd name="T114" fmla="*/ 2147483647 w 21600"/>
                    <a:gd name="T115" fmla="*/ 2147483647 h 21600"/>
                    <a:gd name="T116" fmla="*/ 2147483647 w 21600"/>
                    <a:gd name="T117" fmla="*/ 2147483647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21600" y="17815"/>
                      </a:moveTo>
                      <a:lnTo>
                        <a:pt x="21521" y="15865"/>
                      </a:lnTo>
                      <a:lnTo>
                        <a:pt x="21482" y="12831"/>
                      </a:lnTo>
                      <a:lnTo>
                        <a:pt x="21350" y="9262"/>
                      </a:lnTo>
                      <a:lnTo>
                        <a:pt x="21232" y="6136"/>
                      </a:lnTo>
                      <a:lnTo>
                        <a:pt x="20681" y="4968"/>
                      </a:lnTo>
                      <a:lnTo>
                        <a:pt x="20980" y="4013"/>
                      </a:lnTo>
                      <a:lnTo>
                        <a:pt x="20896" y="2912"/>
                      </a:lnTo>
                      <a:lnTo>
                        <a:pt x="21035" y="2140"/>
                      </a:lnTo>
                      <a:lnTo>
                        <a:pt x="20090" y="1949"/>
                      </a:lnTo>
                      <a:lnTo>
                        <a:pt x="19186" y="1636"/>
                      </a:lnTo>
                      <a:lnTo>
                        <a:pt x="18422" y="910"/>
                      </a:lnTo>
                      <a:lnTo>
                        <a:pt x="17497" y="657"/>
                      </a:lnTo>
                      <a:lnTo>
                        <a:pt x="16420" y="665"/>
                      </a:lnTo>
                      <a:lnTo>
                        <a:pt x="15419" y="925"/>
                      </a:lnTo>
                      <a:lnTo>
                        <a:pt x="14655" y="1590"/>
                      </a:lnTo>
                      <a:lnTo>
                        <a:pt x="14453" y="2622"/>
                      </a:lnTo>
                      <a:lnTo>
                        <a:pt x="14495" y="3860"/>
                      </a:lnTo>
                      <a:lnTo>
                        <a:pt x="13807" y="4571"/>
                      </a:lnTo>
                      <a:lnTo>
                        <a:pt x="12299" y="3929"/>
                      </a:lnTo>
                      <a:lnTo>
                        <a:pt x="11145" y="3386"/>
                      </a:lnTo>
                      <a:lnTo>
                        <a:pt x="10179" y="3187"/>
                      </a:lnTo>
                      <a:lnTo>
                        <a:pt x="9116" y="2950"/>
                      </a:lnTo>
                      <a:lnTo>
                        <a:pt x="8546" y="1269"/>
                      </a:lnTo>
                      <a:lnTo>
                        <a:pt x="7197" y="818"/>
                      </a:lnTo>
                      <a:lnTo>
                        <a:pt x="6426" y="589"/>
                      </a:lnTo>
                      <a:lnTo>
                        <a:pt x="5077" y="627"/>
                      </a:lnTo>
                      <a:lnTo>
                        <a:pt x="3534" y="0"/>
                      </a:lnTo>
                      <a:lnTo>
                        <a:pt x="3548" y="1238"/>
                      </a:lnTo>
                      <a:lnTo>
                        <a:pt x="2673" y="1659"/>
                      </a:lnTo>
                      <a:lnTo>
                        <a:pt x="1727" y="2308"/>
                      </a:lnTo>
                      <a:lnTo>
                        <a:pt x="1665" y="3646"/>
                      </a:lnTo>
                      <a:lnTo>
                        <a:pt x="1345" y="4349"/>
                      </a:lnTo>
                      <a:lnTo>
                        <a:pt x="532" y="4533"/>
                      </a:lnTo>
                      <a:lnTo>
                        <a:pt x="838" y="5526"/>
                      </a:lnTo>
                      <a:lnTo>
                        <a:pt x="913" y="6838"/>
                      </a:lnTo>
                      <a:lnTo>
                        <a:pt x="928" y="8270"/>
                      </a:lnTo>
                      <a:lnTo>
                        <a:pt x="664" y="9485"/>
                      </a:lnTo>
                      <a:lnTo>
                        <a:pt x="670" y="10392"/>
                      </a:lnTo>
                      <a:lnTo>
                        <a:pt x="0" y="10783"/>
                      </a:lnTo>
                      <a:lnTo>
                        <a:pt x="692" y="11801"/>
                      </a:lnTo>
                      <a:lnTo>
                        <a:pt x="762" y="13340"/>
                      </a:lnTo>
                      <a:lnTo>
                        <a:pt x="1880" y="13598"/>
                      </a:lnTo>
                      <a:lnTo>
                        <a:pt x="2615" y="14005"/>
                      </a:lnTo>
                      <a:lnTo>
                        <a:pt x="3258" y="15132"/>
                      </a:lnTo>
                      <a:lnTo>
                        <a:pt x="4646" y="15450"/>
                      </a:lnTo>
                      <a:lnTo>
                        <a:pt x="5632" y="15830"/>
                      </a:lnTo>
                      <a:lnTo>
                        <a:pt x="6568" y="16503"/>
                      </a:lnTo>
                      <a:lnTo>
                        <a:pt x="7637" y="16093"/>
                      </a:lnTo>
                      <a:lnTo>
                        <a:pt x="8383" y="15412"/>
                      </a:lnTo>
                      <a:lnTo>
                        <a:pt x="9298" y="15481"/>
                      </a:lnTo>
                      <a:lnTo>
                        <a:pt x="11030" y="16331"/>
                      </a:lnTo>
                      <a:lnTo>
                        <a:pt x="14007" y="18018"/>
                      </a:lnTo>
                      <a:lnTo>
                        <a:pt x="17234" y="19820"/>
                      </a:lnTo>
                      <a:lnTo>
                        <a:pt x="20134" y="21600"/>
                      </a:lnTo>
                      <a:lnTo>
                        <a:pt x="20113" y="20795"/>
                      </a:lnTo>
                      <a:lnTo>
                        <a:pt x="21450" y="20725"/>
                      </a:lnTo>
                      <a:lnTo>
                        <a:pt x="21600" y="17815"/>
                      </a:lnTo>
                      <a:close/>
                      <a:moveTo>
                        <a:pt x="21600" y="17815"/>
                      </a:moveTo>
                    </a:path>
                  </a:pathLst>
                </a:custGeom>
                <a:solidFill>
                  <a:schemeClr val="accent2">
                    <a:lumMod val="40000"/>
                    <a:lumOff val="6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40" name="Freeform 11">
                  <a:extLst>
                    <a:ext uri="{FF2B5EF4-FFF2-40B4-BE49-F238E27FC236}">
                      <a16:creationId xmlns:a16="http://schemas.microsoft.com/office/drawing/2014/main" id="{F84AB34B-1649-DB42-A3C1-D31ECF37E6BE}"/>
                    </a:ext>
                  </a:extLst>
                </p:cNvPr>
                <p:cNvSpPr>
                  <a:spLocks/>
                </p:cNvSpPr>
                <p:nvPr/>
              </p:nvSpPr>
              <p:spPr bwMode="auto">
                <a:xfrm>
                  <a:off x="2316847" y="4748628"/>
                  <a:ext cx="1005358" cy="827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956008663 h 21600"/>
                    <a:gd name="T16" fmla="*/ 2147483647 w 21600"/>
                    <a:gd name="T17" fmla="*/ 893226279 h 21600"/>
                    <a:gd name="T18" fmla="*/ 2147483647 w 21600"/>
                    <a:gd name="T19" fmla="*/ 840215684 h 21600"/>
                    <a:gd name="T20" fmla="*/ 2147483647 w 21600"/>
                    <a:gd name="T21" fmla="*/ 724052820 h 21600"/>
                    <a:gd name="T22" fmla="*/ 2147483647 w 21600"/>
                    <a:gd name="T23" fmla="*/ 1065030207 h 21600"/>
                    <a:gd name="T24" fmla="*/ 2147483647 w 21600"/>
                    <a:gd name="T25" fmla="*/ 787210285 h 21600"/>
                    <a:gd name="T26" fmla="*/ 2147483647 w 21600"/>
                    <a:gd name="T27" fmla="*/ 694732112 h 21600"/>
                    <a:gd name="T28" fmla="*/ 2147483647 w 21600"/>
                    <a:gd name="T29" fmla="*/ 390221951 h 21600"/>
                    <a:gd name="T30" fmla="*/ 2147483647 w 21600"/>
                    <a:gd name="T31" fmla="*/ 380450161 h 21600"/>
                    <a:gd name="T32" fmla="*/ 2147483647 w 21600"/>
                    <a:gd name="T33" fmla="*/ 410145878 h 21600"/>
                    <a:gd name="T34" fmla="*/ 2147483647 w 21600"/>
                    <a:gd name="T35" fmla="*/ 519167349 h 21600"/>
                    <a:gd name="T36" fmla="*/ 2147483647 w 21600"/>
                    <a:gd name="T37" fmla="*/ 549243343 h 21600"/>
                    <a:gd name="T38" fmla="*/ 2147483647 w 21600"/>
                    <a:gd name="T39" fmla="*/ 536835816 h 21600"/>
                    <a:gd name="T40" fmla="*/ 2147483647 w 21600"/>
                    <a:gd name="T41" fmla="*/ 255635408 h 21600"/>
                    <a:gd name="T42" fmla="*/ 2147483647 w 21600"/>
                    <a:gd name="T43" fmla="*/ 255635408 h 21600"/>
                    <a:gd name="T44" fmla="*/ 1913238499 w 21600"/>
                    <a:gd name="T45" fmla="*/ 287216703 h 21600"/>
                    <a:gd name="T46" fmla="*/ 1327243928 w 21600"/>
                    <a:gd name="T47" fmla="*/ 0 h 21600"/>
                    <a:gd name="T48" fmla="*/ 0 w 21600"/>
                    <a:gd name="T49" fmla="*/ 271048413 h 21600"/>
                    <a:gd name="T50" fmla="*/ 0 w 21600"/>
                    <a:gd name="T51" fmla="*/ 790596039 h 21600"/>
                    <a:gd name="T52" fmla="*/ 378305213 w 21600"/>
                    <a:gd name="T53" fmla="*/ 1266904859 h 21600"/>
                    <a:gd name="T54" fmla="*/ 798463943 w 21600"/>
                    <a:gd name="T55" fmla="*/ 1812767717 h 21600"/>
                    <a:gd name="T56" fmla="*/ 1285383855 w 21600"/>
                    <a:gd name="T57" fmla="*/ 2147483647 h 21600"/>
                    <a:gd name="T58" fmla="*/ 1568320472 w 21600"/>
                    <a:gd name="T59" fmla="*/ 2147483647 h 21600"/>
                    <a:gd name="T60" fmla="*/ 1892580268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3200" y="20542"/>
                      </a:moveTo>
                      <a:lnTo>
                        <a:pt x="13311" y="15585"/>
                      </a:lnTo>
                      <a:lnTo>
                        <a:pt x="13158" y="12544"/>
                      </a:lnTo>
                      <a:lnTo>
                        <a:pt x="13292" y="9292"/>
                      </a:lnTo>
                      <a:lnTo>
                        <a:pt x="14650" y="9055"/>
                      </a:lnTo>
                      <a:lnTo>
                        <a:pt x="14636" y="7398"/>
                      </a:lnTo>
                      <a:lnTo>
                        <a:pt x="14729" y="5745"/>
                      </a:lnTo>
                      <a:lnTo>
                        <a:pt x="14672" y="2543"/>
                      </a:lnTo>
                      <a:lnTo>
                        <a:pt x="16043" y="2376"/>
                      </a:lnTo>
                      <a:lnTo>
                        <a:pt x="17440" y="2235"/>
                      </a:lnTo>
                      <a:lnTo>
                        <a:pt x="18472" y="1926"/>
                      </a:lnTo>
                      <a:lnTo>
                        <a:pt x="19144" y="2833"/>
                      </a:lnTo>
                      <a:lnTo>
                        <a:pt x="19859" y="2094"/>
                      </a:lnTo>
                      <a:lnTo>
                        <a:pt x="21600" y="1848"/>
                      </a:lnTo>
                      <a:lnTo>
                        <a:pt x="21043" y="1038"/>
                      </a:lnTo>
                      <a:lnTo>
                        <a:pt x="19786" y="1012"/>
                      </a:lnTo>
                      <a:lnTo>
                        <a:pt x="18279" y="1091"/>
                      </a:lnTo>
                      <a:lnTo>
                        <a:pt x="16434" y="1381"/>
                      </a:lnTo>
                      <a:lnTo>
                        <a:pt x="14422" y="1461"/>
                      </a:lnTo>
                      <a:lnTo>
                        <a:pt x="11944" y="1428"/>
                      </a:lnTo>
                      <a:lnTo>
                        <a:pt x="10475" y="680"/>
                      </a:lnTo>
                      <a:lnTo>
                        <a:pt x="7336" y="680"/>
                      </a:lnTo>
                      <a:lnTo>
                        <a:pt x="3611" y="764"/>
                      </a:lnTo>
                      <a:lnTo>
                        <a:pt x="2505" y="0"/>
                      </a:lnTo>
                      <a:lnTo>
                        <a:pt x="0" y="721"/>
                      </a:lnTo>
                      <a:lnTo>
                        <a:pt x="0" y="2103"/>
                      </a:lnTo>
                      <a:lnTo>
                        <a:pt x="714" y="3370"/>
                      </a:lnTo>
                      <a:lnTo>
                        <a:pt x="1507" y="4822"/>
                      </a:lnTo>
                      <a:lnTo>
                        <a:pt x="2426" y="6323"/>
                      </a:lnTo>
                      <a:lnTo>
                        <a:pt x="2960" y="7634"/>
                      </a:lnTo>
                      <a:lnTo>
                        <a:pt x="3572" y="8874"/>
                      </a:lnTo>
                      <a:lnTo>
                        <a:pt x="4342" y="9842"/>
                      </a:lnTo>
                      <a:lnTo>
                        <a:pt x="4562" y="11153"/>
                      </a:lnTo>
                      <a:lnTo>
                        <a:pt x="4632" y="12795"/>
                      </a:lnTo>
                      <a:lnTo>
                        <a:pt x="5150" y="14238"/>
                      </a:lnTo>
                      <a:lnTo>
                        <a:pt x="5441" y="16341"/>
                      </a:lnTo>
                      <a:lnTo>
                        <a:pt x="5708" y="18301"/>
                      </a:lnTo>
                      <a:lnTo>
                        <a:pt x="6226" y="19313"/>
                      </a:lnTo>
                      <a:lnTo>
                        <a:pt x="6948" y="20410"/>
                      </a:lnTo>
                      <a:lnTo>
                        <a:pt x="7839" y="21205"/>
                      </a:lnTo>
                      <a:lnTo>
                        <a:pt x="8336" y="20293"/>
                      </a:lnTo>
                      <a:lnTo>
                        <a:pt x="9173" y="20240"/>
                      </a:lnTo>
                      <a:lnTo>
                        <a:pt x="9268" y="21240"/>
                      </a:lnTo>
                      <a:lnTo>
                        <a:pt x="10424" y="21591"/>
                      </a:lnTo>
                      <a:lnTo>
                        <a:pt x="11877" y="21600"/>
                      </a:lnTo>
                      <a:lnTo>
                        <a:pt x="13200" y="20542"/>
                      </a:lnTo>
                      <a:close/>
                      <a:moveTo>
                        <a:pt x="13200" y="20542"/>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41" name="Freeform 12">
                  <a:extLst>
                    <a:ext uri="{FF2B5EF4-FFF2-40B4-BE49-F238E27FC236}">
                      <a16:creationId xmlns:a16="http://schemas.microsoft.com/office/drawing/2014/main" id="{6A01D240-1948-414B-A7EF-6056FF4776C8}"/>
                    </a:ext>
                  </a:extLst>
                </p:cNvPr>
                <p:cNvSpPr>
                  <a:spLocks/>
                </p:cNvSpPr>
                <p:nvPr/>
              </p:nvSpPr>
              <p:spPr bwMode="auto">
                <a:xfrm>
                  <a:off x="524371" y="1753441"/>
                  <a:ext cx="1234553" cy="1059900"/>
                </a:xfrm>
                <a:custGeom>
                  <a:avLst/>
                  <a:gdLst>
                    <a:gd name="T0" fmla="*/ 2020069141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10275136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1761066177 w 21600"/>
                    <a:gd name="T101" fmla="*/ 2147483647 h 21600"/>
                    <a:gd name="T102" fmla="*/ 1496168738 w 21600"/>
                    <a:gd name="T103" fmla="*/ 2147483647 h 21600"/>
                    <a:gd name="T104" fmla="*/ 952639627 w 21600"/>
                    <a:gd name="T105" fmla="*/ 2147483647 h 21600"/>
                    <a:gd name="T106" fmla="*/ 986979831 w 21600"/>
                    <a:gd name="T107" fmla="*/ 2147483647 h 21600"/>
                    <a:gd name="T108" fmla="*/ 961466584 w 21600"/>
                    <a:gd name="T109" fmla="*/ 2147483647 h 21600"/>
                    <a:gd name="T110" fmla="*/ 266852460 w 21600"/>
                    <a:gd name="T111" fmla="*/ 2147483647 h 21600"/>
                    <a:gd name="T112" fmla="*/ 308064600 w 21600"/>
                    <a:gd name="T113" fmla="*/ 2147483647 h 21600"/>
                    <a:gd name="T114" fmla="*/ 0 w 21600"/>
                    <a:gd name="T115" fmla="*/ 2147483647 h 21600"/>
                    <a:gd name="T116" fmla="*/ 829022783 w 21600"/>
                    <a:gd name="T117" fmla="*/ 2147483647 h 21600"/>
                    <a:gd name="T118" fmla="*/ 894760872 w 21600"/>
                    <a:gd name="T119" fmla="*/ 2147483647 h 21600"/>
                    <a:gd name="T120" fmla="*/ 2020069141 w 21600"/>
                    <a:gd name="T121" fmla="*/ 2147483647 h 21600"/>
                    <a:gd name="T122" fmla="*/ 2020069141 w 21600"/>
                    <a:gd name="T123" fmla="*/ 2147483647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600" h="21600">
                      <a:moveTo>
                        <a:pt x="2059" y="13815"/>
                      </a:moveTo>
                      <a:lnTo>
                        <a:pt x="3252" y="13645"/>
                      </a:lnTo>
                      <a:lnTo>
                        <a:pt x="8851" y="13699"/>
                      </a:lnTo>
                      <a:lnTo>
                        <a:pt x="9179" y="12892"/>
                      </a:lnTo>
                      <a:lnTo>
                        <a:pt x="8755" y="11918"/>
                      </a:lnTo>
                      <a:lnTo>
                        <a:pt x="8792" y="8977"/>
                      </a:lnTo>
                      <a:lnTo>
                        <a:pt x="8717" y="6131"/>
                      </a:lnTo>
                      <a:lnTo>
                        <a:pt x="8934" y="2936"/>
                      </a:lnTo>
                      <a:lnTo>
                        <a:pt x="8985" y="0"/>
                      </a:lnTo>
                      <a:lnTo>
                        <a:pt x="11131" y="13"/>
                      </a:lnTo>
                      <a:lnTo>
                        <a:pt x="16424" y="4709"/>
                      </a:lnTo>
                      <a:lnTo>
                        <a:pt x="17981" y="5933"/>
                      </a:lnTo>
                      <a:lnTo>
                        <a:pt x="18534" y="7102"/>
                      </a:lnTo>
                      <a:lnTo>
                        <a:pt x="19345" y="7316"/>
                      </a:lnTo>
                      <a:lnTo>
                        <a:pt x="19950" y="7593"/>
                      </a:lnTo>
                      <a:lnTo>
                        <a:pt x="20552" y="7937"/>
                      </a:lnTo>
                      <a:lnTo>
                        <a:pt x="20410" y="8921"/>
                      </a:lnTo>
                      <a:lnTo>
                        <a:pt x="21581" y="8951"/>
                      </a:lnTo>
                      <a:lnTo>
                        <a:pt x="21572" y="10027"/>
                      </a:lnTo>
                      <a:lnTo>
                        <a:pt x="21600" y="12159"/>
                      </a:lnTo>
                      <a:lnTo>
                        <a:pt x="21203" y="13306"/>
                      </a:lnTo>
                      <a:lnTo>
                        <a:pt x="20485" y="14260"/>
                      </a:lnTo>
                      <a:lnTo>
                        <a:pt x="17642" y="14402"/>
                      </a:lnTo>
                      <a:lnTo>
                        <a:pt x="17142" y="14879"/>
                      </a:lnTo>
                      <a:lnTo>
                        <a:pt x="16178" y="14777"/>
                      </a:lnTo>
                      <a:lnTo>
                        <a:pt x="15078" y="14599"/>
                      </a:lnTo>
                      <a:lnTo>
                        <a:pt x="14308" y="14994"/>
                      </a:lnTo>
                      <a:lnTo>
                        <a:pt x="13402" y="15254"/>
                      </a:lnTo>
                      <a:lnTo>
                        <a:pt x="12990" y="15841"/>
                      </a:lnTo>
                      <a:lnTo>
                        <a:pt x="12354" y="15726"/>
                      </a:lnTo>
                      <a:lnTo>
                        <a:pt x="12022" y="16429"/>
                      </a:lnTo>
                      <a:lnTo>
                        <a:pt x="11502" y="16987"/>
                      </a:lnTo>
                      <a:lnTo>
                        <a:pt x="10696" y="16843"/>
                      </a:lnTo>
                      <a:lnTo>
                        <a:pt x="10086" y="17228"/>
                      </a:lnTo>
                      <a:lnTo>
                        <a:pt x="9934" y="18374"/>
                      </a:lnTo>
                      <a:lnTo>
                        <a:pt x="9441" y="18961"/>
                      </a:lnTo>
                      <a:lnTo>
                        <a:pt x="8877" y="19161"/>
                      </a:lnTo>
                      <a:lnTo>
                        <a:pt x="8769" y="19953"/>
                      </a:lnTo>
                      <a:lnTo>
                        <a:pt x="8610" y="21353"/>
                      </a:lnTo>
                      <a:lnTo>
                        <a:pt x="7613" y="21600"/>
                      </a:lnTo>
                      <a:lnTo>
                        <a:pt x="7478" y="20762"/>
                      </a:lnTo>
                      <a:lnTo>
                        <a:pt x="6698" y="21340"/>
                      </a:lnTo>
                      <a:lnTo>
                        <a:pt x="5757" y="21220"/>
                      </a:lnTo>
                      <a:lnTo>
                        <a:pt x="4833" y="21268"/>
                      </a:lnTo>
                      <a:lnTo>
                        <a:pt x="4538" y="20324"/>
                      </a:lnTo>
                      <a:lnTo>
                        <a:pt x="4394" y="19525"/>
                      </a:lnTo>
                      <a:lnTo>
                        <a:pt x="4278" y="18148"/>
                      </a:lnTo>
                      <a:lnTo>
                        <a:pt x="3507" y="18022"/>
                      </a:lnTo>
                      <a:lnTo>
                        <a:pt x="3184" y="18668"/>
                      </a:lnTo>
                      <a:lnTo>
                        <a:pt x="2432" y="18475"/>
                      </a:lnTo>
                      <a:lnTo>
                        <a:pt x="1795" y="18947"/>
                      </a:lnTo>
                      <a:lnTo>
                        <a:pt x="1525" y="18345"/>
                      </a:lnTo>
                      <a:lnTo>
                        <a:pt x="971" y="18793"/>
                      </a:lnTo>
                      <a:lnTo>
                        <a:pt x="1006" y="17993"/>
                      </a:lnTo>
                      <a:lnTo>
                        <a:pt x="980" y="16867"/>
                      </a:lnTo>
                      <a:lnTo>
                        <a:pt x="272" y="16414"/>
                      </a:lnTo>
                      <a:lnTo>
                        <a:pt x="314" y="15547"/>
                      </a:lnTo>
                      <a:lnTo>
                        <a:pt x="0" y="14629"/>
                      </a:lnTo>
                      <a:lnTo>
                        <a:pt x="845" y="14373"/>
                      </a:lnTo>
                      <a:lnTo>
                        <a:pt x="912" y="13125"/>
                      </a:lnTo>
                      <a:lnTo>
                        <a:pt x="2059" y="13815"/>
                      </a:lnTo>
                      <a:close/>
                      <a:moveTo>
                        <a:pt x="2059" y="13815"/>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42" name="Freeform 13">
                  <a:extLst>
                    <a:ext uri="{FF2B5EF4-FFF2-40B4-BE49-F238E27FC236}">
                      <a16:creationId xmlns:a16="http://schemas.microsoft.com/office/drawing/2014/main" id="{B1CF0D3F-8E43-F542-8866-B400D15A5573}"/>
                    </a:ext>
                  </a:extLst>
                </p:cNvPr>
                <p:cNvSpPr>
                  <a:spLocks/>
                </p:cNvSpPr>
                <p:nvPr/>
              </p:nvSpPr>
              <p:spPr bwMode="auto">
                <a:xfrm>
                  <a:off x="3692022" y="4311356"/>
                  <a:ext cx="792598" cy="1146680"/>
                </a:xfrm>
                <a:custGeom>
                  <a:avLst/>
                  <a:gdLst>
                    <a:gd name="T0" fmla="*/ 734205443 w 21600"/>
                    <a:gd name="T1" fmla="*/ 2147483647 h 21600"/>
                    <a:gd name="T2" fmla="*/ 692149452 w 21600"/>
                    <a:gd name="T3" fmla="*/ 2147483647 h 21600"/>
                    <a:gd name="T4" fmla="*/ 515607072 w 21600"/>
                    <a:gd name="T5" fmla="*/ 2147483647 h 21600"/>
                    <a:gd name="T6" fmla="*/ 975655073 w 21600"/>
                    <a:gd name="T7" fmla="*/ 2147483647 h 21600"/>
                    <a:gd name="T8" fmla="*/ 1402990988 w 21600"/>
                    <a:gd name="T9" fmla="*/ 2147483647 h 21600"/>
                    <a:gd name="T10" fmla="*/ 1352103805 w 21600"/>
                    <a:gd name="T11" fmla="*/ 2147483647 h 21600"/>
                    <a:gd name="T12" fmla="*/ 1393903408 w 21600"/>
                    <a:gd name="T13" fmla="*/ 2147483647 h 21600"/>
                    <a:gd name="T14" fmla="*/ 567011114 w 21600"/>
                    <a:gd name="T15" fmla="*/ 2147483647 h 21600"/>
                    <a:gd name="T16" fmla="*/ 60491622 w 21600"/>
                    <a:gd name="T17" fmla="*/ 2147483647 h 21600"/>
                    <a:gd name="T18" fmla="*/ 348412744 w 21600"/>
                    <a:gd name="T19" fmla="*/ 2147483647 h 21600"/>
                    <a:gd name="T20" fmla="*/ 1602897339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1348103684 h 21600"/>
                    <a:gd name="T40" fmla="*/ 2147483647 w 21600"/>
                    <a:gd name="T41" fmla="*/ 1348103684 h 21600"/>
                    <a:gd name="T42" fmla="*/ 2147483647 w 21600"/>
                    <a:gd name="T43" fmla="*/ 902741279 h 21600"/>
                    <a:gd name="T44" fmla="*/ 2147483647 w 21600"/>
                    <a:gd name="T45" fmla="*/ 651534614 h 21600"/>
                    <a:gd name="T46" fmla="*/ 2147483647 w 21600"/>
                    <a:gd name="T47" fmla="*/ 0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1435703010 w 21600"/>
                    <a:gd name="T69" fmla="*/ 2147483647 h 21600"/>
                    <a:gd name="T70" fmla="*/ 933855470 w 21600"/>
                    <a:gd name="T71" fmla="*/ 2147483647 h 21600"/>
                    <a:gd name="T72" fmla="*/ 993826151 w 21600"/>
                    <a:gd name="T73" fmla="*/ 2147483647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3828" y="21600"/>
                      </a:moveTo>
                      <a:lnTo>
                        <a:pt x="2828" y="21446"/>
                      </a:lnTo>
                      <a:lnTo>
                        <a:pt x="2613" y="20293"/>
                      </a:lnTo>
                      <a:lnTo>
                        <a:pt x="2666" y="19197"/>
                      </a:lnTo>
                      <a:lnTo>
                        <a:pt x="2720" y="18021"/>
                      </a:lnTo>
                      <a:lnTo>
                        <a:pt x="1986" y="17210"/>
                      </a:lnTo>
                      <a:lnTo>
                        <a:pt x="1682" y="15502"/>
                      </a:lnTo>
                      <a:lnTo>
                        <a:pt x="3758" y="14280"/>
                      </a:lnTo>
                      <a:lnTo>
                        <a:pt x="4205" y="13184"/>
                      </a:lnTo>
                      <a:lnTo>
                        <a:pt x="5404" y="12259"/>
                      </a:lnTo>
                      <a:lnTo>
                        <a:pt x="4939" y="11483"/>
                      </a:lnTo>
                      <a:lnTo>
                        <a:pt x="5208" y="10706"/>
                      </a:lnTo>
                      <a:lnTo>
                        <a:pt x="5440" y="9790"/>
                      </a:lnTo>
                      <a:lnTo>
                        <a:pt x="5369" y="7997"/>
                      </a:lnTo>
                      <a:lnTo>
                        <a:pt x="3472" y="7581"/>
                      </a:lnTo>
                      <a:lnTo>
                        <a:pt x="2184" y="7278"/>
                      </a:lnTo>
                      <a:lnTo>
                        <a:pt x="251" y="6988"/>
                      </a:lnTo>
                      <a:lnTo>
                        <a:pt x="233" y="6348"/>
                      </a:lnTo>
                      <a:lnTo>
                        <a:pt x="0" y="5686"/>
                      </a:lnTo>
                      <a:lnTo>
                        <a:pt x="1342" y="5492"/>
                      </a:lnTo>
                      <a:lnTo>
                        <a:pt x="3579" y="5024"/>
                      </a:lnTo>
                      <a:lnTo>
                        <a:pt x="6174" y="4556"/>
                      </a:lnTo>
                      <a:lnTo>
                        <a:pt x="7087" y="5035"/>
                      </a:lnTo>
                      <a:lnTo>
                        <a:pt x="8805" y="5035"/>
                      </a:lnTo>
                      <a:lnTo>
                        <a:pt x="9001" y="5983"/>
                      </a:lnTo>
                      <a:lnTo>
                        <a:pt x="8321" y="6839"/>
                      </a:lnTo>
                      <a:lnTo>
                        <a:pt x="8733" y="7479"/>
                      </a:lnTo>
                      <a:lnTo>
                        <a:pt x="9431" y="7970"/>
                      </a:lnTo>
                      <a:lnTo>
                        <a:pt x="9592" y="8735"/>
                      </a:lnTo>
                      <a:lnTo>
                        <a:pt x="10505" y="8335"/>
                      </a:lnTo>
                      <a:lnTo>
                        <a:pt x="10469" y="7444"/>
                      </a:lnTo>
                      <a:lnTo>
                        <a:pt x="11489" y="7205"/>
                      </a:lnTo>
                      <a:lnTo>
                        <a:pt x="11489" y="6154"/>
                      </a:lnTo>
                      <a:lnTo>
                        <a:pt x="11650" y="5469"/>
                      </a:lnTo>
                      <a:lnTo>
                        <a:pt x="10887" y="4838"/>
                      </a:lnTo>
                      <a:lnTo>
                        <a:pt x="10200" y="4133"/>
                      </a:lnTo>
                      <a:lnTo>
                        <a:pt x="9198" y="3494"/>
                      </a:lnTo>
                      <a:lnTo>
                        <a:pt x="9001" y="2478"/>
                      </a:lnTo>
                      <a:lnTo>
                        <a:pt x="9145" y="1644"/>
                      </a:lnTo>
                      <a:lnTo>
                        <a:pt x="10469" y="1347"/>
                      </a:lnTo>
                      <a:lnTo>
                        <a:pt x="12169" y="1096"/>
                      </a:lnTo>
                      <a:lnTo>
                        <a:pt x="13350" y="1347"/>
                      </a:lnTo>
                      <a:lnTo>
                        <a:pt x="15301" y="1370"/>
                      </a:lnTo>
                      <a:lnTo>
                        <a:pt x="16017" y="902"/>
                      </a:lnTo>
                      <a:lnTo>
                        <a:pt x="17305" y="856"/>
                      </a:lnTo>
                      <a:lnTo>
                        <a:pt x="19435" y="651"/>
                      </a:lnTo>
                      <a:lnTo>
                        <a:pt x="20473" y="263"/>
                      </a:lnTo>
                      <a:lnTo>
                        <a:pt x="21421" y="0"/>
                      </a:lnTo>
                      <a:lnTo>
                        <a:pt x="21475" y="913"/>
                      </a:lnTo>
                      <a:lnTo>
                        <a:pt x="21600" y="2249"/>
                      </a:lnTo>
                      <a:lnTo>
                        <a:pt x="21511" y="3608"/>
                      </a:lnTo>
                      <a:lnTo>
                        <a:pt x="21511" y="4967"/>
                      </a:lnTo>
                      <a:lnTo>
                        <a:pt x="21511" y="6200"/>
                      </a:lnTo>
                      <a:lnTo>
                        <a:pt x="20669" y="7068"/>
                      </a:lnTo>
                      <a:lnTo>
                        <a:pt x="19524" y="7821"/>
                      </a:lnTo>
                      <a:lnTo>
                        <a:pt x="17913" y="8575"/>
                      </a:lnTo>
                      <a:lnTo>
                        <a:pt x="16428" y="8815"/>
                      </a:lnTo>
                      <a:lnTo>
                        <a:pt x="14997" y="9157"/>
                      </a:lnTo>
                      <a:lnTo>
                        <a:pt x="13493" y="9708"/>
                      </a:lnTo>
                      <a:lnTo>
                        <a:pt x="12294" y="10678"/>
                      </a:lnTo>
                      <a:lnTo>
                        <a:pt x="10719" y="11158"/>
                      </a:lnTo>
                      <a:lnTo>
                        <a:pt x="9771" y="11946"/>
                      </a:lnTo>
                      <a:lnTo>
                        <a:pt x="8661" y="12368"/>
                      </a:lnTo>
                      <a:lnTo>
                        <a:pt x="9288" y="13267"/>
                      </a:lnTo>
                      <a:lnTo>
                        <a:pt x="9574" y="14557"/>
                      </a:lnTo>
                      <a:lnTo>
                        <a:pt x="9789" y="16259"/>
                      </a:lnTo>
                      <a:lnTo>
                        <a:pt x="9664" y="17754"/>
                      </a:lnTo>
                      <a:lnTo>
                        <a:pt x="8644" y="18618"/>
                      </a:lnTo>
                      <a:lnTo>
                        <a:pt x="6872" y="18880"/>
                      </a:lnTo>
                      <a:lnTo>
                        <a:pt x="5530" y="19177"/>
                      </a:lnTo>
                      <a:lnTo>
                        <a:pt x="4170" y="19634"/>
                      </a:lnTo>
                      <a:lnTo>
                        <a:pt x="3597" y="20775"/>
                      </a:lnTo>
                      <a:lnTo>
                        <a:pt x="3828" y="21600"/>
                      </a:lnTo>
                      <a:close/>
                      <a:moveTo>
                        <a:pt x="3828" y="21600"/>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43" name="Freeform 14">
                  <a:extLst>
                    <a:ext uri="{FF2B5EF4-FFF2-40B4-BE49-F238E27FC236}">
                      <a16:creationId xmlns:a16="http://schemas.microsoft.com/office/drawing/2014/main" id="{D8CA7DF7-EE4C-FC43-9CD0-3524088EC389}"/>
                    </a:ext>
                  </a:extLst>
                </p:cNvPr>
                <p:cNvSpPr>
                  <a:spLocks/>
                </p:cNvSpPr>
                <p:nvPr/>
              </p:nvSpPr>
              <p:spPr bwMode="auto">
                <a:xfrm>
                  <a:off x="761786" y="2771215"/>
                  <a:ext cx="454739" cy="463390"/>
                </a:xfrm>
                <a:custGeom>
                  <a:avLst/>
                  <a:gdLst>
                    <a:gd name="T0" fmla="*/ 150573610 w 21600"/>
                    <a:gd name="T1" fmla="*/ 1426664220 h 21600"/>
                    <a:gd name="T2" fmla="*/ 151602419 w 21600"/>
                    <a:gd name="T3" fmla="*/ 1274552586 h 21600"/>
                    <a:gd name="T4" fmla="*/ 166655626 w 21600"/>
                    <a:gd name="T5" fmla="*/ 1109231946 h 21600"/>
                    <a:gd name="T6" fmla="*/ 121546917 w 21600"/>
                    <a:gd name="T7" fmla="*/ 1005137943 h 21600"/>
                    <a:gd name="T8" fmla="*/ 0 w 21600"/>
                    <a:gd name="T9" fmla="*/ 954280473 h 21600"/>
                    <a:gd name="T10" fmla="*/ 26476064 w 21600"/>
                    <a:gd name="T11" fmla="*/ 854148881 h 21600"/>
                    <a:gd name="T12" fmla="*/ 15051853 w 21600"/>
                    <a:gd name="T13" fmla="*/ 692658228 h 21600"/>
                    <a:gd name="T14" fmla="*/ 45353860 w 21600"/>
                    <a:gd name="T15" fmla="*/ 556267089 h 21600"/>
                    <a:gd name="T16" fmla="*/ 147141526 w 21600"/>
                    <a:gd name="T17" fmla="*/ 527007498 h 21600"/>
                    <a:gd name="T18" fmla="*/ 121498677 w 21600"/>
                    <a:gd name="T19" fmla="*/ 368159018 h 21600"/>
                    <a:gd name="T20" fmla="*/ 86636662 w 21600"/>
                    <a:gd name="T21" fmla="*/ 256138616 h 21600"/>
                    <a:gd name="T22" fmla="*/ 81881024 w 21600"/>
                    <a:gd name="T23" fmla="*/ 84476501 h 21600"/>
                    <a:gd name="T24" fmla="*/ 207056936 w 21600"/>
                    <a:gd name="T25" fmla="*/ 67172700 h 21600"/>
                    <a:gd name="T26" fmla="*/ 323406152 w 21600"/>
                    <a:gd name="T27" fmla="*/ 86986291 h 21600"/>
                    <a:gd name="T28" fmla="*/ 454220511 w 21600"/>
                    <a:gd name="T29" fmla="*/ 0 h 21600"/>
                    <a:gd name="T30" fmla="*/ 467556340 w 21600"/>
                    <a:gd name="T31" fmla="*/ 136721189 h 21600"/>
                    <a:gd name="T32" fmla="*/ 559587578 w 21600"/>
                    <a:gd name="T33" fmla="*/ 90157837 h 21600"/>
                    <a:gd name="T34" fmla="*/ 634849623 w 21600"/>
                    <a:gd name="T35" fmla="*/ 160168758 h 21600"/>
                    <a:gd name="T36" fmla="*/ 758897575 w 21600"/>
                    <a:gd name="T37" fmla="*/ 252110882 h 21600"/>
                    <a:gd name="T38" fmla="*/ 868432180 w 21600"/>
                    <a:gd name="T39" fmla="*/ 212415103 h 21600"/>
                    <a:gd name="T40" fmla="*/ 971101301 w 21600"/>
                    <a:gd name="T41" fmla="*/ 229124129 h 21600"/>
                    <a:gd name="T42" fmla="*/ 1028419233 w 21600"/>
                    <a:gd name="T43" fmla="*/ 326348861 h 21600"/>
                    <a:gd name="T44" fmla="*/ 1059062835 w 21600"/>
                    <a:gd name="T45" fmla="*/ 497020828 h 21600"/>
                    <a:gd name="T46" fmla="*/ 1045677448 w 21600"/>
                    <a:gd name="T47" fmla="*/ 633742016 h 21600"/>
                    <a:gd name="T48" fmla="*/ 975367953 w 21600"/>
                    <a:gd name="T49" fmla="*/ 783013771 h 21600"/>
                    <a:gd name="T50" fmla="*/ 922071559 w 21600"/>
                    <a:gd name="T51" fmla="*/ 980700225 h 21600"/>
                    <a:gd name="T52" fmla="*/ 952274416 w 21600"/>
                    <a:gd name="T53" fmla="*/ 1096681380 h 21600"/>
                    <a:gd name="T54" fmla="*/ 1015621946 w 21600"/>
                    <a:gd name="T55" fmla="*/ 1187566336 h 21600"/>
                    <a:gd name="T56" fmla="*/ 1011111460 w 21600"/>
                    <a:gd name="T57" fmla="*/ 1322042461 h 21600"/>
                    <a:gd name="T58" fmla="*/ 805966141 w 21600"/>
                    <a:gd name="T59" fmla="*/ 1273297712 h 21600"/>
                    <a:gd name="T60" fmla="*/ 624601575 w 21600"/>
                    <a:gd name="T61" fmla="*/ 1264908880 h 21600"/>
                    <a:gd name="T62" fmla="*/ 484276013 w 21600"/>
                    <a:gd name="T63" fmla="*/ 1276402277 h 21600"/>
                    <a:gd name="T64" fmla="*/ 338802307 w 21600"/>
                    <a:gd name="T65" fmla="*/ 1334921419 h 21600"/>
                    <a:gd name="T66" fmla="*/ 150573610 w 21600"/>
                    <a:gd name="T67" fmla="*/ 1426664220 h 21600"/>
                    <a:gd name="T68" fmla="*/ 150573610 w 21600"/>
                    <a:gd name="T69" fmla="*/ 142666422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600" h="21600">
                      <a:moveTo>
                        <a:pt x="3071" y="21600"/>
                      </a:moveTo>
                      <a:lnTo>
                        <a:pt x="3092" y="19297"/>
                      </a:lnTo>
                      <a:lnTo>
                        <a:pt x="3399" y="16794"/>
                      </a:lnTo>
                      <a:lnTo>
                        <a:pt x="2479" y="15218"/>
                      </a:lnTo>
                      <a:lnTo>
                        <a:pt x="0" y="14448"/>
                      </a:lnTo>
                      <a:lnTo>
                        <a:pt x="540" y="12932"/>
                      </a:lnTo>
                      <a:lnTo>
                        <a:pt x="307" y="10487"/>
                      </a:lnTo>
                      <a:lnTo>
                        <a:pt x="925" y="8422"/>
                      </a:lnTo>
                      <a:lnTo>
                        <a:pt x="3001" y="7979"/>
                      </a:lnTo>
                      <a:lnTo>
                        <a:pt x="2478" y="5574"/>
                      </a:lnTo>
                      <a:lnTo>
                        <a:pt x="1767" y="3878"/>
                      </a:lnTo>
                      <a:lnTo>
                        <a:pt x="1670" y="1279"/>
                      </a:lnTo>
                      <a:lnTo>
                        <a:pt x="4223" y="1017"/>
                      </a:lnTo>
                      <a:lnTo>
                        <a:pt x="6596" y="1317"/>
                      </a:lnTo>
                      <a:lnTo>
                        <a:pt x="9264" y="0"/>
                      </a:lnTo>
                      <a:lnTo>
                        <a:pt x="9536" y="2070"/>
                      </a:lnTo>
                      <a:lnTo>
                        <a:pt x="11413" y="1365"/>
                      </a:lnTo>
                      <a:lnTo>
                        <a:pt x="12948" y="2425"/>
                      </a:lnTo>
                      <a:lnTo>
                        <a:pt x="15478" y="3817"/>
                      </a:lnTo>
                      <a:lnTo>
                        <a:pt x="17712" y="3216"/>
                      </a:lnTo>
                      <a:lnTo>
                        <a:pt x="19806" y="3469"/>
                      </a:lnTo>
                      <a:lnTo>
                        <a:pt x="20975" y="4941"/>
                      </a:lnTo>
                      <a:lnTo>
                        <a:pt x="21600" y="7525"/>
                      </a:lnTo>
                      <a:lnTo>
                        <a:pt x="21327" y="9595"/>
                      </a:lnTo>
                      <a:lnTo>
                        <a:pt x="19893" y="11855"/>
                      </a:lnTo>
                      <a:lnTo>
                        <a:pt x="18806" y="14848"/>
                      </a:lnTo>
                      <a:lnTo>
                        <a:pt x="19422" y="16604"/>
                      </a:lnTo>
                      <a:lnTo>
                        <a:pt x="20714" y="17980"/>
                      </a:lnTo>
                      <a:lnTo>
                        <a:pt x="20622" y="20016"/>
                      </a:lnTo>
                      <a:lnTo>
                        <a:pt x="16438" y="19278"/>
                      </a:lnTo>
                      <a:lnTo>
                        <a:pt x="12739" y="19151"/>
                      </a:lnTo>
                      <a:lnTo>
                        <a:pt x="9877" y="19325"/>
                      </a:lnTo>
                      <a:lnTo>
                        <a:pt x="6910" y="20211"/>
                      </a:lnTo>
                      <a:lnTo>
                        <a:pt x="3071" y="21600"/>
                      </a:lnTo>
                      <a:close/>
                      <a:moveTo>
                        <a:pt x="3071" y="21600"/>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44" name="Freeform 15">
                  <a:extLst>
                    <a:ext uri="{FF2B5EF4-FFF2-40B4-BE49-F238E27FC236}">
                      <a16:creationId xmlns:a16="http://schemas.microsoft.com/office/drawing/2014/main" id="{9C65B681-17A3-B54A-85F2-FE5263BA318E}"/>
                    </a:ext>
                  </a:extLst>
                </p:cNvPr>
                <p:cNvSpPr>
                  <a:spLocks/>
                </p:cNvSpPr>
                <p:nvPr/>
              </p:nvSpPr>
              <p:spPr bwMode="auto">
                <a:xfrm>
                  <a:off x="3317638" y="4662689"/>
                  <a:ext cx="578012" cy="470973"/>
                </a:xfrm>
                <a:custGeom>
                  <a:avLst/>
                  <a:gdLst>
                    <a:gd name="T0" fmla="*/ 1034099071 w 21600"/>
                    <a:gd name="T1" fmla="*/ 1463594561 h 21600"/>
                    <a:gd name="T2" fmla="*/ 1018894510 w 21600"/>
                    <a:gd name="T3" fmla="*/ 1341270117 h 21600"/>
                    <a:gd name="T4" fmla="*/ 710175703 w 21600"/>
                    <a:gd name="T5" fmla="*/ 1298345505 h 21600"/>
                    <a:gd name="T6" fmla="*/ 668791159 w 21600"/>
                    <a:gd name="T7" fmla="*/ 1188848930 h 21600"/>
                    <a:gd name="T8" fmla="*/ 674329720 w 21600"/>
                    <a:gd name="T9" fmla="*/ 1067564237 h 21600"/>
                    <a:gd name="T10" fmla="*/ 550277739 w 21600"/>
                    <a:gd name="T11" fmla="*/ 980606036 h 21600"/>
                    <a:gd name="T12" fmla="*/ 328353807 w 21600"/>
                    <a:gd name="T13" fmla="*/ 901206162 h 21600"/>
                    <a:gd name="T14" fmla="*/ 205409947 w 21600"/>
                    <a:gd name="T15" fmla="*/ 764943146 h 21600"/>
                    <a:gd name="T16" fmla="*/ 107537996 w 21600"/>
                    <a:gd name="T17" fmla="*/ 645808783 h 21600"/>
                    <a:gd name="T18" fmla="*/ 0 w 21600"/>
                    <a:gd name="T19" fmla="*/ 503098020 h 21600"/>
                    <a:gd name="T20" fmla="*/ 201282556 w 21600"/>
                    <a:gd name="T21" fmla="*/ 501987399 h 21600"/>
                    <a:gd name="T22" fmla="*/ 482412349 w 21600"/>
                    <a:gd name="T23" fmla="*/ 486939891 h 21600"/>
                    <a:gd name="T24" fmla="*/ 634053297 w 21600"/>
                    <a:gd name="T25" fmla="*/ 382090109 h 21600"/>
                    <a:gd name="T26" fmla="*/ 740182264 w 21600"/>
                    <a:gd name="T27" fmla="*/ 271555508 h 21600"/>
                    <a:gd name="T28" fmla="*/ 883464545 w 21600"/>
                    <a:gd name="T29" fmla="*/ 211433017 h 21600"/>
                    <a:gd name="T30" fmla="*/ 1032387086 w 21600"/>
                    <a:gd name="T31" fmla="*/ 199644816 h 21600"/>
                    <a:gd name="T32" fmla="*/ 1033696511 w 21600"/>
                    <a:gd name="T33" fmla="*/ 68720569 h 21600"/>
                    <a:gd name="T34" fmla="*/ 1174362036 w 21600"/>
                    <a:gd name="T35" fmla="*/ 0 h 21600"/>
                    <a:gd name="T36" fmla="*/ 1447234813 w 21600"/>
                    <a:gd name="T37" fmla="*/ 15047508 h 21600"/>
                    <a:gd name="T38" fmla="*/ 1575414232 w 21600"/>
                    <a:gd name="T39" fmla="*/ 77249461 h 21600"/>
                    <a:gd name="T40" fmla="*/ 1773878775 w 21600"/>
                    <a:gd name="T41" fmla="*/ 111645222 h 21600"/>
                    <a:gd name="T42" fmla="*/ 1926827008 w 21600"/>
                    <a:gd name="T43" fmla="*/ 164209346 h 21600"/>
                    <a:gd name="T44" fmla="*/ 2147483647 w 21600"/>
                    <a:gd name="T45" fmla="*/ 244718156 h 21600"/>
                    <a:gd name="T46" fmla="*/ 2147483647 w 21600"/>
                    <a:gd name="T47" fmla="*/ 464956888 h 21600"/>
                    <a:gd name="T48" fmla="*/ 2134957550 w 21600"/>
                    <a:gd name="T49" fmla="*/ 633465293 h 21600"/>
                    <a:gd name="T50" fmla="*/ 2110186549 w 21600"/>
                    <a:gd name="T51" fmla="*/ 808423088 h 21600"/>
                    <a:gd name="T52" fmla="*/ 2147483647 w 21600"/>
                    <a:gd name="T53" fmla="*/ 942674144 h 21600"/>
                    <a:gd name="T54" fmla="*/ 2009494445 w 21600"/>
                    <a:gd name="T55" fmla="*/ 1109033903 h 21600"/>
                    <a:gd name="T56" fmla="*/ 1976568127 w 21600"/>
                    <a:gd name="T57" fmla="*/ 1278372737 h 21600"/>
                    <a:gd name="T58" fmla="*/ 1820799740 w 21600"/>
                    <a:gd name="T59" fmla="*/ 1402292263 h 21600"/>
                    <a:gd name="T60" fmla="*/ 1635024793 w 21600"/>
                    <a:gd name="T61" fmla="*/ 1497850225 h 21600"/>
                    <a:gd name="T62" fmla="*/ 1406255015 w 21600"/>
                    <a:gd name="T63" fmla="*/ 1477185440 h 21600"/>
                    <a:gd name="T64" fmla="*/ 1212826915 w 21600"/>
                    <a:gd name="T65" fmla="*/ 1451389482 h 21600"/>
                    <a:gd name="T66" fmla="*/ 1034099071 w 21600"/>
                    <a:gd name="T67" fmla="*/ 1463594561 h 21600"/>
                    <a:gd name="T68" fmla="*/ 1034099071 w 21600"/>
                    <a:gd name="T69" fmla="*/ 1463594561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600" h="21600">
                      <a:moveTo>
                        <a:pt x="10270" y="21106"/>
                      </a:moveTo>
                      <a:lnTo>
                        <a:pt x="10119" y="19342"/>
                      </a:lnTo>
                      <a:lnTo>
                        <a:pt x="7053" y="18723"/>
                      </a:lnTo>
                      <a:lnTo>
                        <a:pt x="6642" y="17144"/>
                      </a:lnTo>
                      <a:lnTo>
                        <a:pt x="6697" y="15395"/>
                      </a:lnTo>
                      <a:lnTo>
                        <a:pt x="5465" y="14141"/>
                      </a:lnTo>
                      <a:lnTo>
                        <a:pt x="3261" y="12996"/>
                      </a:lnTo>
                      <a:lnTo>
                        <a:pt x="2040" y="11031"/>
                      </a:lnTo>
                      <a:lnTo>
                        <a:pt x="1068" y="9313"/>
                      </a:lnTo>
                      <a:lnTo>
                        <a:pt x="0" y="7255"/>
                      </a:lnTo>
                      <a:lnTo>
                        <a:pt x="1999" y="7239"/>
                      </a:lnTo>
                      <a:lnTo>
                        <a:pt x="4791" y="7022"/>
                      </a:lnTo>
                      <a:lnTo>
                        <a:pt x="6297" y="5510"/>
                      </a:lnTo>
                      <a:lnTo>
                        <a:pt x="7351" y="3916"/>
                      </a:lnTo>
                      <a:lnTo>
                        <a:pt x="8774" y="3049"/>
                      </a:lnTo>
                      <a:lnTo>
                        <a:pt x="10253" y="2879"/>
                      </a:lnTo>
                      <a:lnTo>
                        <a:pt x="10266" y="991"/>
                      </a:lnTo>
                      <a:lnTo>
                        <a:pt x="11663" y="0"/>
                      </a:lnTo>
                      <a:lnTo>
                        <a:pt x="14373" y="217"/>
                      </a:lnTo>
                      <a:lnTo>
                        <a:pt x="15646" y="1114"/>
                      </a:lnTo>
                      <a:lnTo>
                        <a:pt x="17617" y="1610"/>
                      </a:lnTo>
                      <a:lnTo>
                        <a:pt x="19136" y="2368"/>
                      </a:lnTo>
                      <a:lnTo>
                        <a:pt x="21600" y="3529"/>
                      </a:lnTo>
                      <a:lnTo>
                        <a:pt x="21463" y="6705"/>
                      </a:lnTo>
                      <a:lnTo>
                        <a:pt x="21203" y="9135"/>
                      </a:lnTo>
                      <a:lnTo>
                        <a:pt x="20957" y="11658"/>
                      </a:lnTo>
                      <a:lnTo>
                        <a:pt x="21436" y="13594"/>
                      </a:lnTo>
                      <a:lnTo>
                        <a:pt x="19957" y="15993"/>
                      </a:lnTo>
                      <a:lnTo>
                        <a:pt x="19630" y="18435"/>
                      </a:lnTo>
                      <a:lnTo>
                        <a:pt x="18083" y="20222"/>
                      </a:lnTo>
                      <a:lnTo>
                        <a:pt x="16238" y="21600"/>
                      </a:lnTo>
                      <a:lnTo>
                        <a:pt x="13966" y="21302"/>
                      </a:lnTo>
                      <a:lnTo>
                        <a:pt x="12045" y="20930"/>
                      </a:lnTo>
                      <a:lnTo>
                        <a:pt x="10270" y="21106"/>
                      </a:lnTo>
                      <a:close/>
                      <a:moveTo>
                        <a:pt x="10270" y="21106"/>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45" name="Freeform 16">
                  <a:extLst>
                    <a:ext uri="{FF2B5EF4-FFF2-40B4-BE49-F238E27FC236}">
                      <a16:creationId xmlns:a16="http://schemas.microsoft.com/office/drawing/2014/main" id="{0EA774AF-3F5E-0644-B107-C81C23F4D2F2}"/>
                    </a:ext>
                  </a:extLst>
                </p:cNvPr>
                <p:cNvSpPr>
                  <a:spLocks/>
                </p:cNvSpPr>
                <p:nvPr/>
              </p:nvSpPr>
              <p:spPr bwMode="auto">
                <a:xfrm>
                  <a:off x="917017" y="947143"/>
                  <a:ext cx="1428137" cy="1251996"/>
                </a:xfrm>
                <a:custGeom>
                  <a:avLst/>
                  <a:gdLst>
                    <a:gd name="T0" fmla="*/ 2147483647 w 21600"/>
                    <a:gd name="T1" fmla="*/ 2147483647 h 21600"/>
                    <a:gd name="T2" fmla="*/ 435888916 w 21600"/>
                    <a:gd name="T3" fmla="*/ 2147483647 h 21600"/>
                    <a:gd name="T4" fmla="*/ 1628115669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1793786556 h 21600"/>
                    <a:gd name="T22" fmla="*/ 2147483647 w 21600"/>
                    <a:gd name="T23" fmla="*/ 1036924729 h 21600"/>
                    <a:gd name="T24" fmla="*/ 2147483647 w 21600"/>
                    <a:gd name="T25" fmla="*/ 755549728 h 21600"/>
                    <a:gd name="T26" fmla="*/ 2147483647 w 21600"/>
                    <a:gd name="T27" fmla="*/ 287887548 h 21600"/>
                    <a:gd name="T28" fmla="*/ 2147483647 w 21600"/>
                    <a:gd name="T29" fmla="*/ 788124369 h 21600"/>
                    <a:gd name="T30" fmla="*/ 2147483647 w 21600"/>
                    <a:gd name="T31" fmla="*/ 287887548 h 21600"/>
                    <a:gd name="T32" fmla="*/ 2147483647 w 21600"/>
                    <a:gd name="T33" fmla="*/ 724287186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9577" y="18964"/>
                      </a:moveTo>
                      <a:lnTo>
                        <a:pt x="3746" y="14143"/>
                      </a:lnTo>
                      <a:lnTo>
                        <a:pt x="0" y="10934"/>
                      </a:lnTo>
                      <a:lnTo>
                        <a:pt x="287" y="10311"/>
                      </a:lnTo>
                      <a:lnTo>
                        <a:pt x="443" y="9338"/>
                      </a:lnTo>
                      <a:lnTo>
                        <a:pt x="1072" y="8864"/>
                      </a:lnTo>
                      <a:lnTo>
                        <a:pt x="1842" y="8341"/>
                      </a:lnTo>
                      <a:lnTo>
                        <a:pt x="2907" y="8089"/>
                      </a:lnTo>
                      <a:lnTo>
                        <a:pt x="3933" y="7934"/>
                      </a:lnTo>
                      <a:lnTo>
                        <a:pt x="4578" y="7304"/>
                      </a:lnTo>
                      <a:lnTo>
                        <a:pt x="5300" y="7059"/>
                      </a:lnTo>
                      <a:lnTo>
                        <a:pt x="6000" y="6830"/>
                      </a:lnTo>
                      <a:lnTo>
                        <a:pt x="6000" y="5980"/>
                      </a:lnTo>
                      <a:lnTo>
                        <a:pt x="6987" y="5686"/>
                      </a:lnTo>
                      <a:lnTo>
                        <a:pt x="8604" y="5583"/>
                      </a:lnTo>
                      <a:lnTo>
                        <a:pt x="8930" y="4938"/>
                      </a:lnTo>
                      <a:lnTo>
                        <a:pt x="8573" y="4455"/>
                      </a:lnTo>
                      <a:lnTo>
                        <a:pt x="8650" y="3605"/>
                      </a:lnTo>
                      <a:lnTo>
                        <a:pt x="8720" y="2701"/>
                      </a:lnTo>
                      <a:lnTo>
                        <a:pt x="8184" y="1973"/>
                      </a:lnTo>
                      <a:lnTo>
                        <a:pt x="8922" y="1704"/>
                      </a:lnTo>
                      <a:lnTo>
                        <a:pt x="9529" y="1377"/>
                      </a:lnTo>
                      <a:lnTo>
                        <a:pt x="10345" y="1148"/>
                      </a:lnTo>
                      <a:lnTo>
                        <a:pt x="11013" y="796"/>
                      </a:lnTo>
                      <a:lnTo>
                        <a:pt x="11720" y="559"/>
                      </a:lnTo>
                      <a:lnTo>
                        <a:pt x="12887" y="580"/>
                      </a:lnTo>
                      <a:lnTo>
                        <a:pt x="13859" y="409"/>
                      </a:lnTo>
                      <a:lnTo>
                        <a:pt x="14667" y="221"/>
                      </a:lnTo>
                      <a:lnTo>
                        <a:pt x="15615" y="368"/>
                      </a:lnTo>
                      <a:lnTo>
                        <a:pt x="16665" y="605"/>
                      </a:lnTo>
                      <a:lnTo>
                        <a:pt x="17255" y="0"/>
                      </a:lnTo>
                      <a:lnTo>
                        <a:pt x="18087" y="221"/>
                      </a:lnTo>
                      <a:lnTo>
                        <a:pt x="18678" y="466"/>
                      </a:lnTo>
                      <a:lnTo>
                        <a:pt x="19338" y="556"/>
                      </a:lnTo>
                      <a:lnTo>
                        <a:pt x="18856" y="1112"/>
                      </a:lnTo>
                      <a:lnTo>
                        <a:pt x="18740" y="2256"/>
                      </a:lnTo>
                      <a:lnTo>
                        <a:pt x="18569" y="3016"/>
                      </a:lnTo>
                      <a:lnTo>
                        <a:pt x="17854" y="3654"/>
                      </a:lnTo>
                      <a:lnTo>
                        <a:pt x="17877" y="4431"/>
                      </a:lnTo>
                      <a:lnTo>
                        <a:pt x="18479" y="4912"/>
                      </a:lnTo>
                      <a:lnTo>
                        <a:pt x="18792" y="5538"/>
                      </a:lnTo>
                      <a:lnTo>
                        <a:pt x="19398" y="6241"/>
                      </a:lnTo>
                      <a:lnTo>
                        <a:pt x="19447" y="6952"/>
                      </a:lnTo>
                      <a:lnTo>
                        <a:pt x="19447" y="8176"/>
                      </a:lnTo>
                      <a:lnTo>
                        <a:pt x="19564" y="9081"/>
                      </a:lnTo>
                      <a:lnTo>
                        <a:pt x="19801" y="10557"/>
                      </a:lnTo>
                      <a:lnTo>
                        <a:pt x="19540" y="11603"/>
                      </a:lnTo>
                      <a:lnTo>
                        <a:pt x="19478" y="12633"/>
                      </a:lnTo>
                      <a:lnTo>
                        <a:pt x="19020" y="13222"/>
                      </a:lnTo>
                      <a:lnTo>
                        <a:pt x="19486" y="13900"/>
                      </a:lnTo>
                      <a:lnTo>
                        <a:pt x="19626" y="14954"/>
                      </a:lnTo>
                      <a:lnTo>
                        <a:pt x="20372" y="15110"/>
                      </a:lnTo>
                      <a:lnTo>
                        <a:pt x="20978" y="15355"/>
                      </a:lnTo>
                      <a:lnTo>
                        <a:pt x="21600" y="16303"/>
                      </a:lnTo>
                      <a:lnTo>
                        <a:pt x="20450" y="17080"/>
                      </a:lnTo>
                      <a:lnTo>
                        <a:pt x="18569" y="18248"/>
                      </a:lnTo>
                      <a:lnTo>
                        <a:pt x="17504" y="18910"/>
                      </a:lnTo>
                      <a:lnTo>
                        <a:pt x="16595" y="19532"/>
                      </a:lnTo>
                      <a:lnTo>
                        <a:pt x="15615" y="20333"/>
                      </a:lnTo>
                      <a:lnTo>
                        <a:pt x="14807" y="21044"/>
                      </a:lnTo>
                      <a:lnTo>
                        <a:pt x="13750" y="21354"/>
                      </a:lnTo>
                      <a:lnTo>
                        <a:pt x="12759" y="21495"/>
                      </a:lnTo>
                      <a:lnTo>
                        <a:pt x="11659" y="21600"/>
                      </a:lnTo>
                      <a:lnTo>
                        <a:pt x="11659" y="20627"/>
                      </a:lnTo>
                      <a:lnTo>
                        <a:pt x="10851" y="20210"/>
                      </a:lnTo>
                      <a:lnTo>
                        <a:pt x="10128" y="19973"/>
                      </a:lnTo>
                      <a:lnTo>
                        <a:pt x="9577" y="18964"/>
                      </a:lnTo>
                      <a:close/>
                      <a:moveTo>
                        <a:pt x="9577" y="18964"/>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46" name="Freeform 17">
                  <a:extLst>
                    <a:ext uri="{FF2B5EF4-FFF2-40B4-BE49-F238E27FC236}">
                      <a16:creationId xmlns:a16="http://schemas.microsoft.com/office/drawing/2014/main" id="{295EDF26-1074-B14D-A731-64819DFC0902}"/>
                    </a:ext>
                  </a:extLst>
                </p:cNvPr>
                <p:cNvSpPr>
                  <a:spLocks/>
                </p:cNvSpPr>
                <p:nvPr/>
              </p:nvSpPr>
              <p:spPr bwMode="auto">
                <a:xfrm>
                  <a:off x="3929436" y="3215227"/>
                  <a:ext cx="670238" cy="668124"/>
                </a:xfrm>
                <a:custGeom>
                  <a:avLst/>
                  <a:gdLst>
                    <a:gd name="T0" fmla="*/ 1791710487 w 21600"/>
                    <a:gd name="T1" fmla="*/ 2147483647 h 21600"/>
                    <a:gd name="T2" fmla="*/ 1119328352 w 21600"/>
                    <a:gd name="T3" fmla="*/ 2147483647 h 21600"/>
                    <a:gd name="T4" fmla="*/ 550872688 w 21600"/>
                    <a:gd name="T5" fmla="*/ 2147483647 h 21600"/>
                    <a:gd name="T6" fmla="*/ 0 w 21600"/>
                    <a:gd name="T7" fmla="*/ 2147483647 h 21600"/>
                    <a:gd name="T8" fmla="*/ 393885808 w 21600"/>
                    <a:gd name="T9" fmla="*/ 2055918142 h 21600"/>
                    <a:gd name="T10" fmla="*/ 573949969 w 21600"/>
                    <a:gd name="T11" fmla="*/ 1736988678 h 21600"/>
                    <a:gd name="T12" fmla="*/ 778348668 w 21600"/>
                    <a:gd name="T13" fmla="*/ 1422413915 h 21600"/>
                    <a:gd name="T14" fmla="*/ 753859900 w 21600"/>
                    <a:gd name="T15" fmla="*/ 1067849033 h 21600"/>
                    <a:gd name="T16" fmla="*/ 558721288 w 21600"/>
                    <a:gd name="T17" fmla="*/ 800788278 h 21600"/>
                    <a:gd name="T18" fmla="*/ 564687024 w 21600"/>
                    <a:gd name="T19" fmla="*/ 499875295 h 21600"/>
                    <a:gd name="T20" fmla="*/ 349299768 w 21600"/>
                    <a:gd name="T21" fmla="*/ 254788238 h 21600"/>
                    <a:gd name="T22" fmla="*/ 531878280 w 21600"/>
                    <a:gd name="T23" fmla="*/ 25536931 h 21600"/>
                    <a:gd name="T24" fmla="*/ 1065953656 w 21600"/>
                    <a:gd name="T25" fmla="*/ 0 h 21600"/>
                    <a:gd name="T26" fmla="*/ 1531108509 w 21600"/>
                    <a:gd name="T27" fmla="*/ 152633813 h 21600"/>
                    <a:gd name="T28" fmla="*/ 1868948181 w 21600"/>
                    <a:gd name="T29" fmla="*/ 415737349 h 21600"/>
                    <a:gd name="T30" fmla="*/ 2147483647 w 21600"/>
                    <a:gd name="T31" fmla="*/ 514919577 h 21600"/>
                    <a:gd name="T32" fmla="*/ 2147483647 w 21600"/>
                    <a:gd name="T33" fmla="*/ 512742286 h 21600"/>
                    <a:gd name="T34" fmla="*/ 2147483647 w 21600"/>
                    <a:gd name="T35" fmla="*/ 287254526 h 21600"/>
                    <a:gd name="T36" fmla="*/ 2147483647 w 21600"/>
                    <a:gd name="T37" fmla="*/ 222121519 h 21600"/>
                    <a:gd name="T38" fmla="*/ 2147483647 w 21600"/>
                    <a:gd name="T39" fmla="*/ 291609226 h 21600"/>
                    <a:gd name="T40" fmla="*/ 2147483647 w 21600"/>
                    <a:gd name="T41" fmla="*/ 267655171 h 21600"/>
                    <a:gd name="T42" fmla="*/ 2147483647 w 21600"/>
                    <a:gd name="T43" fmla="*/ 527986941 h 21600"/>
                    <a:gd name="T44" fmla="*/ 2147483647 w 21600"/>
                    <a:gd name="T45" fmla="*/ 838203682 h 21600"/>
                    <a:gd name="T46" fmla="*/ 2147483647 w 21600"/>
                    <a:gd name="T47" fmla="*/ 1310955790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1851053832 w 21600"/>
                    <a:gd name="T69" fmla="*/ 2147483647 h 21600"/>
                    <a:gd name="T70" fmla="*/ 1791710487 w 21600"/>
                    <a:gd name="T71" fmla="*/ 2147483647 h 21600"/>
                    <a:gd name="T72" fmla="*/ 1791710487 w 21600"/>
                    <a:gd name="T73" fmla="*/ 2147483647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11413" y="17953"/>
                      </a:moveTo>
                      <a:lnTo>
                        <a:pt x="7130" y="15630"/>
                      </a:lnTo>
                      <a:lnTo>
                        <a:pt x="3509" y="13680"/>
                      </a:lnTo>
                      <a:lnTo>
                        <a:pt x="0" y="13551"/>
                      </a:lnTo>
                      <a:lnTo>
                        <a:pt x="2509" y="10385"/>
                      </a:lnTo>
                      <a:lnTo>
                        <a:pt x="3656" y="8774"/>
                      </a:lnTo>
                      <a:lnTo>
                        <a:pt x="4958" y="7185"/>
                      </a:lnTo>
                      <a:lnTo>
                        <a:pt x="4802" y="5394"/>
                      </a:lnTo>
                      <a:lnTo>
                        <a:pt x="3559" y="4045"/>
                      </a:lnTo>
                      <a:lnTo>
                        <a:pt x="3597" y="2525"/>
                      </a:lnTo>
                      <a:lnTo>
                        <a:pt x="2225" y="1287"/>
                      </a:lnTo>
                      <a:lnTo>
                        <a:pt x="3388" y="129"/>
                      </a:lnTo>
                      <a:lnTo>
                        <a:pt x="6790" y="0"/>
                      </a:lnTo>
                      <a:lnTo>
                        <a:pt x="9753" y="771"/>
                      </a:lnTo>
                      <a:lnTo>
                        <a:pt x="11905" y="2100"/>
                      </a:lnTo>
                      <a:lnTo>
                        <a:pt x="13947" y="2601"/>
                      </a:lnTo>
                      <a:lnTo>
                        <a:pt x="15734" y="2590"/>
                      </a:lnTo>
                      <a:lnTo>
                        <a:pt x="17237" y="1451"/>
                      </a:lnTo>
                      <a:lnTo>
                        <a:pt x="18775" y="1122"/>
                      </a:lnTo>
                      <a:lnTo>
                        <a:pt x="20216" y="1473"/>
                      </a:lnTo>
                      <a:lnTo>
                        <a:pt x="21600" y="1352"/>
                      </a:lnTo>
                      <a:lnTo>
                        <a:pt x="21245" y="2667"/>
                      </a:lnTo>
                      <a:lnTo>
                        <a:pt x="19742" y="4234"/>
                      </a:lnTo>
                      <a:lnTo>
                        <a:pt x="19636" y="6622"/>
                      </a:lnTo>
                      <a:lnTo>
                        <a:pt x="19671" y="11117"/>
                      </a:lnTo>
                      <a:lnTo>
                        <a:pt x="19730" y="12935"/>
                      </a:lnTo>
                      <a:lnTo>
                        <a:pt x="21127" y="14666"/>
                      </a:lnTo>
                      <a:lnTo>
                        <a:pt x="20180" y="15893"/>
                      </a:lnTo>
                      <a:lnTo>
                        <a:pt x="19127" y="16837"/>
                      </a:lnTo>
                      <a:lnTo>
                        <a:pt x="17837" y="16859"/>
                      </a:lnTo>
                      <a:lnTo>
                        <a:pt x="17435" y="18535"/>
                      </a:lnTo>
                      <a:lnTo>
                        <a:pt x="16678" y="19894"/>
                      </a:lnTo>
                      <a:lnTo>
                        <a:pt x="15352" y="21600"/>
                      </a:lnTo>
                      <a:lnTo>
                        <a:pt x="13755" y="20592"/>
                      </a:lnTo>
                      <a:lnTo>
                        <a:pt x="11791" y="19475"/>
                      </a:lnTo>
                      <a:lnTo>
                        <a:pt x="11413" y="17953"/>
                      </a:lnTo>
                      <a:close/>
                      <a:moveTo>
                        <a:pt x="11413" y="17953"/>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47" name="Freeform 18">
                  <a:extLst>
                    <a:ext uri="{FF2B5EF4-FFF2-40B4-BE49-F238E27FC236}">
                      <a16:creationId xmlns:a16="http://schemas.microsoft.com/office/drawing/2014/main" id="{E2E6596F-36DB-534A-89AD-FA3B1CA46A49}"/>
                    </a:ext>
                  </a:extLst>
                </p:cNvPr>
                <p:cNvSpPr>
                  <a:spLocks/>
                </p:cNvSpPr>
                <p:nvPr/>
              </p:nvSpPr>
              <p:spPr bwMode="auto">
                <a:xfrm>
                  <a:off x="2063910" y="3381204"/>
                  <a:ext cx="439216" cy="445697"/>
                </a:xfrm>
                <a:custGeom>
                  <a:avLst/>
                  <a:gdLst>
                    <a:gd name="T0" fmla="*/ 387360367 w 21600"/>
                    <a:gd name="T1" fmla="*/ 1267821606 h 21600"/>
                    <a:gd name="T2" fmla="*/ 307220180 w 21600"/>
                    <a:gd name="T3" fmla="*/ 1146698517 h 21600"/>
                    <a:gd name="T4" fmla="*/ 211882242 w 21600"/>
                    <a:gd name="T5" fmla="*/ 1031395002 h 21600"/>
                    <a:gd name="T6" fmla="*/ 140577463 w 21600"/>
                    <a:gd name="T7" fmla="*/ 940302498 h 21600"/>
                    <a:gd name="T8" fmla="*/ 82879592 w 21600"/>
                    <a:gd name="T9" fmla="*/ 847272183 h 21600"/>
                    <a:gd name="T10" fmla="*/ 25977725 w 21600"/>
                    <a:gd name="T11" fmla="*/ 746482888 h 21600"/>
                    <a:gd name="T12" fmla="*/ 0 w 21600"/>
                    <a:gd name="T13" fmla="*/ 613959443 h 21600"/>
                    <a:gd name="T14" fmla="*/ 84116779 w 21600"/>
                    <a:gd name="T15" fmla="*/ 560654988 h 21600"/>
                    <a:gd name="T16" fmla="*/ 88931938 w 21600"/>
                    <a:gd name="T17" fmla="*/ 428837431 h 21600"/>
                    <a:gd name="T18" fmla="*/ 155421559 w 21600"/>
                    <a:gd name="T19" fmla="*/ 287380547 h 21600"/>
                    <a:gd name="T20" fmla="*/ 418197015 w 21600"/>
                    <a:gd name="T21" fmla="*/ 284971055 h 21600"/>
                    <a:gd name="T22" fmla="*/ 427518610 w 21600"/>
                    <a:gd name="T23" fmla="*/ 3760812 h 21600"/>
                    <a:gd name="T24" fmla="*/ 557669716 w 21600"/>
                    <a:gd name="T25" fmla="*/ 15573830 h 21600"/>
                    <a:gd name="T26" fmla="*/ 728508944 w 21600"/>
                    <a:gd name="T27" fmla="*/ 0 h 21600"/>
                    <a:gd name="T28" fmla="*/ 749361622 w 21600"/>
                    <a:gd name="T29" fmla="*/ 194641941 h 21600"/>
                    <a:gd name="T30" fmla="*/ 822874617 w 21600"/>
                    <a:gd name="T31" fmla="*/ 202635168 h 21600"/>
                    <a:gd name="T32" fmla="*/ 925414665 w 21600"/>
                    <a:gd name="T33" fmla="*/ 214271325 h 21600"/>
                    <a:gd name="T34" fmla="*/ 953468179 w 21600"/>
                    <a:gd name="T35" fmla="*/ 343151879 h 21600"/>
                    <a:gd name="T36" fmla="*/ 856495600 w 21600"/>
                    <a:gd name="T37" fmla="*/ 404212242 h 21600"/>
                    <a:gd name="T38" fmla="*/ 870942242 w 21600"/>
                    <a:gd name="T39" fmla="*/ 548548705 h 21600"/>
                    <a:gd name="T40" fmla="*/ 954262981 w 21600"/>
                    <a:gd name="T41" fmla="*/ 636761631 h 21600"/>
                    <a:gd name="T42" fmla="*/ 947856946 w 21600"/>
                    <a:gd name="T43" fmla="*/ 855381813 h 21600"/>
                    <a:gd name="T44" fmla="*/ 887773361 w 21600"/>
                    <a:gd name="T45" fmla="*/ 984262328 h 21600"/>
                    <a:gd name="T46" fmla="*/ 819650371 w 21600"/>
                    <a:gd name="T47" fmla="*/ 921261121 h 21600"/>
                    <a:gd name="T48" fmla="*/ 719496037 w 21600"/>
                    <a:gd name="T49" fmla="*/ 955171955 h 21600"/>
                    <a:gd name="T50" fmla="*/ 654244877 w 21600"/>
                    <a:gd name="T51" fmla="*/ 863668305 h 21600"/>
                    <a:gd name="T52" fmla="*/ 599108911 w 21600"/>
                    <a:gd name="T53" fmla="*/ 959284973 h 21600"/>
                    <a:gd name="T54" fmla="*/ 468737814 w 21600"/>
                    <a:gd name="T55" fmla="*/ 953232589 h 21600"/>
                    <a:gd name="T56" fmla="*/ 496746326 w 21600"/>
                    <a:gd name="T57" fmla="*/ 1065656525 h 21600"/>
                    <a:gd name="T58" fmla="*/ 544017876 w 21600"/>
                    <a:gd name="T59" fmla="*/ 1269408767 h 21600"/>
                    <a:gd name="T60" fmla="*/ 387360367 w 21600"/>
                    <a:gd name="T61" fmla="*/ 1267821606 h 21600"/>
                    <a:gd name="T62" fmla="*/ 387360367 w 21600"/>
                    <a:gd name="T63" fmla="*/ 1267821606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8768" y="21573"/>
                      </a:moveTo>
                      <a:lnTo>
                        <a:pt x="6954" y="19512"/>
                      </a:lnTo>
                      <a:lnTo>
                        <a:pt x="4796" y="17550"/>
                      </a:lnTo>
                      <a:lnTo>
                        <a:pt x="3182" y="16000"/>
                      </a:lnTo>
                      <a:lnTo>
                        <a:pt x="1876" y="14417"/>
                      </a:lnTo>
                      <a:lnTo>
                        <a:pt x="588" y="12702"/>
                      </a:lnTo>
                      <a:lnTo>
                        <a:pt x="0" y="10447"/>
                      </a:lnTo>
                      <a:lnTo>
                        <a:pt x="1904" y="9540"/>
                      </a:lnTo>
                      <a:lnTo>
                        <a:pt x="2013" y="7297"/>
                      </a:lnTo>
                      <a:lnTo>
                        <a:pt x="3518" y="4890"/>
                      </a:lnTo>
                      <a:lnTo>
                        <a:pt x="9466" y="4849"/>
                      </a:lnTo>
                      <a:lnTo>
                        <a:pt x="9677" y="64"/>
                      </a:lnTo>
                      <a:lnTo>
                        <a:pt x="12623" y="265"/>
                      </a:lnTo>
                      <a:lnTo>
                        <a:pt x="16490" y="0"/>
                      </a:lnTo>
                      <a:lnTo>
                        <a:pt x="16962" y="3312"/>
                      </a:lnTo>
                      <a:lnTo>
                        <a:pt x="18626" y="3448"/>
                      </a:lnTo>
                      <a:lnTo>
                        <a:pt x="20947" y="3646"/>
                      </a:lnTo>
                      <a:lnTo>
                        <a:pt x="21582" y="5839"/>
                      </a:lnTo>
                      <a:lnTo>
                        <a:pt x="19387" y="6878"/>
                      </a:lnTo>
                      <a:lnTo>
                        <a:pt x="19714" y="9334"/>
                      </a:lnTo>
                      <a:lnTo>
                        <a:pt x="21600" y="10835"/>
                      </a:lnTo>
                      <a:lnTo>
                        <a:pt x="21455" y="14555"/>
                      </a:lnTo>
                      <a:lnTo>
                        <a:pt x="20095" y="16748"/>
                      </a:lnTo>
                      <a:lnTo>
                        <a:pt x="18553" y="15676"/>
                      </a:lnTo>
                      <a:lnTo>
                        <a:pt x="16286" y="16253"/>
                      </a:lnTo>
                      <a:lnTo>
                        <a:pt x="14809" y="14696"/>
                      </a:lnTo>
                      <a:lnTo>
                        <a:pt x="13561" y="16323"/>
                      </a:lnTo>
                      <a:lnTo>
                        <a:pt x="10610" y="16220"/>
                      </a:lnTo>
                      <a:lnTo>
                        <a:pt x="11244" y="18133"/>
                      </a:lnTo>
                      <a:lnTo>
                        <a:pt x="12314" y="21600"/>
                      </a:lnTo>
                      <a:lnTo>
                        <a:pt x="8768" y="21573"/>
                      </a:lnTo>
                      <a:close/>
                      <a:moveTo>
                        <a:pt x="8768" y="21573"/>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48" name="Freeform 19">
                  <a:extLst>
                    <a:ext uri="{FF2B5EF4-FFF2-40B4-BE49-F238E27FC236}">
                      <a16:creationId xmlns:a16="http://schemas.microsoft.com/office/drawing/2014/main" id="{1368022E-DCAB-314B-AA8C-40D48CDB61BC}"/>
                    </a:ext>
                  </a:extLst>
                </p:cNvPr>
                <p:cNvSpPr>
                  <a:spLocks/>
                </p:cNvSpPr>
                <p:nvPr/>
              </p:nvSpPr>
              <p:spPr bwMode="auto">
                <a:xfrm>
                  <a:off x="2685751" y="5119340"/>
                  <a:ext cx="1145067" cy="860220"/>
                </a:xfrm>
                <a:custGeom>
                  <a:avLst/>
                  <a:gdLst>
                    <a:gd name="T0" fmla="*/ 244246566 w 21600"/>
                    <a:gd name="T1" fmla="*/ 2147483647 h 21600"/>
                    <a:gd name="T2" fmla="*/ 969154605 w 21600"/>
                    <a:gd name="T3" fmla="*/ 2147483647 h 21600"/>
                    <a:gd name="T4" fmla="*/ 2147483647 w 21600"/>
                    <a:gd name="T5" fmla="*/ 2147483647 h 21600"/>
                    <a:gd name="T6" fmla="*/ 2147483647 w 21600"/>
                    <a:gd name="T7" fmla="*/ 2147483647 h 21600"/>
                    <a:gd name="T8" fmla="*/ 2147483647 w 21600"/>
                    <a:gd name="T9" fmla="*/ 2132085234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1651241801 h 21600"/>
                    <a:gd name="T22" fmla="*/ 2147483647 w 21600"/>
                    <a:gd name="T23" fmla="*/ 693372833 h 21600"/>
                    <a:gd name="T24" fmla="*/ 2147483647 w 21600"/>
                    <a:gd name="T25" fmla="*/ 184223358 h 21600"/>
                    <a:gd name="T26" fmla="*/ 2147483647 w 21600"/>
                    <a:gd name="T27" fmla="*/ 0 h 21600"/>
                    <a:gd name="T28" fmla="*/ 2147483647 w 21600"/>
                    <a:gd name="T29" fmla="*/ 614777921 h 21600"/>
                    <a:gd name="T30" fmla="*/ 2147483647 w 21600"/>
                    <a:gd name="T31" fmla="*/ 1529976630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036160718 w 21600"/>
                    <a:gd name="T57" fmla="*/ 2147483647 h 21600"/>
                    <a:gd name="T58" fmla="*/ 1359006208 w 21600"/>
                    <a:gd name="T59" fmla="*/ 2147483647 h 21600"/>
                    <a:gd name="T60" fmla="*/ 1379366440 w 21600"/>
                    <a:gd name="T61" fmla="*/ 2147483647 h 21600"/>
                    <a:gd name="T62" fmla="*/ 464225550 w 21600"/>
                    <a:gd name="T63" fmla="*/ 2147483647 h 21600"/>
                    <a:gd name="T64" fmla="*/ 0 w 21600"/>
                    <a:gd name="T65" fmla="*/ 2147483647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0" y="11119"/>
                      </a:moveTo>
                      <a:lnTo>
                        <a:pt x="312" y="10102"/>
                      </a:lnTo>
                      <a:lnTo>
                        <a:pt x="1054" y="10076"/>
                      </a:lnTo>
                      <a:lnTo>
                        <a:pt x="1238" y="10952"/>
                      </a:lnTo>
                      <a:lnTo>
                        <a:pt x="1925" y="11436"/>
                      </a:lnTo>
                      <a:lnTo>
                        <a:pt x="3395" y="11278"/>
                      </a:lnTo>
                      <a:lnTo>
                        <a:pt x="4491" y="10300"/>
                      </a:lnTo>
                      <a:lnTo>
                        <a:pt x="4507" y="7589"/>
                      </a:lnTo>
                      <a:lnTo>
                        <a:pt x="4592" y="4115"/>
                      </a:lnTo>
                      <a:lnTo>
                        <a:pt x="5295" y="5046"/>
                      </a:lnTo>
                      <a:lnTo>
                        <a:pt x="5708" y="5874"/>
                      </a:lnTo>
                      <a:lnTo>
                        <a:pt x="5685" y="7021"/>
                      </a:lnTo>
                      <a:lnTo>
                        <a:pt x="5895" y="7911"/>
                      </a:lnTo>
                      <a:lnTo>
                        <a:pt x="7133" y="7968"/>
                      </a:lnTo>
                      <a:lnTo>
                        <a:pt x="7601" y="6978"/>
                      </a:lnTo>
                      <a:lnTo>
                        <a:pt x="8185" y="6275"/>
                      </a:lnTo>
                      <a:lnTo>
                        <a:pt x="8687" y="5113"/>
                      </a:lnTo>
                      <a:lnTo>
                        <a:pt x="9459" y="5400"/>
                      </a:lnTo>
                      <a:lnTo>
                        <a:pt x="10615" y="6003"/>
                      </a:lnTo>
                      <a:lnTo>
                        <a:pt x="12152" y="5888"/>
                      </a:lnTo>
                      <a:lnTo>
                        <a:pt x="12514" y="4568"/>
                      </a:lnTo>
                      <a:lnTo>
                        <a:pt x="13519" y="3908"/>
                      </a:lnTo>
                      <a:lnTo>
                        <a:pt x="14127" y="2158"/>
                      </a:lnTo>
                      <a:lnTo>
                        <a:pt x="15097" y="1641"/>
                      </a:lnTo>
                      <a:lnTo>
                        <a:pt x="15611" y="709"/>
                      </a:lnTo>
                      <a:lnTo>
                        <a:pt x="16475" y="436"/>
                      </a:lnTo>
                      <a:lnTo>
                        <a:pt x="17165" y="63"/>
                      </a:lnTo>
                      <a:lnTo>
                        <a:pt x="18651" y="0"/>
                      </a:lnTo>
                      <a:lnTo>
                        <a:pt x="20460" y="224"/>
                      </a:lnTo>
                      <a:lnTo>
                        <a:pt x="20245" y="1455"/>
                      </a:lnTo>
                      <a:lnTo>
                        <a:pt x="20390" y="2800"/>
                      </a:lnTo>
                      <a:lnTo>
                        <a:pt x="20829" y="3621"/>
                      </a:lnTo>
                      <a:lnTo>
                        <a:pt x="20905" y="5205"/>
                      </a:lnTo>
                      <a:lnTo>
                        <a:pt x="20988" y="6815"/>
                      </a:lnTo>
                      <a:lnTo>
                        <a:pt x="20864" y="8356"/>
                      </a:lnTo>
                      <a:lnTo>
                        <a:pt x="21600" y="8585"/>
                      </a:lnTo>
                      <a:lnTo>
                        <a:pt x="21226" y="9590"/>
                      </a:lnTo>
                      <a:lnTo>
                        <a:pt x="20981" y="11196"/>
                      </a:lnTo>
                      <a:lnTo>
                        <a:pt x="19625" y="12398"/>
                      </a:lnTo>
                      <a:lnTo>
                        <a:pt x="18773" y="13933"/>
                      </a:lnTo>
                      <a:lnTo>
                        <a:pt x="18048" y="15095"/>
                      </a:lnTo>
                      <a:lnTo>
                        <a:pt x="17148" y="16243"/>
                      </a:lnTo>
                      <a:lnTo>
                        <a:pt x="16249" y="17219"/>
                      </a:lnTo>
                      <a:lnTo>
                        <a:pt x="15022" y="18329"/>
                      </a:lnTo>
                      <a:lnTo>
                        <a:pt x="14052" y="19089"/>
                      </a:lnTo>
                      <a:lnTo>
                        <a:pt x="12954" y="19878"/>
                      </a:lnTo>
                      <a:lnTo>
                        <a:pt x="11926" y="20036"/>
                      </a:lnTo>
                      <a:lnTo>
                        <a:pt x="10839" y="20323"/>
                      </a:lnTo>
                      <a:lnTo>
                        <a:pt x="9542" y="20294"/>
                      </a:lnTo>
                      <a:lnTo>
                        <a:pt x="8010" y="20323"/>
                      </a:lnTo>
                      <a:lnTo>
                        <a:pt x="7274" y="20495"/>
                      </a:lnTo>
                      <a:lnTo>
                        <a:pt x="6363" y="20926"/>
                      </a:lnTo>
                      <a:lnTo>
                        <a:pt x="5323" y="21098"/>
                      </a:lnTo>
                      <a:lnTo>
                        <a:pt x="4458" y="21600"/>
                      </a:lnTo>
                      <a:lnTo>
                        <a:pt x="3757" y="21198"/>
                      </a:lnTo>
                      <a:lnTo>
                        <a:pt x="3197" y="20352"/>
                      </a:lnTo>
                      <a:lnTo>
                        <a:pt x="2566" y="21155"/>
                      </a:lnTo>
                      <a:lnTo>
                        <a:pt x="2601" y="19964"/>
                      </a:lnTo>
                      <a:lnTo>
                        <a:pt x="2122" y="18845"/>
                      </a:lnTo>
                      <a:lnTo>
                        <a:pt x="1736" y="18013"/>
                      </a:lnTo>
                      <a:lnTo>
                        <a:pt x="2390" y="17439"/>
                      </a:lnTo>
                      <a:lnTo>
                        <a:pt x="1762" y="15775"/>
                      </a:lnTo>
                      <a:lnTo>
                        <a:pt x="1072" y="14197"/>
                      </a:lnTo>
                      <a:lnTo>
                        <a:pt x="593" y="12590"/>
                      </a:lnTo>
                      <a:lnTo>
                        <a:pt x="0" y="11119"/>
                      </a:lnTo>
                      <a:close/>
                      <a:moveTo>
                        <a:pt x="0" y="11119"/>
                      </a:moveTo>
                    </a:path>
                  </a:pathLst>
                </a:custGeom>
                <a:solidFill>
                  <a:srgbClr val="FF000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49" name="Freeform 20">
                  <a:extLst>
                    <a:ext uri="{FF2B5EF4-FFF2-40B4-BE49-F238E27FC236}">
                      <a16:creationId xmlns:a16="http://schemas.microsoft.com/office/drawing/2014/main" id="{C0BA2BE3-740A-4044-8A8B-1CC13F44CC13}"/>
                    </a:ext>
                  </a:extLst>
                </p:cNvPr>
                <p:cNvSpPr>
                  <a:spLocks/>
                </p:cNvSpPr>
                <p:nvPr/>
              </p:nvSpPr>
              <p:spPr bwMode="auto">
                <a:xfrm>
                  <a:off x="239474" y="1589991"/>
                  <a:ext cx="911305" cy="882969"/>
                </a:xfrm>
                <a:custGeom>
                  <a:avLst/>
                  <a:gdLst>
                    <a:gd name="T0" fmla="*/ 0 w 21600"/>
                    <a:gd name="T1" fmla="*/ 2147483647 h 21600"/>
                    <a:gd name="T2" fmla="*/ 256894265 w 21600"/>
                    <a:gd name="T3" fmla="*/ 2147483647 h 21600"/>
                    <a:gd name="T4" fmla="*/ 523257292 w 21600"/>
                    <a:gd name="T5" fmla="*/ 2147483647 h 21600"/>
                    <a:gd name="T6" fmla="*/ 475509990 w 21600"/>
                    <a:gd name="T7" fmla="*/ 2147483647 h 21600"/>
                    <a:gd name="T8" fmla="*/ 428155323 w 21600"/>
                    <a:gd name="T9" fmla="*/ 2147483647 h 21600"/>
                    <a:gd name="T10" fmla="*/ 523257292 w 21600"/>
                    <a:gd name="T11" fmla="*/ 2147483647 h 21600"/>
                    <a:gd name="T12" fmla="*/ 199672773 w 21600"/>
                    <a:gd name="T13" fmla="*/ 2147483647 h 21600"/>
                    <a:gd name="T14" fmla="*/ 370933831 w 21600"/>
                    <a:gd name="T15" fmla="*/ 2147483647 h 21600"/>
                    <a:gd name="T16" fmla="*/ 827506224 w 21600"/>
                    <a:gd name="T17" fmla="*/ 2147483647 h 21600"/>
                    <a:gd name="T18" fmla="*/ 1417448488 w 21600"/>
                    <a:gd name="T19" fmla="*/ 2147483647 h 21600"/>
                    <a:gd name="T20" fmla="*/ 1940705779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1816812545 h 21600"/>
                    <a:gd name="T32" fmla="*/ 2147483647 w 21600"/>
                    <a:gd name="T33" fmla="*/ 808792581 h 21600"/>
                    <a:gd name="T34" fmla="*/ 2147483647 w 21600"/>
                    <a:gd name="T35" fmla="*/ 839867339 h 21600"/>
                    <a:gd name="T36" fmla="*/ 2147483647 w 21600"/>
                    <a:gd name="T37" fmla="*/ 850373913 h 21600"/>
                    <a:gd name="T38" fmla="*/ 2147483647 w 21600"/>
                    <a:gd name="T39" fmla="*/ 839867339 h 21600"/>
                    <a:gd name="T40" fmla="*/ 2147483647 w 21600"/>
                    <a:gd name="T41" fmla="*/ 0 h 21600"/>
                    <a:gd name="T42" fmla="*/ 2147483647 w 21600"/>
                    <a:gd name="T43" fmla="*/ 542853448 h 21600"/>
                    <a:gd name="T44" fmla="*/ 2147483647 w 21600"/>
                    <a:gd name="T45" fmla="*/ 923030080 h 21600"/>
                    <a:gd name="T46" fmla="*/ 2147483647 w 21600"/>
                    <a:gd name="T47" fmla="*/ 1836004402 h 21600"/>
                    <a:gd name="T48" fmla="*/ 2147483647 w 21600"/>
                    <a:gd name="T49" fmla="*/ 184011566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085136881 w 21600"/>
                    <a:gd name="T79" fmla="*/ 2147483647 h 21600"/>
                    <a:gd name="T80" fmla="*/ 1723273677 w 21600"/>
                    <a:gd name="T81" fmla="*/ 2147483647 h 21600"/>
                    <a:gd name="T82" fmla="*/ 1119913793 w 21600"/>
                    <a:gd name="T83" fmla="*/ 2147483647 h 21600"/>
                    <a:gd name="T84" fmla="*/ 383566036 w 21600"/>
                    <a:gd name="T85" fmla="*/ 2147483647 h 21600"/>
                    <a:gd name="T86" fmla="*/ 0 w 21600"/>
                    <a:gd name="T87" fmla="*/ 2147483647 h 21600"/>
                    <a:gd name="T88" fmla="*/ 0 w 21600"/>
                    <a:gd name="T89" fmla="*/ 2147483647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0" y="18821"/>
                      </a:moveTo>
                      <a:lnTo>
                        <a:pt x="651" y="17190"/>
                      </a:lnTo>
                      <a:lnTo>
                        <a:pt x="1326" y="15535"/>
                      </a:lnTo>
                      <a:lnTo>
                        <a:pt x="1205" y="13811"/>
                      </a:lnTo>
                      <a:lnTo>
                        <a:pt x="1085" y="12295"/>
                      </a:lnTo>
                      <a:lnTo>
                        <a:pt x="1326" y="11215"/>
                      </a:lnTo>
                      <a:lnTo>
                        <a:pt x="506" y="10112"/>
                      </a:lnTo>
                      <a:lnTo>
                        <a:pt x="940" y="9353"/>
                      </a:lnTo>
                      <a:lnTo>
                        <a:pt x="2097" y="9353"/>
                      </a:lnTo>
                      <a:lnTo>
                        <a:pt x="3592" y="9422"/>
                      </a:lnTo>
                      <a:lnTo>
                        <a:pt x="4918" y="9583"/>
                      </a:lnTo>
                      <a:lnTo>
                        <a:pt x="7232" y="9744"/>
                      </a:lnTo>
                      <a:lnTo>
                        <a:pt x="7401" y="7193"/>
                      </a:lnTo>
                      <a:lnTo>
                        <a:pt x="8268" y="6527"/>
                      </a:lnTo>
                      <a:lnTo>
                        <a:pt x="9715" y="6090"/>
                      </a:lnTo>
                      <a:lnTo>
                        <a:pt x="10052" y="3976"/>
                      </a:lnTo>
                      <a:lnTo>
                        <a:pt x="10486" y="1770"/>
                      </a:lnTo>
                      <a:lnTo>
                        <a:pt x="11981" y="1838"/>
                      </a:lnTo>
                      <a:lnTo>
                        <a:pt x="13355" y="1861"/>
                      </a:lnTo>
                      <a:lnTo>
                        <a:pt x="15741" y="1838"/>
                      </a:lnTo>
                      <a:lnTo>
                        <a:pt x="16344" y="0"/>
                      </a:lnTo>
                      <a:lnTo>
                        <a:pt x="17915" y="1188"/>
                      </a:lnTo>
                      <a:lnTo>
                        <a:pt x="18919" y="2020"/>
                      </a:lnTo>
                      <a:lnTo>
                        <a:pt x="21600" y="4018"/>
                      </a:lnTo>
                      <a:lnTo>
                        <a:pt x="18928" y="4027"/>
                      </a:lnTo>
                      <a:lnTo>
                        <a:pt x="18884" y="5841"/>
                      </a:lnTo>
                      <a:lnTo>
                        <a:pt x="18740" y="10155"/>
                      </a:lnTo>
                      <a:lnTo>
                        <a:pt x="18700" y="13009"/>
                      </a:lnTo>
                      <a:lnTo>
                        <a:pt x="18696" y="16893"/>
                      </a:lnTo>
                      <a:lnTo>
                        <a:pt x="18682" y="18580"/>
                      </a:lnTo>
                      <a:lnTo>
                        <a:pt x="19190" y="19495"/>
                      </a:lnTo>
                      <a:lnTo>
                        <a:pt x="18573" y="20528"/>
                      </a:lnTo>
                      <a:lnTo>
                        <a:pt x="10988" y="20515"/>
                      </a:lnTo>
                      <a:lnTo>
                        <a:pt x="9603" y="20554"/>
                      </a:lnTo>
                      <a:lnTo>
                        <a:pt x="8053" y="19979"/>
                      </a:lnTo>
                      <a:lnTo>
                        <a:pt x="8094" y="21198"/>
                      </a:lnTo>
                      <a:lnTo>
                        <a:pt x="7025" y="21600"/>
                      </a:lnTo>
                      <a:lnTo>
                        <a:pt x="6353" y="20685"/>
                      </a:lnTo>
                      <a:lnTo>
                        <a:pt x="5489" y="20031"/>
                      </a:lnTo>
                      <a:lnTo>
                        <a:pt x="5284" y="19060"/>
                      </a:lnTo>
                      <a:lnTo>
                        <a:pt x="4367" y="18215"/>
                      </a:lnTo>
                      <a:lnTo>
                        <a:pt x="2838" y="18040"/>
                      </a:lnTo>
                      <a:lnTo>
                        <a:pt x="972" y="18069"/>
                      </a:lnTo>
                      <a:lnTo>
                        <a:pt x="0" y="18821"/>
                      </a:lnTo>
                      <a:close/>
                      <a:moveTo>
                        <a:pt x="0" y="18821"/>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50" name="Freeform 21">
                  <a:extLst>
                    <a:ext uri="{FF2B5EF4-FFF2-40B4-BE49-F238E27FC236}">
                      <a16:creationId xmlns:a16="http://schemas.microsoft.com/office/drawing/2014/main" id="{57A32356-BE0B-1943-BBF5-3C62C265CFB7}"/>
                    </a:ext>
                  </a:extLst>
                </p:cNvPr>
                <p:cNvSpPr>
                  <a:spLocks/>
                </p:cNvSpPr>
                <p:nvPr/>
              </p:nvSpPr>
              <p:spPr bwMode="auto">
                <a:xfrm>
                  <a:off x="3252806" y="1331335"/>
                  <a:ext cx="801729" cy="684975"/>
                </a:xfrm>
                <a:custGeom>
                  <a:avLst/>
                  <a:gdLst>
                    <a:gd name="T0" fmla="*/ 306315113 w 21600"/>
                    <a:gd name="T1" fmla="*/ 2147483647 h 21600"/>
                    <a:gd name="T2" fmla="*/ 254186187 w 21600"/>
                    <a:gd name="T3" fmla="*/ 2147483647 h 21600"/>
                    <a:gd name="T4" fmla="*/ 238067439 w 21600"/>
                    <a:gd name="T5" fmla="*/ 2147483647 h 21600"/>
                    <a:gd name="T6" fmla="*/ 174116942 w 21600"/>
                    <a:gd name="T7" fmla="*/ 1496295405 h 21600"/>
                    <a:gd name="T8" fmla="*/ 175994927 w 21600"/>
                    <a:gd name="T9" fmla="*/ 1104619222 h 21600"/>
                    <a:gd name="T10" fmla="*/ 0 w 21600"/>
                    <a:gd name="T11" fmla="*/ 837531156 h 21600"/>
                    <a:gd name="T12" fmla="*/ 105061495 w 21600"/>
                    <a:gd name="T13" fmla="*/ 563191802 h 21600"/>
                    <a:gd name="T14" fmla="*/ 88130716 w 21600"/>
                    <a:gd name="T15" fmla="*/ 274342880 h 21600"/>
                    <a:gd name="T16" fmla="*/ 112048624 w 21600"/>
                    <a:gd name="T17" fmla="*/ 0 h 21600"/>
                    <a:gd name="T18" fmla="*/ 360055455 w 21600"/>
                    <a:gd name="T19" fmla="*/ 133756480 h 21600"/>
                    <a:gd name="T20" fmla="*/ 712049504 w 21600"/>
                    <a:gd name="T21" fmla="*/ 72105141 h 21600"/>
                    <a:gd name="T22" fmla="*/ 1112137549 w 21600"/>
                    <a:gd name="T23" fmla="*/ 164689285 h 21600"/>
                    <a:gd name="T24" fmla="*/ 1524051296 w 21600"/>
                    <a:gd name="T25" fmla="*/ 284796621 h 21600"/>
                    <a:gd name="T26" fmla="*/ 1863953074 w 21600"/>
                    <a:gd name="T27" fmla="*/ 301862547 h 21600"/>
                    <a:gd name="T28" fmla="*/ 2147483647 w 21600"/>
                    <a:gd name="T29" fmla="*/ 387620356 h 21600"/>
                    <a:gd name="T30" fmla="*/ 2147483647 w 21600"/>
                    <a:gd name="T31" fmla="*/ 181755151 h 21600"/>
                    <a:gd name="T32" fmla="*/ 2147483647 w 21600"/>
                    <a:gd name="T33" fmla="*/ 47998671 h 21600"/>
                    <a:gd name="T34" fmla="*/ 2147483647 w 21600"/>
                    <a:gd name="T35" fmla="*/ 10239532 h 21600"/>
                    <a:gd name="T36" fmla="*/ 2147483647 w 21600"/>
                    <a:gd name="T37" fmla="*/ 37759139 h 21600"/>
                    <a:gd name="T38" fmla="*/ 2147483647 w 21600"/>
                    <a:gd name="T39" fmla="*/ 216101152 h 21600"/>
                    <a:gd name="T40" fmla="*/ 2147483647 w 21600"/>
                    <a:gd name="T41" fmla="*/ 161276087 h 21600"/>
                    <a:gd name="T42" fmla="*/ 2147483647 w 21600"/>
                    <a:gd name="T43" fmla="*/ 120103811 h 21600"/>
                    <a:gd name="T44" fmla="*/ 2147483647 w 21600"/>
                    <a:gd name="T45" fmla="*/ 325968957 h 21600"/>
                    <a:gd name="T46" fmla="*/ 2147483647 w 21600"/>
                    <a:gd name="T47" fmla="*/ 864411659 h 21600"/>
                    <a:gd name="T48" fmla="*/ 2147483647 w 21600"/>
                    <a:gd name="T49" fmla="*/ 1245205681 h 21600"/>
                    <a:gd name="T50" fmla="*/ 2147483647 w 21600"/>
                    <a:gd name="T51" fmla="*/ 1790688928 h 21600"/>
                    <a:gd name="T52" fmla="*/ 2147483647 w 21600"/>
                    <a:gd name="T53" fmla="*/ 1577997388 h 21600"/>
                    <a:gd name="T54" fmla="*/ 2147483647 w 21600"/>
                    <a:gd name="T55" fmla="*/ 1224512408 h 21600"/>
                    <a:gd name="T56" fmla="*/ 2147483647 w 21600"/>
                    <a:gd name="T57" fmla="*/ 1025687807 h 21600"/>
                    <a:gd name="T58" fmla="*/ 2147483647 w 21600"/>
                    <a:gd name="T59" fmla="*/ 675826589 h 21600"/>
                    <a:gd name="T60" fmla="*/ 2147483647 w 21600"/>
                    <a:gd name="T61" fmla="*/ 936516800 h 21600"/>
                    <a:gd name="T62" fmla="*/ 2147483647 w 21600"/>
                    <a:gd name="T63" fmla="*/ 1262271547 h 21600"/>
                    <a:gd name="T64" fmla="*/ 2147483647 w 21600"/>
                    <a:gd name="T65" fmla="*/ 1481785837 h 21600"/>
                    <a:gd name="T66" fmla="*/ 2147483647 w 21600"/>
                    <a:gd name="T67" fmla="*/ 1855753465 h 21600"/>
                    <a:gd name="T68" fmla="*/ 2147483647 w 21600"/>
                    <a:gd name="T69" fmla="*/ 2137136948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1911514061 w 21600"/>
                    <a:gd name="T93" fmla="*/ 2147483647 h 21600"/>
                    <a:gd name="T94" fmla="*/ 306315113 w 21600"/>
                    <a:gd name="T95" fmla="*/ 2147483647 h 21600"/>
                    <a:gd name="T96" fmla="*/ 306315113 w 21600"/>
                    <a:gd name="T97" fmla="*/ 2147483647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1140" y="21437"/>
                      </a:moveTo>
                      <a:lnTo>
                        <a:pt x="946" y="15198"/>
                      </a:lnTo>
                      <a:lnTo>
                        <a:pt x="886" y="10664"/>
                      </a:lnTo>
                      <a:lnTo>
                        <a:pt x="648" y="7014"/>
                      </a:lnTo>
                      <a:lnTo>
                        <a:pt x="655" y="5178"/>
                      </a:lnTo>
                      <a:lnTo>
                        <a:pt x="0" y="3926"/>
                      </a:lnTo>
                      <a:lnTo>
                        <a:pt x="391" y="2640"/>
                      </a:lnTo>
                      <a:lnTo>
                        <a:pt x="328" y="1286"/>
                      </a:lnTo>
                      <a:lnTo>
                        <a:pt x="417" y="0"/>
                      </a:lnTo>
                      <a:lnTo>
                        <a:pt x="1340" y="627"/>
                      </a:lnTo>
                      <a:lnTo>
                        <a:pt x="2650" y="338"/>
                      </a:lnTo>
                      <a:lnTo>
                        <a:pt x="4139" y="772"/>
                      </a:lnTo>
                      <a:lnTo>
                        <a:pt x="5672" y="1335"/>
                      </a:lnTo>
                      <a:lnTo>
                        <a:pt x="6937" y="1415"/>
                      </a:lnTo>
                      <a:lnTo>
                        <a:pt x="8262" y="1817"/>
                      </a:lnTo>
                      <a:lnTo>
                        <a:pt x="9513" y="852"/>
                      </a:lnTo>
                      <a:lnTo>
                        <a:pt x="11131" y="225"/>
                      </a:lnTo>
                      <a:lnTo>
                        <a:pt x="12262" y="48"/>
                      </a:lnTo>
                      <a:lnTo>
                        <a:pt x="13394" y="177"/>
                      </a:lnTo>
                      <a:lnTo>
                        <a:pt x="14510" y="1013"/>
                      </a:lnTo>
                      <a:lnTo>
                        <a:pt x="15910" y="756"/>
                      </a:lnTo>
                      <a:lnTo>
                        <a:pt x="16996" y="563"/>
                      </a:lnTo>
                      <a:lnTo>
                        <a:pt x="18024" y="1528"/>
                      </a:lnTo>
                      <a:lnTo>
                        <a:pt x="18887" y="4052"/>
                      </a:lnTo>
                      <a:lnTo>
                        <a:pt x="18649" y="5837"/>
                      </a:lnTo>
                      <a:lnTo>
                        <a:pt x="18262" y="8394"/>
                      </a:lnTo>
                      <a:lnTo>
                        <a:pt x="16996" y="7397"/>
                      </a:lnTo>
                      <a:lnTo>
                        <a:pt x="16014" y="5740"/>
                      </a:lnTo>
                      <a:lnTo>
                        <a:pt x="15329" y="4808"/>
                      </a:lnTo>
                      <a:lnTo>
                        <a:pt x="14674" y="3168"/>
                      </a:lnTo>
                      <a:lnTo>
                        <a:pt x="14346" y="4390"/>
                      </a:lnTo>
                      <a:lnTo>
                        <a:pt x="15016" y="5917"/>
                      </a:lnTo>
                      <a:lnTo>
                        <a:pt x="15776" y="6946"/>
                      </a:lnTo>
                      <a:lnTo>
                        <a:pt x="16728" y="8699"/>
                      </a:lnTo>
                      <a:lnTo>
                        <a:pt x="17741" y="10018"/>
                      </a:lnTo>
                      <a:lnTo>
                        <a:pt x="18589" y="11867"/>
                      </a:lnTo>
                      <a:lnTo>
                        <a:pt x="19650" y="13544"/>
                      </a:lnTo>
                      <a:lnTo>
                        <a:pt x="20275" y="14798"/>
                      </a:lnTo>
                      <a:lnTo>
                        <a:pt x="21540" y="16229"/>
                      </a:lnTo>
                      <a:lnTo>
                        <a:pt x="21362" y="17660"/>
                      </a:lnTo>
                      <a:lnTo>
                        <a:pt x="21600" y="19027"/>
                      </a:lnTo>
                      <a:lnTo>
                        <a:pt x="20409" y="19349"/>
                      </a:lnTo>
                      <a:lnTo>
                        <a:pt x="19962" y="20346"/>
                      </a:lnTo>
                      <a:lnTo>
                        <a:pt x="18980" y="20507"/>
                      </a:lnTo>
                      <a:lnTo>
                        <a:pt x="18102" y="21600"/>
                      </a:lnTo>
                      <a:lnTo>
                        <a:pt x="17030" y="21262"/>
                      </a:lnTo>
                      <a:lnTo>
                        <a:pt x="7114" y="21246"/>
                      </a:lnTo>
                      <a:lnTo>
                        <a:pt x="1140" y="21437"/>
                      </a:lnTo>
                      <a:close/>
                      <a:moveTo>
                        <a:pt x="1140" y="21437"/>
                      </a:moveTo>
                    </a:path>
                  </a:pathLst>
                </a:custGeom>
                <a:solidFill>
                  <a:schemeClr val="accent2">
                    <a:lumMod val="40000"/>
                    <a:lumOff val="6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51" name="Freeform 22">
                  <a:extLst>
                    <a:ext uri="{FF2B5EF4-FFF2-40B4-BE49-F238E27FC236}">
                      <a16:creationId xmlns:a16="http://schemas.microsoft.com/office/drawing/2014/main" id="{0650A98E-21B8-1F45-AFB3-4FBCBF1C04C8}"/>
                    </a:ext>
                  </a:extLst>
                </p:cNvPr>
                <p:cNvSpPr>
                  <a:spLocks/>
                </p:cNvSpPr>
                <p:nvPr/>
              </p:nvSpPr>
              <p:spPr bwMode="auto">
                <a:xfrm>
                  <a:off x="3074745" y="4142007"/>
                  <a:ext cx="891216" cy="679920"/>
                </a:xfrm>
                <a:custGeom>
                  <a:avLst/>
                  <a:gdLst>
                    <a:gd name="T0" fmla="*/ 19562825 w 21600"/>
                    <a:gd name="T1" fmla="*/ 2147483647 h 21600"/>
                    <a:gd name="T2" fmla="*/ 39490978 w 21600"/>
                    <a:gd name="T3" fmla="*/ 2147483647 h 21600"/>
                    <a:gd name="T4" fmla="*/ 0 w 21600"/>
                    <a:gd name="T5" fmla="*/ 2101016207 h 21600"/>
                    <a:gd name="T6" fmla="*/ 796858644 w 21600"/>
                    <a:gd name="T7" fmla="*/ 2130435224 h 21600"/>
                    <a:gd name="T8" fmla="*/ 1341633566 w 21600"/>
                    <a:gd name="T9" fmla="*/ 2091834845 h 21600"/>
                    <a:gd name="T10" fmla="*/ 1381495037 w 21600"/>
                    <a:gd name="T11" fmla="*/ 1740069010 h 21600"/>
                    <a:gd name="T12" fmla="*/ 1429105517 w 21600"/>
                    <a:gd name="T13" fmla="*/ 1203859760 h 21600"/>
                    <a:gd name="T14" fmla="*/ 1761653023 w 21600"/>
                    <a:gd name="T15" fmla="*/ 1447971441 h 21600"/>
                    <a:gd name="T16" fmla="*/ 2147483647 w 21600"/>
                    <a:gd name="T17" fmla="*/ 1316941796 h 21600"/>
                    <a:gd name="T18" fmla="*/ 2147483647 w 21600"/>
                    <a:gd name="T19" fmla="*/ 1597775426 h 21600"/>
                    <a:gd name="T20" fmla="*/ 2147483647 w 21600"/>
                    <a:gd name="T21" fmla="*/ 1575240606 h 21600"/>
                    <a:gd name="T22" fmla="*/ 2147483647 w 21600"/>
                    <a:gd name="T23" fmla="*/ 1629069433 h 21600"/>
                    <a:gd name="T24" fmla="*/ 2147483647 w 21600"/>
                    <a:gd name="T25" fmla="*/ 1526836221 h 21600"/>
                    <a:gd name="T26" fmla="*/ 2147483647 w 21600"/>
                    <a:gd name="T27" fmla="*/ 1788473395 h 21600"/>
                    <a:gd name="T28" fmla="*/ 2147483647 w 21600"/>
                    <a:gd name="T29" fmla="*/ 1890499138 h 21600"/>
                    <a:gd name="T30" fmla="*/ 2147483647 w 21600"/>
                    <a:gd name="T31" fmla="*/ 2080778492 h 21600"/>
                    <a:gd name="T32" fmla="*/ 2147483647 w 21600"/>
                    <a:gd name="T33" fmla="*/ 2147483647 h 21600"/>
                    <a:gd name="T34" fmla="*/ 2147483647 w 21600"/>
                    <a:gd name="T35" fmla="*/ 2147483647 h 21600"/>
                    <a:gd name="T36" fmla="*/ 2147483647 w 21600"/>
                    <a:gd name="T37" fmla="*/ 1867964319 h 21600"/>
                    <a:gd name="T38" fmla="*/ 2147483647 w 21600"/>
                    <a:gd name="T39" fmla="*/ 1966233082 h 21600"/>
                    <a:gd name="T40" fmla="*/ 2147483647 w 21600"/>
                    <a:gd name="T41" fmla="*/ 1548533751 h 21600"/>
                    <a:gd name="T42" fmla="*/ 2147483647 w 21600"/>
                    <a:gd name="T43" fmla="*/ 1204904519 h 21600"/>
                    <a:gd name="T44" fmla="*/ 2147483647 w 21600"/>
                    <a:gd name="T45" fmla="*/ 787620303 h 21600"/>
                    <a:gd name="T46" fmla="*/ 2147483647 w 21600"/>
                    <a:gd name="T47" fmla="*/ 457133442 h 21600"/>
                    <a:gd name="T48" fmla="*/ 2147483647 w 21600"/>
                    <a:gd name="T49" fmla="*/ 73025282 h 21600"/>
                    <a:gd name="T50" fmla="*/ 2147483647 w 21600"/>
                    <a:gd name="T51" fmla="*/ 12519726 h 21600"/>
                    <a:gd name="T52" fmla="*/ 2147483647 w 21600"/>
                    <a:gd name="T53" fmla="*/ 0 h 21600"/>
                    <a:gd name="T54" fmla="*/ 2147483647 w 21600"/>
                    <a:gd name="T55" fmla="*/ 167540565 h 21600"/>
                    <a:gd name="T56" fmla="*/ 2147483647 w 21600"/>
                    <a:gd name="T57" fmla="*/ 255168033 h 21600"/>
                    <a:gd name="T58" fmla="*/ 2147483647 w 21600"/>
                    <a:gd name="T59" fmla="*/ 460679334 h 21600"/>
                    <a:gd name="T60" fmla="*/ 2147483647 w 21600"/>
                    <a:gd name="T61" fmla="*/ 569589335 h 21600"/>
                    <a:gd name="T62" fmla="*/ 2147483647 w 21600"/>
                    <a:gd name="T63" fmla="*/ 844787494 h 21600"/>
                    <a:gd name="T64" fmla="*/ 2147483647 w 21600"/>
                    <a:gd name="T65" fmla="*/ 1092863742 h 21600"/>
                    <a:gd name="T66" fmla="*/ 2147483647 w 21600"/>
                    <a:gd name="T67" fmla="*/ 1392264124 h 21600"/>
                    <a:gd name="T68" fmla="*/ 2147483647 w 21600"/>
                    <a:gd name="T69" fmla="*/ 1727341696 h 21600"/>
                    <a:gd name="T70" fmla="*/ 2147483647 w 21600"/>
                    <a:gd name="T71" fmla="*/ 1979797567 h 21600"/>
                    <a:gd name="T72" fmla="*/ 2147483647 w 21600"/>
                    <a:gd name="T73" fmla="*/ 2096010440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1976463417 w 21600"/>
                    <a:gd name="T103" fmla="*/ 2147483647 h 21600"/>
                    <a:gd name="T104" fmla="*/ 848533931 w 21600"/>
                    <a:gd name="T105" fmla="*/ 2147483647 h 21600"/>
                    <a:gd name="T106" fmla="*/ 394184360 w 21600"/>
                    <a:gd name="T107" fmla="*/ 2147483647 h 21600"/>
                    <a:gd name="T108" fmla="*/ 19562825 w 21600"/>
                    <a:gd name="T109" fmla="*/ 2147483647 h 21600"/>
                    <a:gd name="T110" fmla="*/ 19562825 w 21600"/>
                    <a:gd name="T111" fmla="*/ 2147483647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53" y="18045"/>
                      </a:moveTo>
                      <a:lnTo>
                        <a:pt x="107" y="14558"/>
                      </a:lnTo>
                      <a:lnTo>
                        <a:pt x="0" y="10070"/>
                      </a:lnTo>
                      <a:lnTo>
                        <a:pt x="2159" y="10211"/>
                      </a:lnTo>
                      <a:lnTo>
                        <a:pt x="3635" y="10026"/>
                      </a:lnTo>
                      <a:lnTo>
                        <a:pt x="3743" y="8340"/>
                      </a:lnTo>
                      <a:lnTo>
                        <a:pt x="3872" y="5770"/>
                      </a:lnTo>
                      <a:lnTo>
                        <a:pt x="4773" y="6940"/>
                      </a:lnTo>
                      <a:lnTo>
                        <a:pt x="6283" y="6312"/>
                      </a:lnTo>
                      <a:lnTo>
                        <a:pt x="6348" y="7658"/>
                      </a:lnTo>
                      <a:lnTo>
                        <a:pt x="7377" y="7550"/>
                      </a:lnTo>
                      <a:lnTo>
                        <a:pt x="8423" y="7808"/>
                      </a:lnTo>
                      <a:lnTo>
                        <a:pt x="9505" y="7318"/>
                      </a:lnTo>
                      <a:lnTo>
                        <a:pt x="10217" y="8572"/>
                      </a:lnTo>
                      <a:lnTo>
                        <a:pt x="11153" y="9061"/>
                      </a:lnTo>
                      <a:lnTo>
                        <a:pt x="12500" y="9973"/>
                      </a:lnTo>
                      <a:lnTo>
                        <a:pt x="13088" y="11346"/>
                      </a:lnTo>
                      <a:lnTo>
                        <a:pt x="14446" y="11552"/>
                      </a:lnTo>
                      <a:lnTo>
                        <a:pt x="14464" y="8953"/>
                      </a:lnTo>
                      <a:lnTo>
                        <a:pt x="13355" y="9424"/>
                      </a:lnTo>
                      <a:lnTo>
                        <a:pt x="11672" y="7422"/>
                      </a:lnTo>
                      <a:lnTo>
                        <a:pt x="12100" y="5775"/>
                      </a:lnTo>
                      <a:lnTo>
                        <a:pt x="12584" y="3775"/>
                      </a:lnTo>
                      <a:lnTo>
                        <a:pt x="11939" y="2191"/>
                      </a:lnTo>
                      <a:lnTo>
                        <a:pt x="13084" y="350"/>
                      </a:lnTo>
                      <a:lnTo>
                        <a:pt x="14397" y="60"/>
                      </a:lnTo>
                      <a:lnTo>
                        <a:pt x="16277" y="0"/>
                      </a:lnTo>
                      <a:lnTo>
                        <a:pt x="17468" y="803"/>
                      </a:lnTo>
                      <a:lnTo>
                        <a:pt x="18724" y="1223"/>
                      </a:lnTo>
                      <a:lnTo>
                        <a:pt x="19813" y="2208"/>
                      </a:lnTo>
                      <a:lnTo>
                        <a:pt x="20992" y="2730"/>
                      </a:lnTo>
                      <a:lnTo>
                        <a:pt x="21122" y="4049"/>
                      </a:lnTo>
                      <a:lnTo>
                        <a:pt x="21600" y="5238"/>
                      </a:lnTo>
                      <a:lnTo>
                        <a:pt x="21060" y="6673"/>
                      </a:lnTo>
                      <a:lnTo>
                        <a:pt x="20874" y="8279"/>
                      </a:lnTo>
                      <a:lnTo>
                        <a:pt x="21290" y="9489"/>
                      </a:lnTo>
                      <a:lnTo>
                        <a:pt x="20369" y="10046"/>
                      </a:lnTo>
                      <a:lnTo>
                        <a:pt x="20448" y="11653"/>
                      </a:lnTo>
                      <a:lnTo>
                        <a:pt x="19492" y="11995"/>
                      </a:lnTo>
                      <a:lnTo>
                        <a:pt x="20466" y="13162"/>
                      </a:lnTo>
                      <a:lnTo>
                        <a:pt x="18232" y="13766"/>
                      </a:lnTo>
                      <a:lnTo>
                        <a:pt x="16495" y="14483"/>
                      </a:lnTo>
                      <a:lnTo>
                        <a:pt x="15060" y="15051"/>
                      </a:lnTo>
                      <a:lnTo>
                        <a:pt x="15166" y="16732"/>
                      </a:lnTo>
                      <a:lnTo>
                        <a:pt x="13510" y="16689"/>
                      </a:lnTo>
                      <a:lnTo>
                        <a:pt x="12571" y="17300"/>
                      </a:lnTo>
                      <a:lnTo>
                        <a:pt x="12562" y="18563"/>
                      </a:lnTo>
                      <a:lnTo>
                        <a:pt x="11191" y="18960"/>
                      </a:lnTo>
                      <a:lnTo>
                        <a:pt x="10164" y="20234"/>
                      </a:lnTo>
                      <a:lnTo>
                        <a:pt x="9056" y="21600"/>
                      </a:lnTo>
                      <a:lnTo>
                        <a:pt x="5949" y="21557"/>
                      </a:lnTo>
                      <a:lnTo>
                        <a:pt x="5355" y="20540"/>
                      </a:lnTo>
                      <a:lnTo>
                        <a:pt x="2299" y="20572"/>
                      </a:lnTo>
                      <a:lnTo>
                        <a:pt x="1068" y="19142"/>
                      </a:lnTo>
                      <a:lnTo>
                        <a:pt x="53" y="18045"/>
                      </a:lnTo>
                      <a:close/>
                      <a:moveTo>
                        <a:pt x="53" y="18045"/>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52" name="Freeform 23">
                  <a:extLst>
                    <a:ext uri="{FF2B5EF4-FFF2-40B4-BE49-F238E27FC236}">
                      <a16:creationId xmlns:a16="http://schemas.microsoft.com/office/drawing/2014/main" id="{30EB3EEC-8051-8144-A33C-0DD0B8DA4BBA}"/>
                    </a:ext>
                  </a:extLst>
                </p:cNvPr>
                <p:cNvSpPr>
                  <a:spLocks/>
                </p:cNvSpPr>
                <p:nvPr/>
              </p:nvSpPr>
              <p:spPr bwMode="auto">
                <a:xfrm>
                  <a:off x="1158084" y="2751837"/>
                  <a:ext cx="325988" cy="454122"/>
                </a:xfrm>
                <a:custGeom>
                  <a:avLst/>
                  <a:gdLst>
                    <a:gd name="T0" fmla="*/ 34192608 w 21600"/>
                    <a:gd name="T1" fmla="*/ 1311617342 h 21600"/>
                    <a:gd name="T2" fmla="*/ 45229417 w 21600"/>
                    <a:gd name="T3" fmla="*/ 1207243771 h 21600"/>
                    <a:gd name="T4" fmla="*/ 9374250 w 21600"/>
                    <a:gd name="T5" fmla="*/ 1104174291 h 21600"/>
                    <a:gd name="T6" fmla="*/ 0 w 21600"/>
                    <a:gd name="T7" fmla="*/ 983511728 h 21600"/>
                    <a:gd name="T8" fmla="*/ 20411059 w 21600"/>
                    <a:gd name="T9" fmla="*/ 857813435 h 21600"/>
                    <a:gd name="T10" fmla="*/ 51840352 w 21600"/>
                    <a:gd name="T11" fmla="*/ 704453610 h 21600"/>
                    <a:gd name="T12" fmla="*/ 67283751 w 21600"/>
                    <a:gd name="T13" fmla="*/ 582485410 h 21600"/>
                    <a:gd name="T14" fmla="*/ 55705157 w 21600"/>
                    <a:gd name="T15" fmla="*/ 456788662 h 21600"/>
                    <a:gd name="T16" fmla="*/ 54061882 w 21600"/>
                    <a:gd name="T17" fmla="*/ 356267669 h 21600"/>
                    <a:gd name="T18" fmla="*/ 49328972 w 21600"/>
                    <a:gd name="T19" fmla="*/ 239583221 h 21600"/>
                    <a:gd name="T20" fmla="*/ 45789096 w 21600"/>
                    <a:gd name="T21" fmla="*/ 119915563 h 21600"/>
                    <a:gd name="T22" fmla="*/ 62334668 w 21600"/>
                    <a:gd name="T23" fmla="*/ 17593045 h 21600"/>
                    <a:gd name="T24" fmla="*/ 115276510 w 21600"/>
                    <a:gd name="T25" fmla="*/ 10069993 h 21600"/>
                    <a:gd name="T26" fmla="*/ 191392726 w 21600"/>
                    <a:gd name="T27" fmla="*/ 18835933 h 21600"/>
                    <a:gd name="T28" fmla="*/ 245454608 w 21600"/>
                    <a:gd name="T29" fmla="*/ 15105762 h 21600"/>
                    <a:gd name="T30" fmla="*/ 305567064 w 21600"/>
                    <a:gd name="T31" fmla="*/ 0 h 21600"/>
                    <a:gd name="T32" fmla="*/ 301701550 w 21600"/>
                    <a:gd name="T33" fmla="*/ 128246819 h 21600"/>
                    <a:gd name="T34" fmla="*/ 346389182 w 21600"/>
                    <a:gd name="T35" fmla="*/ 199860341 h 21600"/>
                    <a:gd name="T36" fmla="*/ 326519908 w 21600"/>
                    <a:gd name="T37" fmla="*/ 346943092 h 21600"/>
                    <a:gd name="T38" fmla="*/ 342523695 w 21600"/>
                    <a:gd name="T39" fmla="*/ 470154102 h 21600"/>
                    <a:gd name="T40" fmla="*/ 349694308 w 21600"/>
                    <a:gd name="T41" fmla="*/ 614686783 h 21600"/>
                    <a:gd name="T42" fmla="*/ 349568341 w 21600"/>
                    <a:gd name="T43" fmla="*/ 790240738 h 21600"/>
                    <a:gd name="T44" fmla="*/ 356160673 w 21600"/>
                    <a:gd name="T45" fmla="*/ 952490455 h 21600"/>
                    <a:gd name="T46" fmla="*/ 390155027 w 21600"/>
                    <a:gd name="T47" fmla="*/ 1038651102 h 21600"/>
                    <a:gd name="T48" fmla="*/ 348032457 w 21600"/>
                    <a:gd name="T49" fmla="*/ 1146695187 h 21600"/>
                    <a:gd name="T50" fmla="*/ 290123664 w 21600"/>
                    <a:gd name="T51" fmla="*/ 1188158349 h 21600"/>
                    <a:gd name="T52" fmla="*/ 229450847 w 21600"/>
                    <a:gd name="T53" fmla="*/ 1247214595 h 21600"/>
                    <a:gd name="T54" fmla="*/ 177050790 w 21600"/>
                    <a:gd name="T55" fmla="*/ 1281157875 h 21600"/>
                    <a:gd name="T56" fmla="*/ 116938361 w 21600"/>
                    <a:gd name="T57" fmla="*/ 1342762607 h 21600"/>
                    <a:gd name="T58" fmla="*/ 34192608 w 21600"/>
                    <a:gd name="T59" fmla="*/ 1311617342 h 21600"/>
                    <a:gd name="T60" fmla="*/ 34192608 w 21600"/>
                    <a:gd name="T61" fmla="*/ 1311617342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1893" y="21099"/>
                      </a:moveTo>
                      <a:lnTo>
                        <a:pt x="2504" y="19420"/>
                      </a:lnTo>
                      <a:lnTo>
                        <a:pt x="519" y="17762"/>
                      </a:lnTo>
                      <a:lnTo>
                        <a:pt x="0" y="15821"/>
                      </a:lnTo>
                      <a:lnTo>
                        <a:pt x="1130" y="13799"/>
                      </a:lnTo>
                      <a:lnTo>
                        <a:pt x="2870" y="11332"/>
                      </a:lnTo>
                      <a:lnTo>
                        <a:pt x="3725" y="9370"/>
                      </a:lnTo>
                      <a:lnTo>
                        <a:pt x="3084" y="7348"/>
                      </a:lnTo>
                      <a:lnTo>
                        <a:pt x="2993" y="5731"/>
                      </a:lnTo>
                      <a:lnTo>
                        <a:pt x="2731" y="3854"/>
                      </a:lnTo>
                      <a:lnTo>
                        <a:pt x="2535" y="1929"/>
                      </a:lnTo>
                      <a:lnTo>
                        <a:pt x="3451" y="283"/>
                      </a:lnTo>
                      <a:lnTo>
                        <a:pt x="6382" y="162"/>
                      </a:lnTo>
                      <a:lnTo>
                        <a:pt x="10596" y="303"/>
                      </a:lnTo>
                      <a:lnTo>
                        <a:pt x="13589" y="243"/>
                      </a:lnTo>
                      <a:lnTo>
                        <a:pt x="16917" y="0"/>
                      </a:lnTo>
                      <a:lnTo>
                        <a:pt x="16703" y="2063"/>
                      </a:lnTo>
                      <a:lnTo>
                        <a:pt x="19177" y="3215"/>
                      </a:lnTo>
                      <a:lnTo>
                        <a:pt x="18077" y="5581"/>
                      </a:lnTo>
                      <a:lnTo>
                        <a:pt x="18963" y="7563"/>
                      </a:lnTo>
                      <a:lnTo>
                        <a:pt x="19360" y="9888"/>
                      </a:lnTo>
                      <a:lnTo>
                        <a:pt x="19353" y="12712"/>
                      </a:lnTo>
                      <a:lnTo>
                        <a:pt x="19718" y="15322"/>
                      </a:lnTo>
                      <a:lnTo>
                        <a:pt x="21600" y="16708"/>
                      </a:lnTo>
                      <a:lnTo>
                        <a:pt x="19268" y="18446"/>
                      </a:lnTo>
                      <a:lnTo>
                        <a:pt x="16062" y="19113"/>
                      </a:lnTo>
                      <a:lnTo>
                        <a:pt x="12703" y="20063"/>
                      </a:lnTo>
                      <a:lnTo>
                        <a:pt x="9802" y="20609"/>
                      </a:lnTo>
                      <a:lnTo>
                        <a:pt x="6474" y="21600"/>
                      </a:lnTo>
                      <a:lnTo>
                        <a:pt x="1893" y="21099"/>
                      </a:lnTo>
                      <a:close/>
                      <a:moveTo>
                        <a:pt x="1893" y="21099"/>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53" name="Freeform 24">
                  <a:extLst>
                    <a:ext uri="{FF2B5EF4-FFF2-40B4-BE49-F238E27FC236}">
                      <a16:creationId xmlns:a16="http://schemas.microsoft.com/office/drawing/2014/main" id="{A52BFD0F-3FF9-F047-9664-CCD46555D047}"/>
                    </a:ext>
                  </a:extLst>
                </p:cNvPr>
                <p:cNvSpPr>
                  <a:spLocks/>
                </p:cNvSpPr>
                <p:nvPr/>
              </p:nvSpPr>
              <p:spPr bwMode="auto">
                <a:xfrm>
                  <a:off x="2063910" y="2616190"/>
                  <a:ext cx="568880" cy="821465"/>
                </a:xfrm>
                <a:custGeom>
                  <a:avLst/>
                  <a:gdLst>
                    <a:gd name="T0" fmla="*/ 10270752 w 21600"/>
                    <a:gd name="T1" fmla="*/ 2147483647 h 21600"/>
                    <a:gd name="T2" fmla="*/ 26589954 w 21600"/>
                    <a:gd name="T3" fmla="*/ 2147483647 h 21600"/>
                    <a:gd name="T4" fmla="*/ 65276715 w 21600"/>
                    <a:gd name="T5" fmla="*/ 2147483647 h 21600"/>
                    <a:gd name="T6" fmla="*/ 183540526 w 21600"/>
                    <a:gd name="T7" fmla="*/ 2147483647 h 21600"/>
                    <a:gd name="T8" fmla="*/ 348074120 w 21600"/>
                    <a:gd name="T9" fmla="*/ 2147483647 h 21600"/>
                    <a:gd name="T10" fmla="*/ 553019933 w 21600"/>
                    <a:gd name="T11" fmla="*/ 2147483647 h 21600"/>
                    <a:gd name="T12" fmla="*/ 646326897 w 21600"/>
                    <a:gd name="T13" fmla="*/ 2147483647 h 21600"/>
                    <a:gd name="T14" fmla="*/ 823722545 w 21600"/>
                    <a:gd name="T15" fmla="*/ 2147483647 h 21600"/>
                    <a:gd name="T16" fmla="*/ 921541235 w 21600"/>
                    <a:gd name="T17" fmla="*/ 2147483647 h 21600"/>
                    <a:gd name="T18" fmla="*/ 1003135046 w 21600"/>
                    <a:gd name="T19" fmla="*/ 2147483647 h 21600"/>
                    <a:gd name="T20" fmla="*/ 1083483571 w 21600"/>
                    <a:gd name="T21" fmla="*/ 2147483647 h 21600"/>
                    <a:gd name="T22" fmla="*/ 1160085618 w 21600"/>
                    <a:gd name="T23" fmla="*/ 2147483647 h 21600"/>
                    <a:gd name="T24" fmla="*/ 1290540559 w 21600"/>
                    <a:gd name="T25" fmla="*/ 2147483647 h 21600"/>
                    <a:gd name="T26" fmla="*/ 1330187532 w 21600"/>
                    <a:gd name="T27" fmla="*/ 2086302947 h 21600"/>
                    <a:gd name="T28" fmla="*/ 1401510590 w 21600"/>
                    <a:gd name="T29" fmla="*/ 1706943870 h 21600"/>
                    <a:gd name="T30" fmla="*/ 1466785245 w 21600"/>
                    <a:gd name="T31" fmla="*/ 1367688125 h 21600"/>
                    <a:gd name="T32" fmla="*/ 1619704220 w 21600"/>
                    <a:gd name="T33" fmla="*/ 1237801534 h 21600"/>
                    <a:gd name="T34" fmla="*/ 1623735772 w 21600"/>
                    <a:gd name="T35" fmla="*/ 778590139 h 21600"/>
                    <a:gd name="T36" fmla="*/ 1507583180 w 21600"/>
                    <a:gd name="T37" fmla="*/ 504095321 h 21600"/>
                    <a:gd name="T38" fmla="*/ 1476961675 w 21600"/>
                    <a:gd name="T39" fmla="*/ 0 h 21600"/>
                    <a:gd name="T40" fmla="*/ 1595225440 w 21600"/>
                    <a:gd name="T41" fmla="*/ 324534108 h 21600"/>
                    <a:gd name="T42" fmla="*/ 1768495169 w 21600"/>
                    <a:gd name="T43" fmla="*/ 523967305 h 21600"/>
                    <a:gd name="T44" fmla="*/ 1820524068 w 21600"/>
                    <a:gd name="T45" fmla="*/ 1132932116 h 21600"/>
                    <a:gd name="T46" fmla="*/ 1824652094 w 21600"/>
                    <a:gd name="T47" fmla="*/ 1617160612 h 21600"/>
                    <a:gd name="T48" fmla="*/ 1924485530 w 21600"/>
                    <a:gd name="T49" fmla="*/ 2147483647 h 21600"/>
                    <a:gd name="T50" fmla="*/ 1547324521 w 21600"/>
                    <a:gd name="T51" fmla="*/ 2147483647 h 21600"/>
                    <a:gd name="T52" fmla="*/ 1549437802 w 21600"/>
                    <a:gd name="T53" fmla="*/ 2147483647 h 21600"/>
                    <a:gd name="T54" fmla="*/ 1747951512 w 21600"/>
                    <a:gd name="T55" fmla="*/ 2147483647 h 21600"/>
                    <a:gd name="T56" fmla="*/ 1838858015 w 21600"/>
                    <a:gd name="T57" fmla="*/ 2147483647 h 21600"/>
                    <a:gd name="T58" fmla="*/ 1904134730 w 21600"/>
                    <a:gd name="T59" fmla="*/ 2147483647 h 21600"/>
                    <a:gd name="T60" fmla="*/ 1814475664 w 21600"/>
                    <a:gd name="T61" fmla="*/ 2147483647 h 21600"/>
                    <a:gd name="T62" fmla="*/ 1730865002 w 21600"/>
                    <a:gd name="T63" fmla="*/ 2147483647 h 21600"/>
                    <a:gd name="T64" fmla="*/ 1622872034 w 21600"/>
                    <a:gd name="T65" fmla="*/ 2147483647 h 21600"/>
                    <a:gd name="T66" fmla="*/ 1701394459 w 21600"/>
                    <a:gd name="T67" fmla="*/ 2147483647 h 21600"/>
                    <a:gd name="T68" fmla="*/ 1779822561 w 21600"/>
                    <a:gd name="T69" fmla="*/ 2147483647 h 21600"/>
                    <a:gd name="T70" fmla="*/ 1845002848 w 21600"/>
                    <a:gd name="T71" fmla="*/ 2147483647 h 21600"/>
                    <a:gd name="T72" fmla="*/ 2073467275 w 21600"/>
                    <a:gd name="T73" fmla="*/ 2147483647 h 21600"/>
                    <a:gd name="T74" fmla="*/ 2061083197 w 21600"/>
                    <a:gd name="T75" fmla="*/ 2147483647 h 21600"/>
                    <a:gd name="T76" fmla="*/ 1881960028 w 21600"/>
                    <a:gd name="T77" fmla="*/ 2147483647 h 21600"/>
                    <a:gd name="T78" fmla="*/ 1708403074 w 21600"/>
                    <a:gd name="T79" fmla="*/ 2147483647 h 21600"/>
                    <a:gd name="T80" fmla="*/ 1608569685 w 21600"/>
                    <a:gd name="T81" fmla="*/ 2147483647 h 21600"/>
                    <a:gd name="T82" fmla="*/ 1451522683 w 21600"/>
                    <a:gd name="T83" fmla="*/ 2147483647 h 21600"/>
                    <a:gd name="T84" fmla="*/ 1212978300 w 21600"/>
                    <a:gd name="T85" fmla="*/ 2147483647 h 21600"/>
                    <a:gd name="T86" fmla="*/ 990849548 w 21600"/>
                    <a:gd name="T87" fmla="*/ 2147483647 h 21600"/>
                    <a:gd name="T88" fmla="*/ 722545290 w 21600"/>
                    <a:gd name="T89" fmla="*/ 2147483647 h 21600"/>
                    <a:gd name="T90" fmla="*/ 487265196 w 21600"/>
                    <a:gd name="T91" fmla="*/ 2147483647 h 21600"/>
                    <a:gd name="T92" fmla="*/ 307852696 w 21600"/>
                    <a:gd name="T93" fmla="*/ 2147483647 h 21600"/>
                    <a:gd name="T94" fmla="*/ 297676266 w 21600"/>
                    <a:gd name="T95" fmla="*/ 2147483647 h 21600"/>
                    <a:gd name="T96" fmla="*/ 269071566 w 21600"/>
                    <a:gd name="T97" fmla="*/ 2147483647 h 21600"/>
                    <a:gd name="T98" fmla="*/ 152918975 w 21600"/>
                    <a:gd name="T99" fmla="*/ 2147483647 h 21600"/>
                    <a:gd name="T100" fmla="*/ 0 w 21600"/>
                    <a:gd name="T101" fmla="*/ 2147483647 h 21600"/>
                    <a:gd name="T102" fmla="*/ 10270752 w 21600"/>
                    <a:gd name="T103" fmla="*/ 2147483647 h 21600"/>
                    <a:gd name="T104" fmla="*/ 10270752 w 21600"/>
                    <a:gd name="T105" fmla="*/ 2147483647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107" y="15541"/>
                      </a:moveTo>
                      <a:lnTo>
                        <a:pt x="277" y="14619"/>
                      </a:lnTo>
                      <a:lnTo>
                        <a:pt x="680" y="13710"/>
                      </a:lnTo>
                      <a:lnTo>
                        <a:pt x="1912" y="12788"/>
                      </a:lnTo>
                      <a:lnTo>
                        <a:pt x="3626" y="11455"/>
                      </a:lnTo>
                      <a:lnTo>
                        <a:pt x="5761" y="11402"/>
                      </a:lnTo>
                      <a:lnTo>
                        <a:pt x="6733" y="12489"/>
                      </a:lnTo>
                      <a:lnTo>
                        <a:pt x="8581" y="11947"/>
                      </a:lnTo>
                      <a:lnTo>
                        <a:pt x="9600" y="10360"/>
                      </a:lnTo>
                      <a:lnTo>
                        <a:pt x="10450" y="8781"/>
                      </a:lnTo>
                      <a:lnTo>
                        <a:pt x="11287" y="8407"/>
                      </a:lnTo>
                      <a:lnTo>
                        <a:pt x="12085" y="7444"/>
                      </a:lnTo>
                      <a:lnTo>
                        <a:pt x="13444" y="6657"/>
                      </a:lnTo>
                      <a:lnTo>
                        <a:pt x="13857" y="5670"/>
                      </a:lnTo>
                      <a:lnTo>
                        <a:pt x="14600" y="4639"/>
                      </a:lnTo>
                      <a:lnTo>
                        <a:pt x="15280" y="3717"/>
                      </a:lnTo>
                      <a:lnTo>
                        <a:pt x="16873" y="3364"/>
                      </a:lnTo>
                      <a:lnTo>
                        <a:pt x="16915" y="2116"/>
                      </a:lnTo>
                      <a:lnTo>
                        <a:pt x="15705" y="1370"/>
                      </a:lnTo>
                      <a:lnTo>
                        <a:pt x="15386" y="0"/>
                      </a:lnTo>
                      <a:lnTo>
                        <a:pt x="16618" y="882"/>
                      </a:lnTo>
                      <a:lnTo>
                        <a:pt x="18423" y="1424"/>
                      </a:lnTo>
                      <a:lnTo>
                        <a:pt x="18965" y="3079"/>
                      </a:lnTo>
                      <a:lnTo>
                        <a:pt x="19008" y="4395"/>
                      </a:lnTo>
                      <a:lnTo>
                        <a:pt x="20048" y="5955"/>
                      </a:lnTo>
                      <a:lnTo>
                        <a:pt x="16119" y="6158"/>
                      </a:lnTo>
                      <a:lnTo>
                        <a:pt x="16141" y="7243"/>
                      </a:lnTo>
                      <a:lnTo>
                        <a:pt x="18209" y="8314"/>
                      </a:lnTo>
                      <a:lnTo>
                        <a:pt x="19156" y="9210"/>
                      </a:lnTo>
                      <a:lnTo>
                        <a:pt x="19836" y="10526"/>
                      </a:lnTo>
                      <a:lnTo>
                        <a:pt x="18902" y="11882"/>
                      </a:lnTo>
                      <a:lnTo>
                        <a:pt x="18031" y="12650"/>
                      </a:lnTo>
                      <a:lnTo>
                        <a:pt x="16906" y="13450"/>
                      </a:lnTo>
                      <a:lnTo>
                        <a:pt x="17724" y="15348"/>
                      </a:lnTo>
                      <a:lnTo>
                        <a:pt x="18541" y="16583"/>
                      </a:lnTo>
                      <a:lnTo>
                        <a:pt x="19220" y="17668"/>
                      </a:lnTo>
                      <a:lnTo>
                        <a:pt x="21600" y="18793"/>
                      </a:lnTo>
                      <a:lnTo>
                        <a:pt x="21471" y="21600"/>
                      </a:lnTo>
                      <a:lnTo>
                        <a:pt x="19605" y="21365"/>
                      </a:lnTo>
                      <a:lnTo>
                        <a:pt x="17797" y="21057"/>
                      </a:lnTo>
                      <a:lnTo>
                        <a:pt x="16757" y="20420"/>
                      </a:lnTo>
                      <a:lnTo>
                        <a:pt x="15121" y="20393"/>
                      </a:lnTo>
                      <a:lnTo>
                        <a:pt x="12636" y="20366"/>
                      </a:lnTo>
                      <a:lnTo>
                        <a:pt x="10322" y="20244"/>
                      </a:lnTo>
                      <a:lnTo>
                        <a:pt x="7527" y="20311"/>
                      </a:lnTo>
                      <a:lnTo>
                        <a:pt x="5076" y="20230"/>
                      </a:lnTo>
                      <a:lnTo>
                        <a:pt x="3207" y="20149"/>
                      </a:lnTo>
                      <a:lnTo>
                        <a:pt x="3101" y="19104"/>
                      </a:lnTo>
                      <a:lnTo>
                        <a:pt x="2803" y="18101"/>
                      </a:lnTo>
                      <a:lnTo>
                        <a:pt x="1593" y="17422"/>
                      </a:lnTo>
                      <a:lnTo>
                        <a:pt x="0" y="16690"/>
                      </a:lnTo>
                      <a:lnTo>
                        <a:pt x="107" y="15541"/>
                      </a:lnTo>
                      <a:close/>
                      <a:moveTo>
                        <a:pt x="107" y="15541"/>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dirty="0"/>
                </a:p>
              </p:txBody>
            </p:sp>
            <p:sp>
              <p:nvSpPr>
                <p:cNvPr id="254" name="Freeform 25">
                  <a:extLst>
                    <a:ext uri="{FF2B5EF4-FFF2-40B4-BE49-F238E27FC236}">
                      <a16:creationId xmlns:a16="http://schemas.microsoft.com/office/drawing/2014/main" id="{360340D0-1750-5B4C-A962-E08C45494C81}"/>
                    </a:ext>
                  </a:extLst>
                </p:cNvPr>
                <p:cNvSpPr>
                  <a:spLocks/>
                </p:cNvSpPr>
                <p:nvPr/>
              </p:nvSpPr>
              <p:spPr bwMode="auto">
                <a:xfrm>
                  <a:off x="2236491" y="3297795"/>
                  <a:ext cx="588056" cy="604935"/>
                </a:xfrm>
                <a:custGeom>
                  <a:avLst/>
                  <a:gdLst>
                    <a:gd name="T0" fmla="*/ 0 w 21600"/>
                    <a:gd name="T1" fmla="*/ 2147483647 h 21600"/>
                    <a:gd name="T2" fmla="*/ 264019521 w 21600"/>
                    <a:gd name="T3" fmla="*/ 2147483647 h 21600"/>
                    <a:gd name="T4" fmla="*/ 245040303 w 21600"/>
                    <a:gd name="T5" fmla="*/ 2147483647 h 21600"/>
                    <a:gd name="T6" fmla="*/ 170817173 w 21600"/>
                    <a:gd name="T7" fmla="*/ 2147483647 h 21600"/>
                    <a:gd name="T8" fmla="*/ 401119070 w 21600"/>
                    <a:gd name="T9" fmla="*/ 2147483647 h 21600"/>
                    <a:gd name="T10" fmla="*/ 486686688 w 21600"/>
                    <a:gd name="T11" fmla="*/ 2017841116 h 21600"/>
                    <a:gd name="T12" fmla="*/ 617636849 w 21600"/>
                    <a:gd name="T13" fmla="*/ 2147483647 h 21600"/>
                    <a:gd name="T14" fmla="*/ 760993322 w 21600"/>
                    <a:gd name="T15" fmla="*/ 2110268839 h 21600"/>
                    <a:gd name="T16" fmla="*/ 932446766 w 21600"/>
                    <a:gd name="T17" fmla="*/ 2147483647 h 21600"/>
                    <a:gd name="T18" fmla="*/ 953016495 w 21600"/>
                    <a:gd name="T19" fmla="*/ 2012257873 h 21600"/>
                    <a:gd name="T20" fmla="*/ 1013455508 w 21600"/>
                    <a:gd name="T21" fmla="*/ 1625499419 h 21600"/>
                    <a:gd name="T22" fmla="*/ 875719735 w 21600"/>
                    <a:gd name="T23" fmla="*/ 1491485920 h 21600"/>
                    <a:gd name="T24" fmla="*/ 853559447 w 21600"/>
                    <a:gd name="T25" fmla="*/ 1192454678 h 21600"/>
                    <a:gd name="T26" fmla="*/ 1027026825 w 21600"/>
                    <a:gd name="T27" fmla="*/ 1077396204 h 21600"/>
                    <a:gd name="T28" fmla="*/ 978994124 w 21600"/>
                    <a:gd name="T29" fmla="*/ 829649700 h 21600"/>
                    <a:gd name="T30" fmla="*/ 817507505 w 21600"/>
                    <a:gd name="T31" fmla="*/ 845959329 h 21600"/>
                    <a:gd name="T32" fmla="*/ 655915574 w 21600"/>
                    <a:gd name="T33" fmla="*/ 809811943 h 21600"/>
                    <a:gd name="T34" fmla="*/ 626967355 w 21600"/>
                    <a:gd name="T35" fmla="*/ 458465688 h 21600"/>
                    <a:gd name="T36" fmla="*/ 1011334037 w 21600"/>
                    <a:gd name="T37" fmla="*/ 468459790 h 21600"/>
                    <a:gd name="T38" fmla="*/ 1150767904 w 21600"/>
                    <a:gd name="T39" fmla="*/ 628481827 h 21600"/>
                    <a:gd name="T40" fmla="*/ 1319571094 w 21600"/>
                    <a:gd name="T41" fmla="*/ 675503250 h 21600"/>
                    <a:gd name="T42" fmla="*/ 1499187908 w 21600"/>
                    <a:gd name="T43" fmla="*/ 717824160 h 21600"/>
                    <a:gd name="T44" fmla="*/ 1519016150 w 21600"/>
                    <a:gd name="T45" fmla="*/ 525472465 h 21600"/>
                    <a:gd name="T46" fmla="*/ 1661628863 w 21600"/>
                    <a:gd name="T47" fmla="*/ 306672238 h 21600"/>
                    <a:gd name="T48" fmla="*/ 1669899816 w 21600"/>
                    <a:gd name="T49" fmla="*/ 26596075 h 21600"/>
                    <a:gd name="T50" fmla="*/ 2004432615 w 21600"/>
                    <a:gd name="T51" fmla="*/ 6318324 h 21600"/>
                    <a:gd name="T52" fmla="*/ 2147483647 w 21600"/>
                    <a:gd name="T53" fmla="*/ 0 h 21600"/>
                    <a:gd name="T54" fmla="*/ 2147483647 w 21600"/>
                    <a:gd name="T55" fmla="*/ 339294293 h 21600"/>
                    <a:gd name="T56" fmla="*/ 2100390434 w 21600"/>
                    <a:gd name="T57" fmla="*/ 577932277 h 21600"/>
                    <a:gd name="T58" fmla="*/ 2077170499 w 21600"/>
                    <a:gd name="T59" fmla="*/ 919724370 h 21600"/>
                    <a:gd name="T60" fmla="*/ 2056811345 w 21600"/>
                    <a:gd name="T61" fmla="*/ 1171001852 h 21600"/>
                    <a:gd name="T62" fmla="*/ 1994145502 w 21600"/>
                    <a:gd name="T63" fmla="*/ 1413312764 h 21600"/>
                    <a:gd name="T64" fmla="*/ 1995630797 w 21600"/>
                    <a:gd name="T65" fmla="*/ 1614037846 h 21600"/>
                    <a:gd name="T66" fmla="*/ 1870511960 w 21600"/>
                    <a:gd name="T67" fmla="*/ 1733944375 h 21600"/>
                    <a:gd name="T68" fmla="*/ 1730762252 w 21600"/>
                    <a:gd name="T69" fmla="*/ 1891321016 h 21600"/>
                    <a:gd name="T70" fmla="*/ 1572138592 w 21600"/>
                    <a:gd name="T71" fmla="*/ 2147483647 h 21600"/>
                    <a:gd name="T72" fmla="*/ 1561959015 w 21600"/>
                    <a:gd name="T73" fmla="*/ 2147483647 h 21600"/>
                    <a:gd name="T74" fmla="*/ 1548811120 w 21600"/>
                    <a:gd name="T75" fmla="*/ 2147483647 h 21600"/>
                    <a:gd name="T76" fmla="*/ 1494947143 w 21600"/>
                    <a:gd name="T77" fmla="*/ 2147483647 h 21600"/>
                    <a:gd name="T78" fmla="*/ 1352334430 w 21600"/>
                    <a:gd name="T79" fmla="*/ 2147483647 h 21600"/>
                    <a:gd name="T80" fmla="*/ 1221384269 w 21600"/>
                    <a:gd name="T81" fmla="*/ 2147483647 h 21600"/>
                    <a:gd name="T82" fmla="*/ 1039433185 w 21600"/>
                    <a:gd name="T83" fmla="*/ 2147483647 h 21600"/>
                    <a:gd name="T84" fmla="*/ 1020559278 w 21600"/>
                    <a:gd name="T85" fmla="*/ 2147483647 h 21600"/>
                    <a:gd name="T86" fmla="*/ 847302476 w 21600"/>
                    <a:gd name="T87" fmla="*/ 2147483647 h 21600"/>
                    <a:gd name="T88" fmla="*/ 675636279 w 21600"/>
                    <a:gd name="T89" fmla="*/ 2147483647 h 21600"/>
                    <a:gd name="T90" fmla="*/ 490716877 w 21600"/>
                    <a:gd name="T91" fmla="*/ 2147483647 h 21600"/>
                    <a:gd name="T92" fmla="*/ 337924540 w 21600"/>
                    <a:gd name="T93" fmla="*/ 2147483647 h 21600"/>
                    <a:gd name="T94" fmla="*/ 192977508 w 21600"/>
                    <a:gd name="T95" fmla="*/ 2147483647 h 21600"/>
                    <a:gd name="T96" fmla="*/ 0 w 21600"/>
                    <a:gd name="T97" fmla="*/ 2147483647 h 21600"/>
                    <a:gd name="T98" fmla="*/ 0 w 21600"/>
                    <a:gd name="T99" fmla="*/ 2147483647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0" y="18622"/>
                      </a:moveTo>
                      <a:lnTo>
                        <a:pt x="2490" y="18740"/>
                      </a:lnTo>
                      <a:lnTo>
                        <a:pt x="2311" y="17263"/>
                      </a:lnTo>
                      <a:lnTo>
                        <a:pt x="1611" y="15012"/>
                      </a:lnTo>
                      <a:lnTo>
                        <a:pt x="3783" y="14825"/>
                      </a:lnTo>
                      <a:lnTo>
                        <a:pt x="4590" y="13732"/>
                      </a:lnTo>
                      <a:lnTo>
                        <a:pt x="5825" y="14888"/>
                      </a:lnTo>
                      <a:lnTo>
                        <a:pt x="7177" y="14361"/>
                      </a:lnTo>
                      <a:lnTo>
                        <a:pt x="8794" y="14912"/>
                      </a:lnTo>
                      <a:lnTo>
                        <a:pt x="8988" y="13694"/>
                      </a:lnTo>
                      <a:lnTo>
                        <a:pt x="9558" y="11062"/>
                      </a:lnTo>
                      <a:lnTo>
                        <a:pt x="8259" y="10150"/>
                      </a:lnTo>
                      <a:lnTo>
                        <a:pt x="8050" y="8115"/>
                      </a:lnTo>
                      <a:lnTo>
                        <a:pt x="9686" y="7332"/>
                      </a:lnTo>
                      <a:lnTo>
                        <a:pt x="9233" y="5646"/>
                      </a:lnTo>
                      <a:lnTo>
                        <a:pt x="7710" y="5757"/>
                      </a:lnTo>
                      <a:lnTo>
                        <a:pt x="6186" y="5511"/>
                      </a:lnTo>
                      <a:lnTo>
                        <a:pt x="5913" y="3120"/>
                      </a:lnTo>
                      <a:lnTo>
                        <a:pt x="9538" y="3188"/>
                      </a:lnTo>
                      <a:lnTo>
                        <a:pt x="10853" y="4277"/>
                      </a:lnTo>
                      <a:lnTo>
                        <a:pt x="12445" y="4597"/>
                      </a:lnTo>
                      <a:lnTo>
                        <a:pt x="14139" y="4885"/>
                      </a:lnTo>
                      <a:lnTo>
                        <a:pt x="14326" y="3576"/>
                      </a:lnTo>
                      <a:lnTo>
                        <a:pt x="15671" y="2087"/>
                      </a:lnTo>
                      <a:lnTo>
                        <a:pt x="15749" y="181"/>
                      </a:lnTo>
                      <a:lnTo>
                        <a:pt x="18904" y="43"/>
                      </a:lnTo>
                      <a:lnTo>
                        <a:pt x="21600" y="0"/>
                      </a:lnTo>
                      <a:lnTo>
                        <a:pt x="20866" y="2309"/>
                      </a:lnTo>
                      <a:lnTo>
                        <a:pt x="19809" y="3933"/>
                      </a:lnTo>
                      <a:lnTo>
                        <a:pt x="19590" y="6259"/>
                      </a:lnTo>
                      <a:lnTo>
                        <a:pt x="19398" y="7969"/>
                      </a:lnTo>
                      <a:lnTo>
                        <a:pt x="18807" y="9618"/>
                      </a:lnTo>
                      <a:lnTo>
                        <a:pt x="18821" y="10984"/>
                      </a:lnTo>
                      <a:lnTo>
                        <a:pt x="17641" y="11800"/>
                      </a:lnTo>
                      <a:lnTo>
                        <a:pt x="16323" y="12871"/>
                      </a:lnTo>
                      <a:lnTo>
                        <a:pt x="14827" y="14655"/>
                      </a:lnTo>
                      <a:lnTo>
                        <a:pt x="14731" y="16648"/>
                      </a:lnTo>
                      <a:lnTo>
                        <a:pt x="14607" y="18260"/>
                      </a:lnTo>
                      <a:lnTo>
                        <a:pt x="14099" y="19442"/>
                      </a:lnTo>
                      <a:lnTo>
                        <a:pt x="12754" y="19577"/>
                      </a:lnTo>
                      <a:lnTo>
                        <a:pt x="11519" y="20598"/>
                      </a:lnTo>
                      <a:lnTo>
                        <a:pt x="9803" y="21398"/>
                      </a:lnTo>
                      <a:lnTo>
                        <a:pt x="9625" y="20118"/>
                      </a:lnTo>
                      <a:lnTo>
                        <a:pt x="7991" y="20545"/>
                      </a:lnTo>
                      <a:lnTo>
                        <a:pt x="6372" y="20726"/>
                      </a:lnTo>
                      <a:lnTo>
                        <a:pt x="4628" y="20517"/>
                      </a:lnTo>
                      <a:lnTo>
                        <a:pt x="3187" y="21600"/>
                      </a:lnTo>
                      <a:lnTo>
                        <a:pt x="1820" y="20296"/>
                      </a:lnTo>
                      <a:lnTo>
                        <a:pt x="0" y="18622"/>
                      </a:lnTo>
                      <a:close/>
                      <a:moveTo>
                        <a:pt x="0" y="18622"/>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55" name="Freeform 26">
                  <a:extLst>
                    <a:ext uri="{FF2B5EF4-FFF2-40B4-BE49-F238E27FC236}">
                      <a16:creationId xmlns:a16="http://schemas.microsoft.com/office/drawing/2014/main" id="{C42B94FE-17AD-4046-8D93-C017693B25F3}"/>
                    </a:ext>
                  </a:extLst>
                </p:cNvPr>
                <p:cNvSpPr>
                  <a:spLocks/>
                </p:cNvSpPr>
                <p:nvPr/>
              </p:nvSpPr>
              <p:spPr bwMode="auto">
                <a:xfrm>
                  <a:off x="4527538" y="2675167"/>
                  <a:ext cx="750593" cy="992497"/>
                </a:xfrm>
                <a:custGeom>
                  <a:avLst/>
                  <a:gdLst>
                    <a:gd name="T0" fmla="*/ 375059671 w 21600"/>
                    <a:gd name="T1" fmla="*/ 2147483647 h 21600"/>
                    <a:gd name="T2" fmla="*/ 104514343 w 21600"/>
                    <a:gd name="T3" fmla="*/ 2147483647 h 21600"/>
                    <a:gd name="T4" fmla="*/ 76290809 w 21600"/>
                    <a:gd name="T5" fmla="*/ 2147483647 h 21600"/>
                    <a:gd name="T6" fmla="*/ 76290809 w 21600"/>
                    <a:gd name="T7" fmla="*/ 2147483647 h 21600"/>
                    <a:gd name="T8" fmla="*/ 85331221 w 21600"/>
                    <a:gd name="T9" fmla="*/ 2147483647 h 21600"/>
                    <a:gd name="T10" fmla="*/ 0 w 21600"/>
                    <a:gd name="T11" fmla="*/ 2147483647 h 21600"/>
                    <a:gd name="T12" fmla="*/ 257314959 w 21600"/>
                    <a:gd name="T13" fmla="*/ 2147483647 h 21600"/>
                    <a:gd name="T14" fmla="*/ 384319080 w 21600"/>
                    <a:gd name="T15" fmla="*/ 2147483647 h 21600"/>
                    <a:gd name="T16" fmla="*/ 495008860 w 21600"/>
                    <a:gd name="T17" fmla="*/ 2147483647 h 21600"/>
                    <a:gd name="T18" fmla="*/ 901598721 w 21600"/>
                    <a:gd name="T19" fmla="*/ 2147483647 h 21600"/>
                    <a:gd name="T20" fmla="*/ 1057045434 w 21600"/>
                    <a:gd name="T21" fmla="*/ 2147483647 h 21600"/>
                    <a:gd name="T22" fmla="*/ 1286797417 w 21600"/>
                    <a:gd name="T23" fmla="*/ 2147483647 h 21600"/>
                    <a:gd name="T24" fmla="*/ 1896682268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14090869 w 21600"/>
                    <a:gd name="T35" fmla="*/ 2147483647 h 21600"/>
                    <a:gd name="T36" fmla="*/ 1570795736 w 21600"/>
                    <a:gd name="T37" fmla="*/ 2147483647 h 21600"/>
                    <a:gd name="T38" fmla="*/ 1295618891 w 21600"/>
                    <a:gd name="T39" fmla="*/ 2147483647 h 21600"/>
                    <a:gd name="T40" fmla="*/ 1034332973 w 21600"/>
                    <a:gd name="T41" fmla="*/ 2147483647 h 21600"/>
                    <a:gd name="T42" fmla="*/ 805902167 w 21600"/>
                    <a:gd name="T43" fmla="*/ 1840442190 h 21600"/>
                    <a:gd name="T44" fmla="*/ 842063934 w 21600"/>
                    <a:gd name="T45" fmla="*/ 1229769891 h 21600"/>
                    <a:gd name="T46" fmla="*/ 1022646463 w 21600"/>
                    <a:gd name="T47" fmla="*/ 805357409 h 21600"/>
                    <a:gd name="T48" fmla="*/ 1223295356 w 21600"/>
                    <a:gd name="T49" fmla="*/ 1270006633 h 21600"/>
                    <a:gd name="T50" fmla="*/ 1489212791 w 21600"/>
                    <a:gd name="T51" fmla="*/ 1754129571 h 21600"/>
                    <a:gd name="T52" fmla="*/ 1794595025 w 21600"/>
                    <a:gd name="T53" fmla="*/ 1730120925 h 21600"/>
                    <a:gd name="T54" fmla="*/ 2147483647 w 21600"/>
                    <a:gd name="T55" fmla="*/ 1284285867 h 21600"/>
                    <a:gd name="T56" fmla="*/ 2147483647 w 21600"/>
                    <a:gd name="T57" fmla="*/ 1356319252 h 21600"/>
                    <a:gd name="T58" fmla="*/ 2147483647 w 21600"/>
                    <a:gd name="T59" fmla="*/ 1016263169 h 21600"/>
                    <a:gd name="T60" fmla="*/ 2147483647 w 21600"/>
                    <a:gd name="T61" fmla="*/ 920221138 h 21600"/>
                    <a:gd name="T62" fmla="*/ 2147483647 w 21600"/>
                    <a:gd name="T63" fmla="*/ 838450810 h 21600"/>
                    <a:gd name="T64" fmla="*/ 2147483647 w 21600"/>
                    <a:gd name="T65" fmla="*/ 675562429 h 21600"/>
                    <a:gd name="T66" fmla="*/ 2147483647 w 21600"/>
                    <a:gd name="T67" fmla="*/ 469843703 h 21600"/>
                    <a:gd name="T68" fmla="*/ 2147483647 w 21600"/>
                    <a:gd name="T69" fmla="*/ 158346090 h 21600"/>
                    <a:gd name="T70" fmla="*/ 2147483647 w 21600"/>
                    <a:gd name="T71" fmla="*/ 0 h 21600"/>
                    <a:gd name="T72" fmla="*/ 2147483647 w 21600"/>
                    <a:gd name="T73" fmla="*/ 335513792 h 21600"/>
                    <a:gd name="T74" fmla="*/ 2147483647 w 21600"/>
                    <a:gd name="T75" fmla="*/ 1030542403 h 21600"/>
                    <a:gd name="T76" fmla="*/ 2147483647 w 21600"/>
                    <a:gd name="T77" fmla="*/ 1735307959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34817790 w 21600"/>
                    <a:gd name="T103" fmla="*/ 2147483647 h 21600"/>
                    <a:gd name="T104" fmla="*/ 1824581416 w 21600"/>
                    <a:gd name="T105" fmla="*/ 2147483647 h 21600"/>
                    <a:gd name="T106" fmla="*/ 1568149698 w 21600"/>
                    <a:gd name="T107" fmla="*/ 2147483647 h 21600"/>
                    <a:gd name="T108" fmla="*/ 1309290880 w 21600"/>
                    <a:gd name="T109" fmla="*/ 2147483647 h 21600"/>
                    <a:gd name="T110" fmla="*/ 1038745553 w 21600"/>
                    <a:gd name="T111" fmla="*/ 2147483647 h 21600"/>
                    <a:gd name="T112" fmla="*/ 780324730 w 21600"/>
                    <a:gd name="T113" fmla="*/ 2147483647 h 21600"/>
                    <a:gd name="T114" fmla="*/ 535579522 w 21600"/>
                    <a:gd name="T115" fmla="*/ 2147483647 h 21600"/>
                    <a:gd name="T116" fmla="*/ 375059671 w 21600"/>
                    <a:gd name="T117" fmla="*/ 2147483647 h 21600"/>
                    <a:gd name="T118" fmla="*/ 375059671 w 21600"/>
                    <a:gd name="T119" fmla="*/ 2147483647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00" h="21600">
                      <a:moveTo>
                        <a:pt x="1701" y="21600"/>
                      </a:moveTo>
                      <a:lnTo>
                        <a:pt x="474" y="20662"/>
                      </a:lnTo>
                      <a:lnTo>
                        <a:pt x="346" y="19592"/>
                      </a:lnTo>
                      <a:lnTo>
                        <a:pt x="346" y="17819"/>
                      </a:lnTo>
                      <a:lnTo>
                        <a:pt x="387" y="15988"/>
                      </a:lnTo>
                      <a:lnTo>
                        <a:pt x="0" y="14688"/>
                      </a:lnTo>
                      <a:lnTo>
                        <a:pt x="1167" y="14108"/>
                      </a:lnTo>
                      <a:lnTo>
                        <a:pt x="1743" y="13271"/>
                      </a:lnTo>
                      <a:lnTo>
                        <a:pt x="2245" y="12467"/>
                      </a:lnTo>
                      <a:lnTo>
                        <a:pt x="4089" y="12364"/>
                      </a:lnTo>
                      <a:lnTo>
                        <a:pt x="4794" y="11870"/>
                      </a:lnTo>
                      <a:lnTo>
                        <a:pt x="5836" y="11375"/>
                      </a:lnTo>
                      <a:lnTo>
                        <a:pt x="8602" y="11155"/>
                      </a:lnTo>
                      <a:lnTo>
                        <a:pt x="11481" y="9308"/>
                      </a:lnTo>
                      <a:lnTo>
                        <a:pt x="13183" y="7846"/>
                      </a:lnTo>
                      <a:lnTo>
                        <a:pt x="14791" y="6583"/>
                      </a:lnTo>
                      <a:lnTo>
                        <a:pt x="12221" y="6219"/>
                      </a:lnTo>
                      <a:lnTo>
                        <a:pt x="9588" y="5768"/>
                      </a:lnTo>
                      <a:lnTo>
                        <a:pt x="7124" y="5185"/>
                      </a:lnTo>
                      <a:lnTo>
                        <a:pt x="5876" y="4424"/>
                      </a:lnTo>
                      <a:lnTo>
                        <a:pt x="4691" y="3715"/>
                      </a:lnTo>
                      <a:lnTo>
                        <a:pt x="3655" y="2836"/>
                      </a:lnTo>
                      <a:lnTo>
                        <a:pt x="3819" y="1895"/>
                      </a:lnTo>
                      <a:lnTo>
                        <a:pt x="4638" y="1241"/>
                      </a:lnTo>
                      <a:lnTo>
                        <a:pt x="5548" y="1957"/>
                      </a:lnTo>
                      <a:lnTo>
                        <a:pt x="6754" y="2703"/>
                      </a:lnTo>
                      <a:lnTo>
                        <a:pt x="8139" y="2666"/>
                      </a:lnTo>
                      <a:lnTo>
                        <a:pt x="9831" y="1979"/>
                      </a:lnTo>
                      <a:lnTo>
                        <a:pt x="11185" y="2090"/>
                      </a:lnTo>
                      <a:lnTo>
                        <a:pt x="12739" y="1566"/>
                      </a:lnTo>
                      <a:lnTo>
                        <a:pt x="13892" y="1418"/>
                      </a:lnTo>
                      <a:lnTo>
                        <a:pt x="15457" y="1292"/>
                      </a:lnTo>
                      <a:lnTo>
                        <a:pt x="16599" y="1041"/>
                      </a:lnTo>
                      <a:lnTo>
                        <a:pt x="18132" y="724"/>
                      </a:lnTo>
                      <a:lnTo>
                        <a:pt x="19444" y="244"/>
                      </a:lnTo>
                      <a:lnTo>
                        <a:pt x="20712" y="0"/>
                      </a:lnTo>
                      <a:lnTo>
                        <a:pt x="21600" y="517"/>
                      </a:lnTo>
                      <a:lnTo>
                        <a:pt x="21399" y="1588"/>
                      </a:lnTo>
                      <a:lnTo>
                        <a:pt x="21357" y="2674"/>
                      </a:lnTo>
                      <a:lnTo>
                        <a:pt x="20997" y="3818"/>
                      </a:lnTo>
                      <a:lnTo>
                        <a:pt x="20257" y="4807"/>
                      </a:lnTo>
                      <a:lnTo>
                        <a:pt x="19496" y="6181"/>
                      </a:lnTo>
                      <a:lnTo>
                        <a:pt x="18607" y="7207"/>
                      </a:lnTo>
                      <a:lnTo>
                        <a:pt x="17941" y="8463"/>
                      </a:lnTo>
                      <a:lnTo>
                        <a:pt x="17402" y="9693"/>
                      </a:lnTo>
                      <a:lnTo>
                        <a:pt x="16566" y="10528"/>
                      </a:lnTo>
                      <a:lnTo>
                        <a:pt x="15509" y="11665"/>
                      </a:lnTo>
                      <a:lnTo>
                        <a:pt x="14652" y="12652"/>
                      </a:lnTo>
                      <a:lnTo>
                        <a:pt x="13541" y="13583"/>
                      </a:lnTo>
                      <a:lnTo>
                        <a:pt x="12198" y="14646"/>
                      </a:lnTo>
                      <a:lnTo>
                        <a:pt x="11014" y="15429"/>
                      </a:lnTo>
                      <a:lnTo>
                        <a:pt x="9682" y="15961"/>
                      </a:lnTo>
                      <a:lnTo>
                        <a:pt x="8275" y="16541"/>
                      </a:lnTo>
                      <a:lnTo>
                        <a:pt x="7112" y="17235"/>
                      </a:lnTo>
                      <a:lnTo>
                        <a:pt x="5938" y="17989"/>
                      </a:lnTo>
                      <a:lnTo>
                        <a:pt x="4711" y="18941"/>
                      </a:lnTo>
                      <a:lnTo>
                        <a:pt x="3539" y="19769"/>
                      </a:lnTo>
                      <a:lnTo>
                        <a:pt x="2429" y="20567"/>
                      </a:lnTo>
                      <a:lnTo>
                        <a:pt x="1701" y="21600"/>
                      </a:lnTo>
                      <a:close/>
                      <a:moveTo>
                        <a:pt x="1701" y="21600"/>
                      </a:moveTo>
                    </a:path>
                  </a:pathLst>
                </a:custGeom>
                <a:solidFill>
                  <a:schemeClr val="accent2">
                    <a:lumMod val="40000"/>
                    <a:lumOff val="6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56" name="Freeform 27">
                  <a:extLst>
                    <a:ext uri="{FF2B5EF4-FFF2-40B4-BE49-F238E27FC236}">
                      <a16:creationId xmlns:a16="http://schemas.microsoft.com/office/drawing/2014/main" id="{6A86A6F5-E78F-D445-9424-3C5B1AE685D1}"/>
                    </a:ext>
                  </a:extLst>
                </p:cNvPr>
                <p:cNvSpPr>
                  <a:spLocks/>
                </p:cNvSpPr>
                <p:nvPr/>
              </p:nvSpPr>
              <p:spPr bwMode="auto">
                <a:xfrm>
                  <a:off x="2925906" y="4816872"/>
                  <a:ext cx="665672" cy="625156"/>
                </a:xfrm>
                <a:custGeom>
                  <a:avLst/>
                  <a:gdLst>
                    <a:gd name="T0" fmla="*/ 0 w 21600"/>
                    <a:gd name="T1" fmla="*/ 2147483647 h 21600"/>
                    <a:gd name="T2" fmla="*/ 25069087 w 21600"/>
                    <a:gd name="T3" fmla="*/ 1576692586 h 21600"/>
                    <a:gd name="T4" fmla="*/ 346824609 w 21600"/>
                    <a:gd name="T5" fmla="*/ 1548960850 h 21600"/>
                    <a:gd name="T6" fmla="*/ 354359940 w 21600"/>
                    <a:gd name="T7" fmla="*/ 1138650526 h 21600"/>
                    <a:gd name="T8" fmla="*/ 361588162 w 21600"/>
                    <a:gd name="T9" fmla="*/ 812186650 h 21600"/>
                    <a:gd name="T10" fmla="*/ 368816383 w 21600"/>
                    <a:gd name="T11" fmla="*/ 425230434 h 21600"/>
                    <a:gd name="T12" fmla="*/ 359128016 w 21600"/>
                    <a:gd name="T13" fmla="*/ 118391333 h 21600"/>
                    <a:gd name="T14" fmla="*/ 785158579 w 21600"/>
                    <a:gd name="T15" fmla="*/ 114498509 h 21600"/>
                    <a:gd name="T16" fmla="*/ 1254871261 w 21600"/>
                    <a:gd name="T17" fmla="*/ 27246987 h 21600"/>
                    <a:gd name="T18" fmla="*/ 1395445145 w 21600"/>
                    <a:gd name="T19" fmla="*/ 163799960 h 21600"/>
                    <a:gd name="T20" fmla="*/ 1575392397 w 21600"/>
                    <a:gd name="T21" fmla="*/ 0 h 21600"/>
                    <a:gd name="T22" fmla="*/ 1952978498 w 21600"/>
                    <a:gd name="T23" fmla="*/ 0 h 21600"/>
                    <a:gd name="T24" fmla="*/ 2147483647 w 21600"/>
                    <a:gd name="T25" fmla="*/ 304894162 h 21600"/>
                    <a:gd name="T26" fmla="*/ 2147483647 w 21600"/>
                    <a:gd name="T27" fmla="*/ 514266295 h 21600"/>
                    <a:gd name="T28" fmla="*/ 2147483647 w 21600"/>
                    <a:gd name="T29" fmla="*/ 746504843 h 21600"/>
                    <a:gd name="T30" fmla="*/ 2147483647 w 21600"/>
                    <a:gd name="T31" fmla="*/ 845595547 h 21600"/>
                    <a:gd name="T32" fmla="*/ 2147483647 w 21600"/>
                    <a:gd name="T33" fmla="*/ 1031125879 h 21600"/>
                    <a:gd name="T34" fmla="*/ 2147483647 w 21600"/>
                    <a:gd name="T35" fmla="*/ 1336022985 h 21600"/>
                    <a:gd name="T36" fmla="*/ 2147483647 w 21600"/>
                    <a:gd name="T37" fmla="*/ 1424407551 h 21600"/>
                    <a:gd name="T38" fmla="*/ 2147483647 w 21600"/>
                    <a:gd name="T39" fmla="*/ 1483927393 h 21600"/>
                    <a:gd name="T40" fmla="*/ 2147483647 w 21600"/>
                    <a:gd name="T41" fmla="*/ 1723951643 h 21600"/>
                    <a:gd name="T42" fmla="*/ 2147483647 w 21600"/>
                    <a:gd name="T43" fmla="*/ 1836014519 h 21600"/>
                    <a:gd name="T44" fmla="*/ 2147483647 w 21600"/>
                    <a:gd name="T45" fmla="*/ 1917428278 h 21600"/>
                    <a:gd name="T46" fmla="*/ 2147483647 w 21600"/>
                    <a:gd name="T47" fmla="*/ 2105554844 h 21600"/>
                    <a:gd name="T48" fmla="*/ 2147483647 w 21600"/>
                    <a:gd name="T49" fmla="*/ 2147483647 h 21600"/>
                    <a:gd name="T50" fmla="*/ 2147483647 w 21600"/>
                    <a:gd name="T51" fmla="*/ 2147483647 h 21600"/>
                    <a:gd name="T52" fmla="*/ 2122620217 w 21600"/>
                    <a:gd name="T53" fmla="*/ 2147483647 h 21600"/>
                    <a:gd name="T54" fmla="*/ 2038339023 w 21600"/>
                    <a:gd name="T55" fmla="*/ 2147483647 h 21600"/>
                    <a:gd name="T56" fmla="*/ 1638761201 w 21600"/>
                    <a:gd name="T57" fmla="*/ 2147483647 h 21600"/>
                    <a:gd name="T58" fmla="*/ 1292091594 w 21600"/>
                    <a:gd name="T59" fmla="*/ 2147483647 h 21600"/>
                    <a:gd name="T60" fmla="*/ 1103222516 w 21600"/>
                    <a:gd name="T61" fmla="*/ 2147483647 h 21600"/>
                    <a:gd name="T62" fmla="*/ 989408430 w 21600"/>
                    <a:gd name="T63" fmla="*/ 2147483647 h 21600"/>
                    <a:gd name="T64" fmla="*/ 864674590 w 21600"/>
                    <a:gd name="T65" fmla="*/ 2147483647 h 21600"/>
                    <a:gd name="T66" fmla="*/ 695954308 w 21600"/>
                    <a:gd name="T67" fmla="*/ 2147483647 h 21600"/>
                    <a:gd name="T68" fmla="*/ 338364894 w 21600"/>
                    <a:gd name="T69" fmla="*/ 2147483647 h 21600"/>
                    <a:gd name="T70" fmla="*/ 286995282 w 21600"/>
                    <a:gd name="T71" fmla="*/ 2147483647 h 21600"/>
                    <a:gd name="T72" fmla="*/ 276075475 w 21600"/>
                    <a:gd name="T73" fmla="*/ 2147483647 h 21600"/>
                    <a:gd name="T74" fmla="*/ 162261389 w 21600"/>
                    <a:gd name="T75" fmla="*/ 2147483647 h 21600"/>
                    <a:gd name="T76" fmla="*/ 0 w 21600"/>
                    <a:gd name="T77" fmla="*/ 2147483647 h 21600"/>
                    <a:gd name="T78" fmla="*/ 0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0" y="16495"/>
                      </a:moveTo>
                      <a:lnTo>
                        <a:pt x="163" y="9722"/>
                      </a:lnTo>
                      <a:lnTo>
                        <a:pt x="2255" y="9551"/>
                      </a:lnTo>
                      <a:lnTo>
                        <a:pt x="2304" y="7021"/>
                      </a:lnTo>
                      <a:lnTo>
                        <a:pt x="2351" y="5008"/>
                      </a:lnTo>
                      <a:lnTo>
                        <a:pt x="2398" y="2622"/>
                      </a:lnTo>
                      <a:lnTo>
                        <a:pt x="2335" y="730"/>
                      </a:lnTo>
                      <a:lnTo>
                        <a:pt x="5105" y="706"/>
                      </a:lnTo>
                      <a:lnTo>
                        <a:pt x="8159" y="168"/>
                      </a:lnTo>
                      <a:lnTo>
                        <a:pt x="9073" y="1010"/>
                      </a:lnTo>
                      <a:lnTo>
                        <a:pt x="10243" y="0"/>
                      </a:lnTo>
                      <a:lnTo>
                        <a:pt x="12698" y="0"/>
                      </a:lnTo>
                      <a:lnTo>
                        <a:pt x="13983" y="1880"/>
                      </a:lnTo>
                      <a:lnTo>
                        <a:pt x="14868" y="3171"/>
                      </a:lnTo>
                      <a:lnTo>
                        <a:pt x="16152" y="4603"/>
                      </a:lnTo>
                      <a:lnTo>
                        <a:pt x="17363" y="5214"/>
                      </a:lnTo>
                      <a:lnTo>
                        <a:pt x="18737" y="6358"/>
                      </a:lnTo>
                      <a:lnTo>
                        <a:pt x="18631" y="8238"/>
                      </a:lnTo>
                      <a:lnTo>
                        <a:pt x="19900" y="8783"/>
                      </a:lnTo>
                      <a:lnTo>
                        <a:pt x="21460" y="9150"/>
                      </a:lnTo>
                      <a:lnTo>
                        <a:pt x="21600" y="10630"/>
                      </a:lnTo>
                      <a:lnTo>
                        <a:pt x="20419" y="11321"/>
                      </a:lnTo>
                      <a:lnTo>
                        <a:pt x="19299" y="11823"/>
                      </a:lnTo>
                      <a:lnTo>
                        <a:pt x="18213" y="12983"/>
                      </a:lnTo>
                      <a:lnTo>
                        <a:pt x="16687" y="13616"/>
                      </a:lnTo>
                      <a:lnTo>
                        <a:pt x="15943" y="15420"/>
                      </a:lnTo>
                      <a:lnTo>
                        <a:pt x="13801" y="16969"/>
                      </a:lnTo>
                      <a:lnTo>
                        <a:pt x="13253" y="18693"/>
                      </a:lnTo>
                      <a:lnTo>
                        <a:pt x="10655" y="18904"/>
                      </a:lnTo>
                      <a:lnTo>
                        <a:pt x="8401" y="17907"/>
                      </a:lnTo>
                      <a:lnTo>
                        <a:pt x="7173" y="17872"/>
                      </a:lnTo>
                      <a:lnTo>
                        <a:pt x="6433" y="18939"/>
                      </a:lnTo>
                      <a:lnTo>
                        <a:pt x="5622" y="20029"/>
                      </a:lnTo>
                      <a:lnTo>
                        <a:pt x="4525" y="21518"/>
                      </a:lnTo>
                      <a:lnTo>
                        <a:pt x="2200" y="21600"/>
                      </a:lnTo>
                      <a:lnTo>
                        <a:pt x="1866" y="20193"/>
                      </a:lnTo>
                      <a:lnTo>
                        <a:pt x="1795" y="18517"/>
                      </a:lnTo>
                      <a:lnTo>
                        <a:pt x="1055" y="17485"/>
                      </a:lnTo>
                      <a:lnTo>
                        <a:pt x="0" y="16495"/>
                      </a:lnTo>
                      <a:close/>
                      <a:moveTo>
                        <a:pt x="0" y="16495"/>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57" name="Freeform 28">
                  <a:extLst>
                    <a:ext uri="{FF2B5EF4-FFF2-40B4-BE49-F238E27FC236}">
                      <a16:creationId xmlns:a16="http://schemas.microsoft.com/office/drawing/2014/main" id="{2C77281D-5D5E-5B4B-B9D6-8CC9739DCAC1}"/>
                    </a:ext>
                  </a:extLst>
                </p:cNvPr>
                <p:cNvSpPr>
                  <a:spLocks/>
                </p:cNvSpPr>
                <p:nvPr/>
              </p:nvSpPr>
              <p:spPr bwMode="auto">
                <a:xfrm>
                  <a:off x="1004678" y="2470433"/>
                  <a:ext cx="583490" cy="403571"/>
                </a:xfrm>
                <a:custGeom>
                  <a:avLst/>
                  <a:gdLst>
                    <a:gd name="T0" fmla="*/ 0 w 21600"/>
                    <a:gd name="T1" fmla="*/ 781020820 h 21600"/>
                    <a:gd name="T2" fmla="*/ 23824593 w 21600"/>
                    <a:gd name="T3" fmla="*/ 686387335 h 21600"/>
                    <a:gd name="T4" fmla="*/ 63081586 w 21600"/>
                    <a:gd name="T5" fmla="*/ 523909857 h 21600"/>
                    <a:gd name="T6" fmla="*/ 221353434 w 21600"/>
                    <a:gd name="T7" fmla="*/ 498691778 h 21600"/>
                    <a:gd name="T8" fmla="*/ 342750325 w 21600"/>
                    <a:gd name="T9" fmla="*/ 424956000 h 21600"/>
                    <a:gd name="T10" fmla="*/ 363881889 w 21600"/>
                    <a:gd name="T11" fmla="*/ 291797614 h 21600"/>
                    <a:gd name="T12" fmla="*/ 503199073 w 21600"/>
                    <a:gd name="T13" fmla="*/ 244240427 h 21600"/>
                    <a:gd name="T14" fmla="*/ 663749261 w 21600"/>
                    <a:gd name="T15" fmla="*/ 268019637 h 21600"/>
                    <a:gd name="T16" fmla="*/ 796954801 w 21600"/>
                    <a:gd name="T17" fmla="*/ 205279310 h 21600"/>
                    <a:gd name="T18" fmla="*/ 862211079 w 21600"/>
                    <a:gd name="T19" fmla="*/ 122949960 h 21600"/>
                    <a:gd name="T20" fmla="*/ 1010021897 w 21600"/>
                    <a:gd name="T21" fmla="*/ 106326685 h 21600"/>
                    <a:gd name="T22" fmla="*/ 1149131737 w 21600"/>
                    <a:gd name="T23" fmla="*/ 29407068 h 21600"/>
                    <a:gd name="T24" fmla="*/ 1339410819 w 21600"/>
                    <a:gd name="T25" fmla="*/ 1701598 h 21600"/>
                    <a:gd name="T26" fmla="*/ 1512184344 w 21600"/>
                    <a:gd name="T27" fmla="*/ 0 h 21600"/>
                    <a:gd name="T28" fmla="*/ 1737682026 w 21600"/>
                    <a:gd name="T29" fmla="*/ 15489276 h 21600"/>
                    <a:gd name="T30" fmla="*/ 1720487367 w 21600"/>
                    <a:gd name="T31" fmla="*/ 143193325 h 21600"/>
                    <a:gd name="T32" fmla="*/ 1839605917 w 21600"/>
                    <a:gd name="T33" fmla="*/ 230410645 h 21600"/>
                    <a:gd name="T34" fmla="*/ 1957171713 w 21600"/>
                    <a:gd name="T35" fmla="*/ 288787263 h 21600"/>
                    <a:gd name="T36" fmla="*/ 1989798772 w 21600"/>
                    <a:gd name="T37" fmla="*/ 363132779 h 21600"/>
                    <a:gd name="T38" fmla="*/ 2147483647 w 21600"/>
                    <a:gd name="T39" fmla="*/ 408289353 h 21600"/>
                    <a:gd name="T40" fmla="*/ 2147483647 w 21600"/>
                    <a:gd name="T41" fmla="*/ 494634171 h 21600"/>
                    <a:gd name="T42" fmla="*/ 2147483647 w 21600"/>
                    <a:gd name="T43" fmla="*/ 610558311 h 21600"/>
                    <a:gd name="T44" fmla="*/ 1995081088 w 21600"/>
                    <a:gd name="T45" fmla="*/ 626352456 h 21600"/>
                    <a:gd name="T46" fmla="*/ 1856385889 w 21600"/>
                    <a:gd name="T47" fmla="*/ 683115451 h 21600"/>
                    <a:gd name="T48" fmla="*/ 1581792168 w 21600"/>
                    <a:gd name="T49" fmla="*/ 674477277 h 21600"/>
                    <a:gd name="T50" fmla="*/ 1314344511 w 21600"/>
                    <a:gd name="T51" fmla="*/ 675261768 h 21600"/>
                    <a:gd name="T52" fmla="*/ 1059431088 w 21600"/>
                    <a:gd name="T53" fmla="*/ 675261768 h 21600"/>
                    <a:gd name="T54" fmla="*/ 780693119 w 21600"/>
                    <a:gd name="T55" fmla="*/ 676833251 h 21600"/>
                    <a:gd name="T56" fmla="*/ 727452785 w 21600"/>
                    <a:gd name="T57" fmla="*/ 769677163 h 21600"/>
                    <a:gd name="T58" fmla="*/ 756868526 w 21600"/>
                    <a:gd name="T59" fmla="*/ 942408902 h 21600"/>
                    <a:gd name="T60" fmla="*/ 590102997 w 21600"/>
                    <a:gd name="T61" fmla="*/ 871423245 h 21600"/>
                    <a:gd name="T62" fmla="*/ 352487929 w 21600"/>
                    <a:gd name="T63" fmla="*/ 895855600 h 21600"/>
                    <a:gd name="T64" fmla="*/ 155060529 w 21600"/>
                    <a:gd name="T65" fmla="*/ 847775383 h 21600"/>
                    <a:gd name="T66" fmla="*/ 0 w 21600"/>
                    <a:gd name="T67" fmla="*/ 781020820 h 21600"/>
                    <a:gd name="T68" fmla="*/ 0 w 21600"/>
                    <a:gd name="T69" fmla="*/ 78102082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600" h="21600">
                      <a:moveTo>
                        <a:pt x="0" y="17901"/>
                      </a:moveTo>
                      <a:lnTo>
                        <a:pt x="230" y="15732"/>
                      </a:lnTo>
                      <a:lnTo>
                        <a:pt x="609" y="12008"/>
                      </a:lnTo>
                      <a:lnTo>
                        <a:pt x="2137" y="11430"/>
                      </a:lnTo>
                      <a:lnTo>
                        <a:pt x="3309" y="9740"/>
                      </a:lnTo>
                      <a:lnTo>
                        <a:pt x="3513" y="6688"/>
                      </a:lnTo>
                      <a:lnTo>
                        <a:pt x="4858" y="5598"/>
                      </a:lnTo>
                      <a:lnTo>
                        <a:pt x="6408" y="6143"/>
                      </a:lnTo>
                      <a:lnTo>
                        <a:pt x="7694" y="4705"/>
                      </a:lnTo>
                      <a:lnTo>
                        <a:pt x="8324" y="2818"/>
                      </a:lnTo>
                      <a:lnTo>
                        <a:pt x="9751" y="2437"/>
                      </a:lnTo>
                      <a:lnTo>
                        <a:pt x="11094" y="674"/>
                      </a:lnTo>
                      <a:lnTo>
                        <a:pt x="12931" y="39"/>
                      </a:lnTo>
                      <a:lnTo>
                        <a:pt x="14599" y="0"/>
                      </a:lnTo>
                      <a:lnTo>
                        <a:pt x="16776" y="355"/>
                      </a:lnTo>
                      <a:lnTo>
                        <a:pt x="16610" y="3282"/>
                      </a:lnTo>
                      <a:lnTo>
                        <a:pt x="17760" y="5281"/>
                      </a:lnTo>
                      <a:lnTo>
                        <a:pt x="18895" y="6619"/>
                      </a:lnTo>
                      <a:lnTo>
                        <a:pt x="19210" y="8323"/>
                      </a:lnTo>
                      <a:lnTo>
                        <a:pt x="20800" y="9358"/>
                      </a:lnTo>
                      <a:lnTo>
                        <a:pt x="21600" y="11337"/>
                      </a:lnTo>
                      <a:lnTo>
                        <a:pt x="21316" y="13994"/>
                      </a:lnTo>
                      <a:lnTo>
                        <a:pt x="19261" y="14356"/>
                      </a:lnTo>
                      <a:lnTo>
                        <a:pt x="17922" y="15657"/>
                      </a:lnTo>
                      <a:lnTo>
                        <a:pt x="15271" y="15459"/>
                      </a:lnTo>
                      <a:lnTo>
                        <a:pt x="12689" y="15477"/>
                      </a:lnTo>
                      <a:lnTo>
                        <a:pt x="10228" y="15477"/>
                      </a:lnTo>
                      <a:lnTo>
                        <a:pt x="7537" y="15513"/>
                      </a:lnTo>
                      <a:lnTo>
                        <a:pt x="7023" y="17641"/>
                      </a:lnTo>
                      <a:lnTo>
                        <a:pt x="7307" y="21600"/>
                      </a:lnTo>
                      <a:lnTo>
                        <a:pt x="5697" y="19973"/>
                      </a:lnTo>
                      <a:lnTo>
                        <a:pt x="3403" y="20533"/>
                      </a:lnTo>
                      <a:lnTo>
                        <a:pt x="1497" y="19431"/>
                      </a:lnTo>
                      <a:lnTo>
                        <a:pt x="0" y="17901"/>
                      </a:lnTo>
                      <a:close/>
                      <a:moveTo>
                        <a:pt x="0" y="17901"/>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58" name="Freeform 29">
                  <a:extLst>
                    <a:ext uri="{FF2B5EF4-FFF2-40B4-BE49-F238E27FC236}">
                      <a16:creationId xmlns:a16="http://schemas.microsoft.com/office/drawing/2014/main" id="{C43F8CBD-5B55-714E-8B65-EBA793482AF5}"/>
                    </a:ext>
                  </a:extLst>
                </p:cNvPr>
                <p:cNvSpPr>
                  <a:spLocks/>
                </p:cNvSpPr>
                <p:nvPr/>
              </p:nvSpPr>
              <p:spPr bwMode="auto">
                <a:xfrm>
                  <a:off x="3674673" y="3259038"/>
                  <a:ext cx="409083" cy="393460"/>
                </a:xfrm>
                <a:custGeom>
                  <a:avLst/>
                  <a:gdLst>
                    <a:gd name="T0" fmla="*/ 0 w 21600"/>
                    <a:gd name="T1" fmla="*/ 873340224 h 21600"/>
                    <a:gd name="T2" fmla="*/ 749131 w 21600"/>
                    <a:gd name="T3" fmla="*/ 775089715 h 21600"/>
                    <a:gd name="T4" fmla="*/ 17169158 w 21600"/>
                    <a:gd name="T5" fmla="*/ 646757241 h 21600"/>
                    <a:gd name="T6" fmla="*/ 47010550 w 21600"/>
                    <a:gd name="T7" fmla="*/ 535527303 h 21600"/>
                    <a:gd name="T8" fmla="*/ 132109351 w 21600"/>
                    <a:gd name="T9" fmla="*/ 442937195 h 21600"/>
                    <a:gd name="T10" fmla="*/ 192541266 w 21600"/>
                    <a:gd name="T11" fmla="*/ 371452497 h 21600"/>
                    <a:gd name="T12" fmla="*/ 227630887 w 21600"/>
                    <a:gd name="T13" fmla="*/ 295924836 h 21600"/>
                    <a:gd name="T14" fmla="*/ 164163431 w 21600"/>
                    <a:gd name="T15" fmla="*/ 261839963 h 21600"/>
                    <a:gd name="T16" fmla="*/ 163163899 w 21600"/>
                    <a:gd name="T17" fmla="*/ 87091123 h 21600"/>
                    <a:gd name="T18" fmla="*/ 254223181 w 21600"/>
                    <a:gd name="T19" fmla="*/ 46456454 h 21600"/>
                    <a:gd name="T20" fmla="*/ 383334956 w 21600"/>
                    <a:gd name="T21" fmla="*/ 57009159 h 21600"/>
                    <a:gd name="T22" fmla="*/ 516729011 w 21600"/>
                    <a:gd name="T23" fmla="*/ 47224519 h 21600"/>
                    <a:gd name="T24" fmla="*/ 622530119 w 21600"/>
                    <a:gd name="T25" fmla="*/ 0 h 21600"/>
                    <a:gd name="T26" fmla="*/ 710162504 w 21600"/>
                    <a:gd name="T27" fmla="*/ 94328876 h 21600"/>
                    <a:gd name="T28" fmla="*/ 701988248 w 21600"/>
                    <a:gd name="T29" fmla="*/ 192660660 h 21600"/>
                    <a:gd name="T30" fmla="*/ 766919260 w 21600"/>
                    <a:gd name="T31" fmla="*/ 267379035 h 21600"/>
                    <a:gd name="T32" fmla="*/ 771023740 w 21600"/>
                    <a:gd name="T33" fmla="*/ 407801510 h 21600"/>
                    <a:gd name="T34" fmla="*/ 702738465 w 21600"/>
                    <a:gd name="T35" fmla="*/ 515351342 h 21600"/>
                    <a:gd name="T36" fmla="*/ 625849678 w 21600"/>
                    <a:gd name="T37" fmla="*/ 656621989 h 21600"/>
                    <a:gd name="T38" fmla="*/ 495275400 w 21600"/>
                    <a:gd name="T39" fmla="*/ 837719222 h 21600"/>
                    <a:gd name="T40" fmla="*/ 327364175 w 21600"/>
                    <a:gd name="T41" fmla="*/ 822314234 h 21600"/>
                    <a:gd name="T42" fmla="*/ 149742534 w 21600"/>
                    <a:gd name="T43" fmla="*/ 823931639 h 21600"/>
                    <a:gd name="T44" fmla="*/ 71391244 w 21600"/>
                    <a:gd name="T45" fmla="*/ 853932328 h 21600"/>
                    <a:gd name="T46" fmla="*/ 0 w 21600"/>
                    <a:gd name="T47" fmla="*/ 873340224 h 21600"/>
                    <a:gd name="T48" fmla="*/ 0 w 21600"/>
                    <a:gd name="T49" fmla="*/ 873340224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0" y="21600"/>
                      </a:moveTo>
                      <a:lnTo>
                        <a:pt x="21" y="19170"/>
                      </a:lnTo>
                      <a:lnTo>
                        <a:pt x="481" y="15996"/>
                      </a:lnTo>
                      <a:lnTo>
                        <a:pt x="1317" y="13245"/>
                      </a:lnTo>
                      <a:lnTo>
                        <a:pt x="3701" y="10955"/>
                      </a:lnTo>
                      <a:lnTo>
                        <a:pt x="5394" y="9187"/>
                      </a:lnTo>
                      <a:lnTo>
                        <a:pt x="6377" y="7319"/>
                      </a:lnTo>
                      <a:lnTo>
                        <a:pt x="4599" y="6476"/>
                      </a:lnTo>
                      <a:lnTo>
                        <a:pt x="4571" y="2154"/>
                      </a:lnTo>
                      <a:lnTo>
                        <a:pt x="7122" y="1149"/>
                      </a:lnTo>
                      <a:lnTo>
                        <a:pt x="10739" y="1410"/>
                      </a:lnTo>
                      <a:lnTo>
                        <a:pt x="14476" y="1168"/>
                      </a:lnTo>
                      <a:lnTo>
                        <a:pt x="17440" y="0"/>
                      </a:lnTo>
                      <a:lnTo>
                        <a:pt x="19895" y="2333"/>
                      </a:lnTo>
                      <a:lnTo>
                        <a:pt x="19666" y="4765"/>
                      </a:lnTo>
                      <a:lnTo>
                        <a:pt x="21485" y="6613"/>
                      </a:lnTo>
                      <a:lnTo>
                        <a:pt x="21600" y="10086"/>
                      </a:lnTo>
                      <a:lnTo>
                        <a:pt x="19687" y="12746"/>
                      </a:lnTo>
                      <a:lnTo>
                        <a:pt x="17533" y="16240"/>
                      </a:lnTo>
                      <a:lnTo>
                        <a:pt x="13875" y="20719"/>
                      </a:lnTo>
                      <a:lnTo>
                        <a:pt x="9171" y="20338"/>
                      </a:lnTo>
                      <a:lnTo>
                        <a:pt x="4195" y="20378"/>
                      </a:lnTo>
                      <a:lnTo>
                        <a:pt x="2000" y="21120"/>
                      </a:lnTo>
                      <a:lnTo>
                        <a:pt x="0" y="21600"/>
                      </a:lnTo>
                      <a:close/>
                      <a:moveTo>
                        <a:pt x="0" y="21600"/>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59" name="Freeform 30">
                  <a:extLst>
                    <a:ext uri="{FF2B5EF4-FFF2-40B4-BE49-F238E27FC236}">
                      <a16:creationId xmlns:a16="http://schemas.microsoft.com/office/drawing/2014/main" id="{1CD7E12E-299A-2C4A-B1A2-00780EBE1F46}"/>
                    </a:ext>
                  </a:extLst>
                </p:cNvPr>
                <p:cNvSpPr>
                  <a:spLocks/>
                </p:cNvSpPr>
                <p:nvPr/>
              </p:nvSpPr>
              <p:spPr bwMode="auto">
                <a:xfrm>
                  <a:off x="3877388" y="4221205"/>
                  <a:ext cx="241067" cy="557754"/>
                </a:xfrm>
                <a:custGeom>
                  <a:avLst/>
                  <a:gdLst>
                    <a:gd name="T0" fmla="*/ 157777646 w 21600"/>
                    <a:gd name="T1" fmla="*/ 1696050589 h 21600"/>
                    <a:gd name="T2" fmla="*/ 138968573 w 21600"/>
                    <a:gd name="T3" fmla="*/ 1515802112 h 21600"/>
                    <a:gd name="T4" fmla="*/ 102803949 w 21600"/>
                    <a:gd name="T5" fmla="*/ 1253896859 h 21600"/>
                    <a:gd name="T6" fmla="*/ 95813303 w 21600"/>
                    <a:gd name="T7" fmla="*/ 1019174269 h 21600"/>
                    <a:gd name="T8" fmla="*/ 99962354 w 21600"/>
                    <a:gd name="T9" fmla="*/ 807598156 h 21600"/>
                    <a:gd name="T10" fmla="*/ 118720242 w 21600"/>
                    <a:gd name="T11" fmla="*/ 749665526 h 21600"/>
                    <a:gd name="T12" fmla="*/ 96295559 w 21600"/>
                    <a:gd name="T13" fmla="*/ 592109098 h 21600"/>
                    <a:gd name="T14" fmla="*/ 94995243 w 21600"/>
                    <a:gd name="T15" fmla="*/ 300372318 h 21600"/>
                    <a:gd name="T16" fmla="*/ 79078563 w 21600"/>
                    <a:gd name="T17" fmla="*/ 64151284 h 21600"/>
                    <a:gd name="T18" fmla="*/ 34484829 w 21600"/>
                    <a:gd name="T19" fmla="*/ 0 h 21600"/>
                    <a:gd name="T20" fmla="*/ 41409195 w 21600"/>
                    <a:gd name="T21" fmla="*/ 253612919 h 21600"/>
                    <a:gd name="T22" fmla="*/ 54491828 w 21600"/>
                    <a:gd name="T23" fmla="*/ 454820635 h 21600"/>
                    <a:gd name="T24" fmla="*/ 38816091 w 21600"/>
                    <a:gd name="T25" fmla="*/ 656260334 h 21600"/>
                    <a:gd name="T26" fmla="*/ 38816091 w 21600"/>
                    <a:gd name="T27" fmla="*/ 842381876 h 21600"/>
                    <a:gd name="T28" fmla="*/ 47011786 w 21600"/>
                    <a:gd name="T29" fmla="*/ 995331749 h 21600"/>
                    <a:gd name="T30" fmla="*/ 23630139 w 21600"/>
                    <a:gd name="T31" fmla="*/ 1068007348 h 21600"/>
                    <a:gd name="T32" fmla="*/ 21701871 w 21600"/>
                    <a:gd name="T33" fmla="*/ 1263341999 h 21600"/>
                    <a:gd name="T34" fmla="*/ 0 w 21600"/>
                    <a:gd name="T35" fmla="*/ 1354214316 h 21600"/>
                    <a:gd name="T36" fmla="*/ 25076519 w 21600"/>
                    <a:gd name="T37" fmla="*/ 1468467477 h 21600"/>
                    <a:gd name="T38" fmla="*/ 47734986 w 21600"/>
                    <a:gd name="T39" fmla="*/ 1600226128 h 21600"/>
                    <a:gd name="T40" fmla="*/ 85346009 w 21600"/>
                    <a:gd name="T41" fmla="*/ 1592738628 h 21600"/>
                    <a:gd name="T42" fmla="*/ 92584720 w 21600"/>
                    <a:gd name="T43" fmla="*/ 1807654883 h 21600"/>
                    <a:gd name="T44" fmla="*/ 77391239 w 21600"/>
                    <a:gd name="T45" fmla="*/ 2015197244 h 21600"/>
                    <a:gd name="T46" fmla="*/ 84381866 w 21600"/>
                    <a:gd name="T47" fmla="*/ 2147483647 h 21600"/>
                    <a:gd name="T48" fmla="*/ 103431882 w 21600"/>
                    <a:gd name="T49" fmla="*/ 2147483647 h 21600"/>
                    <a:gd name="T50" fmla="*/ 110663452 w 21600"/>
                    <a:gd name="T51" fmla="*/ 2147483647 h 21600"/>
                    <a:gd name="T52" fmla="*/ 131642123 w 21600"/>
                    <a:gd name="T53" fmla="*/ 2147483647 h 21600"/>
                    <a:gd name="T54" fmla="*/ 130195743 w 21600"/>
                    <a:gd name="T55" fmla="*/ 2147483647 h 21600"/>
                    <a:gd name="T56" fmla="*/ 153336466 w 21600"/>
                    <a:gd name="T57" fmla="*/ 2098582061 h 21600"/>
                    <a:gd name="T58" fmla="*/ 157777646 w 21600"/>
                    <a:gd name="T59" fmla="*/ 1696050589 h 21600"/>
                    <a:gd name="T60" fmla="*/ 157777646 w 21600"/>
                    <a:gd name="T61" fmla="*/ 1696050589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21600" y="14726"/>
                      </a:moveTo>
                      <a:lnTo>
                        <a:pt x="19025" y="13161"/>
                      </a:lnTo>
                      <a:lnTo>
                        <a:pt x="14074" y="10887"/>
                      </a:lnTo>
                      <a:lnTo>
                        <a:pt x="13117" y="8849"/>
                      </a:lnTo>
                      <a:lnTo>
                        <a:pt x="13685" y="7012"/>
                      </a:lnTo>
                      <a:lnTo>
                        <a:pt x="16253" y="6509"/>
                      </a:lnTo>
                      <a:lnTo>
                        <a:pt x="13183" y="5141"/>
                      </a:lnTo>
                      <a:lnTo>
                        <a:pt x="13005" y="2608"/>
                      </a:lnTo>
                      <a:lnTo>
                        <a:pt x="10826" y="557"/>
                      </a:lnTo>
                      <a:lnTo>
                        <a:pt x="4721" y="0"/>
                      </a:lnTo>
                      <a:lnTo>
                        <a:pt x="5669" y="2202"/>
                      </a:lnTo>
                      <a:lnTo>
                        <a:pt x="7460" y="3949"/>
                      </a:lnTo>
                      <a:lnTo>
                        <a:pt x="5314" y="5698"/>
                      </a:lnTo>
                      <a:lnTo>
                        <a:pt x="5314" y="7314"/>
                      </a:lnTo>
                      <a:lnTo>
                        <a:pt x="6436" y="8642"/>
                      </a:lnTo>
                      <a:lnTo>
                        <a:pt x="3235" y="9273"/>
                      </a:lnTo>
                      <a:lnTo>
                        <a:pt x="2971" y="10969"/>
                      </a:lnTo>
                      <a:lnTo>
                        <a:pt x="0" y="11758"/>
                      </a:lnTo>
                      <a:lnTo>
                        <a:pt x="3433" y="12750"/>
                      </a:lnTo>
                      <a:lnTo>
                        <a:pt x="6535" y="13894"/>
                      </a:lnTo>
                      <a:lnTo>
                        <a:pt x="11684" y="13829"/>
                      </a:lnTo>
                      <a:lnTo>
                        <a:pt x="12675" y="15695"/>
                      </a:lnTo>
                      <a:lnTo>
                        <a:pt x="10595" y="17497"/>
                      </a:lnTo>
                      <a:lnTo>
                        <a:pt x="11552" y="18957"/>
                      </a:lnTo>
                      <a:lnTo>
                        <a:pt x="14160" y="20114"/>
                      </a:lnTo>
                      <a:lnTo>
                        <a:pt x="15150" y="21600"/>
                      </a:lnTo>
                      <a:lnTo>
                        <a:pt x="18022" y="20903"/>
                      </a:lnTo>
                      <a:lnTo>
                        <a:pt x="17824" y="18852"/>
                      </a:lnTo>
                      <a:lnTo>
                        <a:pt x="20992" y="18221"/>
                      </a:lnTo>
                      <a:lnTo>
                        <a:pt x="21600" y="14726"/>
                      </a:lnTo>
                      <a:close/>
                      <a:moveTo>
                        <a:pt x="21600" y="14726"/>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60" name="Freeform 31">
                  <a:extLst>
                    <a:ext uri="{FF2B5EF4-FFF2-40B4-BE49-F238E27FC236}">
                      <a16:creationId xmlns:a16="http://schemas.microsoft.com/office/drawing/2014/main" id="{06B42FF1-7AAC-E342-81F9-EA311A9D2EC3}"/>
                    </a:ext>
                  </a:extLst>
                </p:cNvPr>
                <p:cNvSpPr>
                  <a:spLocks/>
                </p:cNvSpPr>
                <p:nvPr/>
              </p:nvSpPr>
              <p:spPr bwMode="auto">
                <a:xfrm>
                  <a:off x="164597" y="2324675"/>
                  <a:ext cx="419126" cy="321004"/>
                </a:xfrm>
                <a:custGeom>
                  <a:avLst/>
                  <a:gdLst>
                    <a:gd name="T0" fmla="*/ 101196106 w 21600"/>
                    <a:gd name="T1" fmla="*/ 330702961 h 21600"/>
                    <a:gd name="T2" fmla="*/ 90600113 w 21600"/>
                    <a:gd name="T3" fmla="*/ 268699590 h 21600"/>
                    <a:gd name="T4" fmla="*/ 0 w 21600"/>
                    <a:gd name="T5" fmla="*/ 201052267 h 21600"/>
                    <a:gd name="T6" fmla="*/ 89794401 w 21600"/>
                    <a:gd name="T7" fmla="*/ 135096252 h 21600"/>
                    <a:gd name="T8" fmla="*/ 153444242 w 21600"/>
                    <a:gd name="T9" fmla="*/ 55614546 h 21600"/>
                    <a:gd name="T10" fmla="*/ 223083413 w 21600"/>
                    <a:gd name="T11" fmla="*/ 0 h 21600"/>
                    <a:gd name="T12" fmla="*/ 387508288 w 21600"/>
                    <a:gd name="T13" fmla="*/ 0 h 21600"/>
                    <a:gd name="T14" fmla="*/ 521526771 w 21600"/>
                    <a:gd name="T15" fmla="*/ 16159479 h 21600"/>
                    <a:gd name="T16" fmla="*/ 594161149 w 21600"/>
                    <a:gd name="T17" fmla="*/ 72521280 h 21600"/>
                    <a:gd name="T18" fmla="*/ 634124515 w 21600"/>
                    <a:gd name="T19" fmla="*/ 134130247 h 21600"/>
                    <a:gd name="T20" fmla="*/ 732902341 w 21600"/>
                    <a:gd name="T21" fmla="*/ 214028311 h 21600"/>
                    <a:gd name="T22" fmla="*/ 749255506 w 21600"/>
                    <a:gd name="T23" fmla="*/ 282795311 h 21600"/>
                    <a:gd name="T24" fmla="*/ 755781990 w 21600"/>
                    <a:gd name="T25" fmla="*/ 348180511 h 21600"/>
                    <a:gd name="T26" fmla="*/ 829222079 w 21600"/>
                    <a:gd name="T27" fmla="*/ 389326100 h 21600"/>
                    <a:gd name="T28" fmla="*/ 828953520 w 21600"/>
                    <a:gd name="T29" fmla="*/ 474252580 h 21600"/>
                    <a:gd name="T30" fmla="*/ 686411377 w 21600"/>
                    <a:gd name="T31" fmla="*/ 472188822 h 21600"/>
                    <a:gd name="T32" fmla="*/ 590897350 w 21600"/>
                    <a:gd name="T33" fmla="*/ 456973394 h 21600"/>
                    <a:gd name="T34" fmla="*/ 495422017 w 21600"/>
                    <a:gd name="T35" fmla="*/ 432184921 h 21600"/>
                    <a:gd name="T36" fmla="*/ 275869848 w 21600"/>
                    <a:gd name="T37" fmla="*/ 433875415 h 21600"/>
                    <a:gd name="T38" fmla="*/ 197515811 w 21600"/>
                    <a:gd name="T39" fmla="*/ 453591594 h 21600"/>
                    <a:gd name="T40" fmla="*/ 49791195 w 21600"/>
                    <a:gd name="T41" fmla="*/ 460354439 h 21600"/>
                    <a:gd name="T42" fmla="*/ 61194013 w 21600"/>
                    <a:gd name="T43" fmla="*/ 385396193 h 21600"/>
                    <a:gd name="T44" fmla="*/ 168147291 w 21600"/>
                    <a:gd name="T45" fmla="*/ 374110644 h 21600"/>
                    <a:gd name="T46" fmla="*/ 254640348 w 21600"/>
                    <a:gd name="T47" fmla="*/ 352703187 h 21600"/>
                    <a:gd name="T48" fmla="*/ 341170917 w 21600"/>
                    <a:gd name="T49" fmla="*/ 356633878 h 21600"/>
                    <a:gd name="T50" fmla="*/ 479106431 w 21600"/>
                    <a:gd name="T51" fmla="*/ 370158812 h 21600"/>
                    <a:gd name="T52" fmla="*/ 438950712 w 21600"/>
                    <a:gd name="T53" fmla="*/ 329100252 h 21600"/>
                    <a:gd name="T54" fmla="*/ 334260941 w 21600"/>
                    <a:gd name="T55" fmla="*/ 309779290 h 21600"/>
                    <a:gd name="T56" fmla="*/ 263392725 w 21600"/>
                    <a:gd name="T57" fmla="*/ 315663160 h 21600"/>
                    <a:gd name="T58" fmla="*/ 181200225 w 21600"/>
                    <a:gd name="T59" fmla="*/ 317748871 h 21600"/>
                    <a:gd name="T60" fmla="*/ 101196106 w 21600"/>
                    <a:gd name="T61" fmla="*/ 330702961 h 21600"/>
                    <a:gd name="T62" fmla="*/ 101196106 w 21600"/>
                    <a:gd name="T63" fmla="*/ 330702961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2636" y="15062"/>
                      </a:moveTo>
                      <a:lnTo>
                        <a:pt x="2360" y="12238"/>
                      </a:lnTo>
                      <a:lnTo>
                        <a:pt x="0" y="9157"/>
                      </a:lnTo>
                      <a:lnTo>
                        <a:pt x="2339" y="6153"/>
                      </a:lnTo>
                      <a:lnTo>
                        <a:pt x="3997" y="2533"/>
                      </a:lnTo>
                      <a:lnTo>
                        <a:pt x="5811" y="0"/>
                      </a:lnTo>
                      <a:lnTo>
                        <a:pt x="10094" y="0"/>
                      </a:lnTo>
                      <a:lnTo>
                        <a:pt x="13585" y="736"/>
                      </a:lnTo>
                      <a:lnTo>
                        <a:pt x="15477" y="3303"/>
                      </a:lnTo>
                      <a:lnTo>
                        <a:pt x="16518" y="6109"/>
                      </a:lnTo>
                      <a:lnTo>
                        <a:pt x="19091" y="9748"/>
                      </a:lnTo>
                      <a:lnTo>
                        <a:pt x="19517" y="12880"/>
                      </a:lnTo>
                      <a:lnTo>
                        <a:pt x="19687" y="15858"/>
                      </a:lnTo>
                      <a:lnTo>
                        <a:pt x="21600" y="17732"/>
                      </a:lnTo>
                      <a:lnTo>
                        <a:pt x="21593" y="21600"/>
                      </a:lnTo>
                      <a:lnTo>
                        <a:pt x="17880" y="21506"/>
                      </a:lnTo>
                      <a:lnTo>
                        <a:pt x="15392" y="20813"/>
                      </a:lnTo>
                      <a:lnTo>
                        <a:pt x="12905" y="19684"/>
                      </a:lnTo>
                      <a:lnTo>
                        <a:pt x="7186" y="19761"/>
                      </a:lnTo>
                      <a:lnTo>
                        <a:pt x="5145" y="20659"/>
                      </a:lnTo>
                      <a:lnTo>
                        <a:pt x="1297" y="20967"/>
                      </a:lnTo>
                      <a:lnTo>
                        <a:pt x="1594" y="17553"/>
                      </a:lnTo>
                      <a:lnTo>
                        <a:pt x="4380" y="17039"/>
                      </a:lnTo>
                      <a:lnTo>
                        <a:pt x="6633" y="16064"/>
                      </a:lnTo>
                      <a:lnTo>
                        <a:pt x="8887" y="16243"/>
                      </a:lnTo>
                      <a:lnTo>
                        <a:pt x="12480" y="16859"/>
                      </a:lnTo>
                      <a:lnTo>
                        <a:pt x="11434" y="14989"/>
                      </a:lnTo>
                      <a:lnTo>
                        <a:pt x="8707" y="14109"/>
                      </a:lnTo>
                      <a:lnTo>
                        <a:pt x="6861" y="14377"/>
                      </a:lnTo>
                      <a:lnTo>
                        <a:pt x="4720" y="14472"/>
                      </a:lnTo>
                      <a:lnTo>
                        <a:pt x="2636" y="15062"/>
                      </a:lnTo>
                      <a:close/>
                      <a:moveTo>
                        <a:pt x="2636" y="15062"/>
                      </a:moveTo>
                    </a:path>
                  </a:pathLst>
                </a:custGeom>
                <a:solidFill>
                  <a:srgbClr val="FF000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61" name="Freeform 32">
                  <a:extLst>
                    <a:ext uri="{FF2B5EF4-FFF2-40B4-BE49-F238E27FC236}">
                      <a16:creationId xmlns:a16="http://schemas.microsoft.com/office/drawing/2014/main" id="{D2AB2A37-730F-8C47-AB6E-669F38FD87E7}"/>
                    </a:ext>
                  </a:extLst>
                </p:cNvPr>
                <p:cNvSpPr>
                  <a:spLocks/>
                </p:cNvSpPr>
                <p:nvPr/>
              </p:nvSpPr>
              <p:spPr bwMode="auto">
                <a:xfrm>
                  <a:off x="309785" y="2612819"/>
                  <a:ext cx="514093" cy="411997"/>
                </a:xfrm>
                <a:custGeom>
                  <a:avLst/>
                  <a:gdLst>
                    <a:gd name="T0" fmla="*/ 0 w 21600"/>
                    <a:gd name="T1" fmla="*/ 303402677 h 21600"/>
                    <a:gd name="T2" fmla="*/ 96845014 w 21600"/>
                    <a:gd name="T3" fmla="*/ 195335840 h 21600"/>
                    <a:gd name="T4" fmla="*/ 251568672 w 21600"/>
                    <a:gd name="T5" fmla="*/ 191575911 h 21600"/>
                    <a:gd name="T6" fmla="*/ 253198630 w 21600"/>
                    <a:gd name="T7" fmla="*/ 101288369 h 21600"/>
                    <a:gd name="T8" fmla="*/ 332826459 w 21600"/>
                    <a:gd name="T9" fmla="*/ 0 h 21600"/>
                    <a:gd name="T10" fmla="*/ 473948947 w 21600"/>
                    <a:gd name="T11" fmla="*/ 37089172 h 21600"/>
                    <a:gd name="T12" fmla="*/ 810814346 w 21600"/>
                    <a:gd name="T13" fmla="*/ 81096292 h 21600"/>
                    <a:gd name="T14" fmla="*/ 920623640 w 21600"/>
                    <a:gd name="T15" fmla="*/ 127192021 h 21600"/>
                    <a:gd name="T16" fmla="*/ 1054803410 w 21600"/>
                    <a:gd name="T17" fmla="*/ 103841925 h 21600"/>
                    <a:gd name="T18" fmla="*/ 1163124879 w 21600"/>
                    <a:gd name="T19" fmla="*/ 126077329 h 21600"/>
                    <a:gd name="T20" fmla="*/ 1258268061 w 21600"/>
                    <a:gd name="T21" fmla="*/ 59324576 h 21600"/>
                    <a:gd name="T22" fmla="*/ 1388693116 w 21600"/>
                    <a:gd name="T23" fmla="*/ 61181953 h 21600"/>
                    <a:gd name="T24" fmla="*/ 1376223674 w 21600"/>
                    <a:gd name="T25" fmla="*/ 220264317 h 21600"/>
                    <a:gd name="T26" fmla="*/ 1408884298 w 21600"/>
                    <a:gd name="T27" fmla="*/ 345923133 h 21600"/>
                    <a:gd name="T28" fmla="*/ 1461380006 w 21600"/>
                    <a:gd name="T29" fmla="*/ 467220146 h 21600"/>
                    <a:gd name="T30" fmla="*/ 1461380006 w 21600"/>
                    <a:gd name="T31" fmla="*/ 563030725 h 21600"/>
                    <a:gd name="T32" fmla="*/ 1498714721 w 21600"/>
                    <a:gd name="T33" fmla="*/ 679870299 h 21600"/>
                    <a:gd name="T34" fmla="*/ 1530240224 w 21600"/>
                    <a:gd name="T35" fmla="*/ 792625772 h 21600"/>
                    <a:gd name="T36" fmla="*/ 1403075046 w 21600"/>
                    <a:gd name="T37" fmla="*/ 830411123 h 21600"/>
                    <a:gd name="T38" fmla="*/ 1379766079 w 21600"/>
                    <a:gd name="T39" fmla="*/ 942051903 h 21600"/>
                    <a:gd name="T40" fmla="*/ 1202372081 w 21600"/>
                    <a:gd name="T41" fmla="*/ 1002677157 h 21600"/>
                    <a:gd name="T42" fmla="*/ 1156889310 w 21600"/>
                    <a:gd name="T43" fmla="*/ 780324266 h 21600"/>
                    <a:gd name="T44" fmla="*/ 1048427446 w 21600"/>
                    <a:gd name="T45" fmla="*/ 764541828 h 21600"/>
                    <a:gd name="T46" fmla="*/ 900220148 w 21600"/>
                    <a:gd name="T47" fmla="*/ 762777462 h 21600"/>
                    <a:gd name="T48" fmla="*/ 871031752 w 21600"/>
                    <a:gd name="T49" fmla="*/ 607222573 h 21600"/>
                    <a:gd name="T50" fmla="*/ 817402620 w 21600"/>
                    <a:gd name="T51" fmla="*/ 504402328 h 21600"/>
                    <a:gd name="T52" fmla="*/ 619038460 w 21600"/>
                    <a:gd name="T53" fmla="*/ 487691220 h 21600"/>
                    <a:gd name="T54" fmla="*/ 505900767 w 21600"/>
                    <a:gd name="T55" fmla="*/ 510529828 h 21600"/>
                    <a:gd name="T56" fmla="*/ 442919978 w 21600"/>
                    <a:gd name="T57" fmla="*/ 616878769 h 21600"/>
                    <a:gd name="T58" fmla="*/ 316886527 w 21600"/>
                    <a:gd name="T59" fmla="*/ 639717377 h 21600"/>
                    <a:gd name="T60" fmla="*/ 250365071 w 21600"/>
                    <a:gd name="T61" fmla="*/ 527240937 h 21600"/>
                    <a:gd name="T62" fmla="*/ 87067040 w 21600"/>
                    <a:gd name="T63" fmla="*/ 434957796 h 21600"/>
                    <a:gd name="T64" fmla="*/ 0 w 21600"/>
                    <a:gd name="T65" fmla="*/ 303402677 h 21600"/>
                    <a:gd name="T66" fmla="*/ 0 w 21600"/>
                    <a:gd name="T67" fmla="*/ 303402677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0" y="6536"/>
                      </a:moveTo>
                      <a:lnTo>
                        <a:pt x="1367" y="4208"/>
                      </a:lnTo>
                      <a:lnTo>
                        <a:pt x="3551" y="4127"/>
                      </a:lnTo>
                      <a:lnTo>
                        <a:pt x="3574" y="2182"/>
                      </a:lnTo>
                      <a:lnTo>
                        <a:pt x="4698" y="0"/>
                      </a:lnTo>
                      <a:lnTo>
                        <a:pt x="6690" y="799"/>
                      </a:lnTo>
                      <a:lnTo>
                        <a:pt x="11445" y="1747"/>
                      </a:lnTo>
                      <a:lnTo>
                        <a:pt x="12995" y="2740"/>
                      </a:lnTo>
                      <a:lnTo>
                        <a:pt x="14889" y="2237"/>
                      </a:lnTo>
                      <a:lnTo>
                        <a:pt x="16418" y="2716"/>
                      </a:lnTo>
                      <a:lnTo>
                        <a:pt x="17761" y="1278"/>
                      </a:lnTo>
                      <a:lnTo>
                        <a:pt x="19602" y="1318"/>
                      </a:lnTo>
                      <a:lnTo>
                        <a:pt x="19426" y="4745"/>
                      </a:lnTo>
                      <a:lnTo>
                        <a:pt x="19887" y="7452"/>
                      </a:lnTo>
                      <a:lnTo>
                        <a:pt x="20628" y="10065"/>
                      </a:lnTo>
                      <a:lnTo>
                        <a:pt x="20628" y="12129"/>
                      </a:lnTo>
                      <a:lnTo>
                        <a:pt x="21155" y="14646"/>
                      </a:lnTo>
                      <a:lnTo>
                        <a:pt x="21600" y="17075"/>
                      </a:lnTo>
                      <a:lnTo>
                        <a:pt x="19805" y="17889"/>
                      </a:lnTo>
                      <a:lnTo>
                        <a:pt x="19476" y="20294"/>
                      </a:lnTo>
                      <a:lnTo>
                        <a:pt x="16972" y="21600"/>
                      </a:lnTo>
                      <a:lnTo>
                        <a:pt x="16330" y="16810"/>
                      </a:lnTo>
                      <a:lnTo>
                        <a:pt x="14799" y="16470"/>
                      </a:lnTo>
                      <a:lnTo>
                        <a:pt x="12707" y="16432"/>
                      </a:lnTo>
                      <a:lnTo>
                        <a:pt x="12295" y="13081"/>
                      </a:lnTo>
                      <a:lnTo>
                        <a:pt x="11538" y="10866"/>
                      </a:lnTo>
                      <a:lnTo>
                        <a:pt x="8738" y="10506"/>
                      </a:lnTo>
                      <a:lnTo>
                        <a:pt x="7141" y="10998"/>
                      </a:lnTo>
                      <a:lnTo>
                        <a:pt x="6252" y="13289"/>
                      </a:lnTo>
                      <a:lnTo>
                        <a:pt x="4473" y="13781"/>
                      </a:lnTo>
                      <a:lnTo>
                        <a:pt x="3534" y="11358"/>
                      </a:lnTo>
                      <a:lnTo>
                        <a:pt x="1229" y="9370"/>
                      </a:lnTo>
                      <a:lnTo>
                        <a:pt x="0" y="6536"/>
                      </a:lnTo>
                      <a:close/>
                      <a:moveTo>
                        <a:pt x="0" y="6536"/>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62" name="Freeform 33">
                  <a:extLst>
                    <a:ext uri="{FF2B5EF4-FFF2-40B4-BE49-F238E27FC236}">
                      <a16:creationId xmlns:a16="http://schemas.microsoft.com/office/drawing/2014/main" id="{E4698D17-357F-6749-A837-30EF1ADA026D}"/>
                    </a:ext>
                  </a:extLst>
                </p:cNvPr>
                <p:cNvSpPr>
                  <a:spLocks/>
                </p:cNvSpPr>
                <p:nvPr/>
              </p:nvSpPr>
              <p:spPr bwMode="auto">
                <a:xfrm>
                  <a:off x="633033" y="999379"/>
                  <a:ext cx="882085" cy="553540"/>
                </a:xfrm>
                <a:custGeom>
                  <a:avLst/>
                  <a:gdLst>
                    <a:gd name="T0" fmla="*/ 2147483647 w 21600"/>
                    <a:gd name="T1" fmla="*/ 861152695 h 21600"/>
                    <a:gd name="T2" fmla="*/ 2147483647 w 21600"/>
                    <a:gd name="T3" fmla="*/ 714006688 h 21600"/>
                    <a:gd name="T4" fmla="*/ 2147483647 w 21600"/>
                    <a:gd name="T5" fmla="*/ 670548366 h 21600"/>
                    <a:gd name="T6" fmla="*/ 2147483647 w 21600"/>
                    <a:gd name="T7" fmla="*/ 530045028 h 21600"/>
                    <a:gd name="T8" fmla="*/ 2147483647 w 21600"/>
                    <a:gd name="T9" fmla="*/ 324353071 h 21600"/>
                    <a:gd name="T10" fmla="*/ 2147483647 w 21600"/>
                    <a:gd name="T11" fmla="*/ 157167132 h 21600"/>
                    <a:gd name="T12" fmla="*/ 2147483647 w 21600"/>
                    <a:gd name="T13" fmla="*/ 0 h 21600"/>
                    <a:gd name="T14" fmla="*/ 2147483647 w 21600"/>
                    <a:gd name="T15" fmla="*/ 1688045 h 21600"/>
                    <a:gd name="T16" fmla="*/ 2147483647 w 21600"/>
                    <a:gd name="T17" fmla="*/ 160543271 h 21600"/>
                    <a:gd name="T18" fmla="*/ 2147483647 w 21600"/>
                    <a:gd name="T19" fmla="*/ 202313500 h 21600"/>
                    <a:gd name="T20" fmla="*/ 2147483647 w 21600"/>
                    <a:gd name="T21" fmla="*/ 214022719 h 21600"/>
                    <a:gd name="T22" fmla="*/ 2147483647 w 21600"/>
                    <a:gd name="T23" fmla="*/ 280897066 h 21600"/>
                    <a:gd name="T24" fmla="*/ 2147483647 w 21600"/>
                    <a:gd name="T25" fmla="*/ 466546772 h 21600"/>
                    <a:gd name="T26" fmla="*/ 2147483647 w 21600"/>
                    <a:gd name="T27" fmla="*/ 703985563 h 21600"/>
                    <a:gd name="T28" fmla="*/ 2147483647 w 21600"/>
                    <a:gd name="T29" fmla="*/ 899544467 h 21600"/>
                    <a:gd name="T30" fmla="*/ 2147483647 w 21600"/>
                    <a:gd name="T31" fmla="*/ 1058399692 h 21600"/>
                    <a:gd name="T32" fmla="*/ 2147483647 w 21600"/>
                    <a:gd name="T33" fmla="*/ 1205321842 h 21600"/>
                    <a:gd name="T34" fmla="*/ 2147483647 w 21600"/>
                    <a:gd name="T35" fmla="*/ 1215340650 h 21600"/>
                    <a:gd name="T36" fmla="*/ 2147483647 w 21600"/>
                    <a:gd name="T37" fmla="*/ 1302254930 h 21600"/>
                    <a:gd name="T38" fmla="*/ 2147483647 w 21600"/>
                    <a:gd name="T39" fmla="*/ 1536317582 h 21600"/>
                    <a:gd name="T40" fmla="*/ 2147483647 w 21600"/>
                    <a:gd name="T41" fmla="*/ 1633364914 h 21600"/>
                    <a:gd name="T42" fmla="*/ 2147483647 w 21600"/>
                    <a:gd name="T43" fmla="*/ 1802238947 h 21600"/>
                    <a:gd name="T44" fmla="*/ 2147483647 w 21600"/>
                    <a:gd name="T45" fmla="*/ 1857406441 h 21600"/>
                    <a:gd name="T46" fmla="*/ 2147483647 w 21600"/>
                    <a:gd name="T47" fmla="*/ 1894219729 h 21600"/>
                    <a:gd name="T48" fmla="*/ 2147483647 w 21600"/>
                    <a:gd name="T49" fmla="*/ 1995319405 h 21600"/>
                    <a:gd name="T50" fmla="*/ 2147483647 w 21600"/>
                    <a:gd name="T51" fmla="*/ 2139203518 h 21600"/>
                    <a:gd name="T52" fmla="*/ 2147483647 w 21600"/>
                    <a:gd name="T53" fmla="*/ 2147483647 h 21600"/>
                    <a:gd name="T54" fmla="*/ 2089179254 w 21600"/>
                    <a:gd name="T55" fmla="*/ 2147483647 h 21600"/>
                    <a:gd name="T56" fmla="*/ 1225306922 w 21600"/>
                    <a:gd name="T57" fmla="*/ 2147483647 h 21600"/>
                    <a:gd name="T58" fmla="*/ 0 w 21600"/>
                    <a:gd name="T59" fmla="*/ 2147483647 h 21600"/>
                    <a:gd name="T60" fmla="*/ 531420654 w 21600"/>
                    <a:gd name="T61" fmla="*/ 2147483647 h 21600"/>
                    <a:gd name="T62" fmla="*/ 1134769310 w 21600"/>
                    <a:gd name="T63" fmla="*/ 2147483647 h 21600"/>
                    <a:gd name="T64" fmla="*/ 1416760490 w 21600"/>
                    <a:gd name="T65" fmla="*/ 2015473535 h 21600"/>
                    <a:gd name="T66" fmla="*/ 1962496173 w 21600"/>
                    <a:gd name="T67" fmla="*/ 1890055556 h 21600"/>
                    <a:gd name="T68" fmla="*/ 2147483647 w 21600"/>
                    <a:gd name="T69" fmla="*/ 1682787433 h 21600"/>
                    <a:gd name="T70" fmla="*/ 2147483647 w 21600"/>
                    <a:gd name="T71" fmla="*/ 1410223399 h 21600"/>
                    <a:gd name="T72" fmla="*/ 2147483647 w 21600"/>
                    <a:gd name="T73" fmla="*/ 1214664495 h 21600"/>
                    <a:gd name="T74" fmla="*/ 2147483647 w 21600"/>
                    <a:gd name="T75" fmla="*/ 1042412053 h 21600"/>
                    <a:gd name="T76" fmla="*/ 2147483647 w 21600"/>
                    <a:gd name="T77" fmla="*/ 861152695 h 21600"/>
                    <a:gd name="T78" fmla="*/ 2147483647 w 21600"/>
                    <a:gd name="T79" fmla="*/ 861152695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9054" y="7649"/>
                      </a:moveTo>
                      <a:lnTo>
                        <a:pt x="9811" y="6342"/>
                      </a:lnTo>
                      <a:lnTo>
                        <a:pt x="11336" y="5956"/>
                      </a:lnTo>
                      <a:lnTo>
                        <a:pt x="12659" y="4708"/>
                      </a:lnTo>
                      <a:lnTo>
                        <a:pt x="13760" y="2881"/>
                      </a:lnTo>
                      <a:lnTo>
                        <a:pt x="14356" y="1396"/>
                      </a:lnTo>
                      <a:lnTo>
                        <a:pt x="14619" y="0"/>
                      </a:lnTo>
                      <a:lnTo>
                        <a:pt x="15639" y="15"/>
                      </a:lnTo>
                      <a:lnTo>
                        <a:pt x="16214" y="1426"/>
                      </a:lnTo>
                      <a:lnTo>
                        <a:pt x="17578" y="1797"/>
                      </a:lnTo>
                      <a:lnTo>
                        <a:pt x="19004" y="1901"/>
                      </a:lnTo>
                      <a:lnTo>
                        <a:pt x="20297" y="2495"/>
                      </a:lnTo>
                      <a:lnTo>
                        <a:pt x="21085" y="4144"/>
                      </a:lnTo>
                      <a:lnTo>
                        <a:pt x="21014" y="6253"/>
                      </a:lnTo>
                      <a:lnTo>
                        <a:pt x="20893" y="7990"/>
                      </a:lnTo>
                      <a:lnTo>
                        <a:pt x="21600" y="9401"/>
                      </a:lnTo>
                      <a:lnTo>
                        <a:pt x="20974" y="10706"/>
                      </a:lnTo>
                      <a:lnTo>
                        <a:pt x="18924" y="10795"/>
                      </a:lnTo>
                      <a:lnTo>
                        <a:pt x="16702" y="11567"/>
                      </a:lnTo>
                      <a:lnTo>
                        <a:pt x="16631" y="13646"/>
                      </a:lnTo>
                      <a:lnTo>
                        <a:pt x="14611" y="14508"/>
                      </a:lnTo>
                      <a:lnTo>
                        <a:pt x="13248" y="16008"/>
                      </a:lnTo>
                      <a:lnTo>
                        <a:pt x="11680" y="16498"/>
                      </a:lnTo>
                      <a:lnTo>
                        <a:pt x="10387" y="16825"/>
                      </a:lnTo>
                      <a:lnTo>
                        <a:pt x="9143" y="17723"/>
                      </a:lnTo>
                      <a:lnTo>
                        <a:pt x="7891" y="19001"/>
                      </a:lnTo>
                      <a:lnTo>
                        <a:pt x="7467" y="21600"/>
                      </a:lnTo>
                      <a:lnTo>
                        <a:pt x="5838" y="21600"/>
                      </a:lnTo>
                      <a:lnTo>
                        <a:pt x="3424" y="21333"/>
                      </a:lnTo>
                      <a:lnTo>
                        <a:pt x="0" y="21065"/>
                      </a:lnTo>
                      <a:lnTo>
                        <a:pt x="1485" y="19833"/>
                      </a:lnTo>
                      <a:lnTo>
                        <a:pt x="3171" y="19328"/>
                      </a:lnTo>
                      <a:lnTo>
                        <a:pt x="3959" y="17902"/>
                      </a:lnTo>
                      <a:lnTo>
                        <a:pt x="5484" y="16788"/>
                      </a:lnTo>
                      <a:lnTo>
                        <a:pt x="6575" y="14947"/>
                      </a:lnTo>
                      <a:lnTo>
                        <a:pt x="6575" y="12526"/>
                      </a:lnTo>
                      <a:lnTo>
                        <a:pt x="6777" y="10789"/>
                      </a:lnTo>
                      <a:lnTo>
                        <a:pt x="7888" y="9259"/>
                      </a:lnTo>
                      <a:lnTo>
                        <a:pt x="9054" y="7649"/>
                      </a:lnTo>
                      <a:close/>
                      <a:moveTo>
                        <a:pt x="9054" y="7649"/>
                      </a:moveTo>
                    </a:path>
                  </a:pathLst>
                </a:custGeom>
                <a:solidFill>
                  <a:schemeClr val="accent2">
                    <a:lumMod val="40000"/>
                    <a:lumOff val="6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63" name="Freeform 34">
                  <a:extLst>
                    <a:ext uri="{FF2B5EF4-FFF2-40B4-BE49-F238E27FC236}">
                      <a16:creationId xmlns:a16="http://schemas.microsoft.com/office/drawing/2014/main" id="{AE555386-7F7D-504B-9B09-6017C255B59C}"/>
                    </a:ext>
                  </a:extLst>
                </p:cNvPr>
                <p:cNvSpPr>
                  <a:spLocks/>
                </p:cNvSpPr>
                <p:nvPr/>
              </p:nvSpPr>
              <p:spPr bwMode="auto">
                <a:xfrm>
                  <a:off x="4165024" y="2273281"/>
                  <a:ext cx="495830" cy="377453"/>
                </a:xfrm>
                <a:custGeom>
                  <a:avLst/>
                  <a:gdLst>
                    <a:gd name="T0" fmla="*/ 9533584 w 21600"/>
                    <a:gd name="T1" fmla="*/ 536540146 h 21600"/>
                    <a:gd name="T2" fmla="*/ 0 w 21600"/>
                    <a:gd name="T3" fmla="*/ 423884156 h 21600"/>
                    <a:gd name="T4" fmla="*/ 29745914 w 21600"/>
                    <a:gd name="T5" fmla="*/ 319903292 h 21600"/>
                    <a:gd name="T6" fmla="*/ 44492242 w 21600"/>
                    <a:gd name="T7" fmla="*/ 155989208 h 21600"/>
                    <a:gd name="T8" fmla="*/ 168814431 w 21600"/>
                    <a:gd name="T9" fmla="*/ 142246947 h 21600"/>
                    <a:gd name="T10" fmla="*/ 168814431 w 21600"/>
                    <a:gd name="T11" fmla="*/ 68607225 h 21600"/>
                    <a:gd name="T12" fmla="*/ 287860182 w 21600"/>
                    <a:gd name="T13" fmla="*/ 73675480 h 21600"/>
                    <a:gd name="T14" fmla="*/ 379259141 w 21600"/>
                    <a:gd name="T15" fmla="*/ 0 h 21600"/>
                    <a:gd name="T16" fmla="*/ 466399357 w 21600"/>
                    <a:gd name="T17" fmla="*/ 53436111 h 21600"/>
                    <a:gd name="T18" fmla="*/ 509937598 w 21600"/>
                    <a:gd name="T19" fmla="*/ 155275868 h 21600"/>
                    <a:gd name="T20" fmla="*/ 513178647 w 21600"/>
                    <a:gd name="T21" fmla="*/ 261398926 h 21600"/>
                    <a:gd name="T22" fmla="*/ 608772657 w 21600"/>
                    <a:gd name="T23" fmla="*/ 330755315 h 21600"/>
                    <a:gd name="T24" fmla="*/ 746950866 w 21600"/>
                    <a:gd name="T25" fmla="*/ 366843381 h 21600"/>
                    <a:gd name="T26" fmla="*/ 868095739 w 21600"/>
                    <a:gd name="T27" fmla="*/ 431130395 h 21600"/>
                    <a:gd name="T28" fmla="*/ 994579186 w 21600"/>
                    <a:gd name="T29" fmla="*/ 500450993 h 21600"/>
                    <a:gd name="T30" fmla="*/ 1113561204 w 21600"/>
                    <a:gd name="T31" fmla="*/ 580302685 h 21600"/>
                    <a:gd name="T32" fmla="*/ 1245384781 w 21600"/>
                    <a:gd name="T33" fmla="*/ 660831960 h 21600"/>
                    <a:gd name="T34" fmla="*/ 1372884326 w 21600"/>
                    <a:gd name="T35" fmla="*/ 751533469 h 21600"/>
                    <a:gd name="T36" fmla="*/ 1227269977 w 21600"/>
                    <a:gd name="T37" fmla="*/ 771023740 h 21600"/>
                    <a:gd name="T38" fmla="*/ 1045553486 w 21600"/>
                    <a:gd name="T39" fmla="*/ 664151519 h 21600"/>
                    <a:gd name="T40" fmla="*/ 911696117 w 21600"/>
                    <a:gd name="T41" fmla="*/ 587620472 h 21600"/>
                    <a:gd name="T42" fmla="*/ 762904452 w 21600"/>
                    <a:gd name="T43" fmla="*/ 524046798 h 21600"/>
                    <a:gd name="T44" fmla="*/ 587544230 w 21600"/>
                    <a:gd name="T45" fmla="*/ 513230566 h 21600"/>
                    <a:gd name="T46" fmla="*/ 381356666 w 21600"/>
                    <a:gd name="T47" fmla="*/ 485780715 h 21600"/>
                    <a:gd name="T48" fmla="*/ 277246767 w 21600"/>
                    <a:gd name="T49" fmla="*/ 552209956 h 21600"/>
                    <a:gd name="T50" fmla="*/ 167796737 w 21600"/>
                    <a:gd name="T51" fmla="*/ 511052548 h 21600"/>
                    <a:gd name="T52" fmla="*/ 9533584 w 21600"/>
                    <a:gd name="T53" fmla="*/ 536540146 h 21600"/>
                    <a:gd name="T54" fmla="*/ 9533584 w 21600"/>
                    <a:gd name="T55" fmla="*/ 536540146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150" y="15031"/>
                      </a:moveTo>
                      <a:lnTo>
                        <a:pt x="0" y="11875"/>
                      </a:lnTo>
                      <a:lnTo>
                        <a:pt x="468" y="8962"/>
                      </a:lnTo>
                      <a:lnTo>
                        <a:pt x="700" y="4370"/>
                      </a:lnTo>
                      <a:lnTo>
                        <a:pt x="2656" y="3985"/>
                      </a:lnTo>
                      <a:lnTo>
                        <a:pt x="2656" y="1922"/>
                      </a:lnTo>
                      <a:lnTo>
                        <a:pt x="4529" y="2064"/>
                      </a:lnTo>
                      <a:lnTo>
                        <a:pt x="5967" y="0"/>
                      </a:lnTo>
                      <a:lnTo>
                        <a:pt x="7338" y="1497"/>
                      </a:lnTo>
                      <a:lnTo>
                        <a:pt x="8023" y="4350"/>
                      </a:lnTo>
                      <a:lnTo>
                        <a:pt x="8074" y="7323"/>
                      </a:lnTo>
                      <a:lnTo>
                        <a:pt x="9578" y="9266"/>
                      </a:lnTo>
                      <a:lnTo>
                        <a:pt x="11752" y="10277"/>
                      </a:lnTo>
                      <a:lnTo>
                        <a:pt x="13658" y="12078"/>
                      </a:lnTo>
                      <a:lnTo>
                        <a:pt x="15648" y="14020"/>
                      </a:lnTo>
                      <a:lnTo>
                        <a:pt x="17520" y="16257"/>
                      </a:lnTo>
                      <a:lnTo>
                        <a:pt x="19594" y="18513"/>
                      </a:lnTo>
                      <a:lnTo>
                        <a:pt x="21600" y="21054"/>
                      </a:lnTo>
                      <a:lnTo>
                        <a:pt x="19309" y="21600"/>
                      </a:lnTo>
                      <a:lnTo>
                        <a:pt x="16450" y="18606"/>
                      </a:lnTo>
                      <a:lnTo>
                        <a:pt x="14344" y="16462"/>
                      </a:lnTo>
                      <a:lnTo>
                        <a:pt x="12003" y="14681"/>
                      </a:lnTo>
                      <a:lnTo>
                        <a:pt x="9244" y="14378"/>
                      </a:lnTo>
                      <a:lnTo>
                        <a:pt x="6000" y="13609"/>
                      </a:lnTo>
                      <a:lnTo>
                        <a:pt x="4362" y="15470"/>
                      </a:lnTo>
                      <a:lnTo>
                        <a:pt x="2640" y="14317"/>
                      </a:lnTo>
                      <a:lnTo>
                        <a:pt x="150" y="15031"/>
                      </a:lnTo>
                      <a:close/>
                      <a:moveTo>
                        <a:pt x="150" y="15031"/>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64" name="Freeform 35">
                  <a:extLst>
                    <a:ext uri="{FF2B5EF4-FFF2-40B4-BE49-F238E27FC236}">
                      <a16:creationId xmlns:a16="http://schemas.microsoft.com/office/drawing/2014/main" id="{CDE350EB-DAB8-4A47-B1F3-1C8FF851E6FE}"/>
                    </a:ext>
                  </a:extLst>
                </p:cNvPr>
                <p:cNvSpPr>
                  <a:spLocks/>
                </p:cNvSpPr>
                <p:nvPr/>
              </p:nvSpPr>
              <p:spPr bwMode="auto">
                <a:xfrm>
                  <a:off x="4608806" y="4417514"/>
                  <a:ext cx="579838" cy="971435"/>
                </a:xfrm>
                <a:custGeom>
                  <a:avLst/>
                  <a:gdLst>
                    <a:gd name="T0" fmla="*/ 0 w 21600"/>
                    <a:gd name="T1" fmla="*/ 2147483647 h 21600"/>
                    <a:gd name="T2" fmla="*/ 46046171 w 21600"/>
                    <a:gd name="T3" fmla="*/ 2147483647 h 21600"/>
                    <a:gd name="T4" fmla="*/ 224236801 w 21600"/>
                    <a:gd name="T5" fmla="*/ 2147483647 h 21600"/>
                    <a:gd name="T6" fmla="*/ 382402399 w 21600"/>
                    <a:gd name="T7" fmla="*/ 2147483647 h 21600"/>
                    <a:gd name="T8" fmla="*/ 399683072 w 21600"/>
                    <a:gd name="T9" fmla="*/ 2147483647 h 21600"/>
                    <a:gd name="T10" fmla="*/ 370915381 w 21600"/>
                    <a:gd name="T11" fmla="*/ 2147483647 h 21600"/>
                    <a:gd name="T12" fmla="*/ 350790196 w 21600"/>
                    <a:gd name="T13" fmla="*/ 2147483647 h 21600"/>
                    <a:gd name="T14" fmla="*/ 483034854 w 21600"/>
                    <a:gd name="T15" fmla="*/ 2147483647 h 21600"/>
                    <a:gd name="T16" fmla="*/ 652685370 w 21600"/>
                    <a:gd name="T17" fmla="*/ 2147483647 h 21600"/>
                    <a:gd name="T18" fmla="*/ 905689815 w 21600"/>
                    <a:gd name="T19" fmla="*/ 2147483647 h 21600"/>
                    <a:gd name="T20" fmla="*/ 1144258192 w 21600"/>
                    <a:gd name="T21" fmla="*/ 2147483647 h 21600"/>
                    <a:gd name="T22" fmla="*/ 1344608286 w 21600"/>
                    <a:gd name="T23" fmla="*/ 2147483647 h 21600"/>
                    <a:gd name="T24" fmla="*/ 1554513511 w 21600"/>
                    <a:gd name="T25" fmla="*/ 2066504747 h 21600"/>
                    <a:gd name="T26" fmla="*/ 1566000529 w 21600"/>
                    <a:gd name="T27" fmla="*/ 1479286702 h 21600"/>
                    <a:gd name="T28" fmla="*/ 1775903560 w 21600"/>
                    <a:gd name="T29" fmla="*/ 1706260577 h 21600"/>
                    <a:gd name="T30" fmla="*/ 1807517956 w 21600"/>
                    <a:gd name="T31" fmla="*/ 1014388149 h 21600"/>
                    <a:gd name="T32" fmla="*/ 1859255343 w 21600"/>
                    <a:gd name="T33" fmla="*/ 436304249 h 21600"/>
                    <a:gd name="T34" fmla="*/ 1982861881 w 21600"/>
                    <a:gd name="T35" fmla="*/ 0 h 21600"/>
                    <a:gd name="T36" fmla="*/ 2089185553 w 21600"/>
                    <a:gd name="T37" fmla="*/ 758202384 h 21600"/>
                    <a:gd name="T38" fmla="*/ 2138078428 w 21600"/>
                    <a:gd name="T39" fmla="*/ 1715997902 h 21600"/>
                    <a:gd name="T40" fmla="*/ 2147483647 w 21600"/>
                    <a:gd name="T41" fmla="*/ 2147483647 h 21600"/>
                    <a:gd name="T42" fmla="*/ 2147483647 w 21600"/>
                    <a:gd name="T43" fmla="*/ 2147483647 h 21600"/>
                    <a:gd name="T44" fmla="*/ 2147483647 w 21600"/>
                    <a:gd name="T45" fmla="*/ 2147483647 h 21600"/>
                    <a:gd name="T46" fmla="*/ 2089185553 w 21600"/>
                    <a:gd name="T47" fmla="*/ 2147483647 h 21600"/>
                    <a:gd name="T48" fmla="*/ 1985706392 w 21600"/>
                    <a:gd name="T49" fmla="*/ 2147483647 h 21600"/>
                    <a:gd name="T50" fmla="*/ 1974221568 w 21600"/>
                    <a:gd name="T51" fmla="*/ 2147483647 h 21600"/>
                    <a:gd name="T52" fmla="*/ 2002987066 w 21600"/>
                    <a:gd name="T53" fmla="*/ 2147483647 h 21600"/>
                    <a:gd name="T54" fmla="*/ 1859255343 w 21600"/>
                    <a:gd name="T55" fmla="*/ 2147483647 h 21600"/>
                    <a:gd name="T56" fmla="*/ 1821849532 w 21600"/>
                    <a:gd name="T57" fmla="*/ 2147483647 h 21600"/>
                    <a:gd name="T58" fmla="*/ 1749984767 w 21600"/>
                    <a:gd name="T59" fmla="*/ 2147483647 h 21600"/>
                    <a:gd name="T60" fmla="*/ 1635018589 w 21600"/>
                    <a:gd name="T61" fmla="*/ 2147483647 h 21600"/>
                    <a:gd name="T62" fmla="*/ 1517107653 w 21600"/>
                    <a:gd name="T63" fmla="*/ 2147483647 h 21600"/>
                    <a:gd name="T64" fmla="*/ 1382016291 w 21600"/>
                    <a:gd name="T65" fmla="*/ 2147483647 h 21600"/>
                    <a:gd name="T66" fmla="*/ 1266949913 w 21600"/>
                    <a:gd name="T67" fmla="*/ 2147483647 h 21600"/>
                    <a:gd name="T68" fmla="*/ 1157677144 w 21600"/>
                    <a:gd name="T69" fmla="*/ 2147483647 h 21600"/>
                    <a:gd name="T70" fmla="*/ 1048506721 w 21600"/>
                    <a:gd name="T71" fmla="*/ 2147483647 h 21600"/>
                    <a:gd name="T72" fmla="*/ 936387247 w 21600"/>
                    <a:gd name="T73" fmla="*/ 2147483647 h 21600"/>
                    <a:gd name="T74" fmla="*/ 772427994 w 21600"/>
                    <a:gd name="T75" fmla="*/ 2147483647 h 21600"/>
                    <a:gd name="T76" fmla="*/ 620056004 w 21600"/>
                    <a:gd name="T77" fmla="*/ 2147483647 h 21600"/>
                    <a:gd name="T78" fmla="*/ 392974693 w 21600"/>
                    <a:gd name="T79" fmla="*/ 2147483647 h 21600"/>
                    <a:gd name="T80" fmla="*/ 226168735 w 21600"/>
                    <a:gd name="T81" fmla="*/ 2147483647 h 21600"/>
                    <a:gd name="T82" fmla="*/ 68105436 w 21600"/>
                    <a:gd name="T83" fmla="*/ 2147483647 h 21600"/>
                    <a:gd name="T84" fmla="*/ 42184450 w 21600"/>
                    <a:gd name="T85" fmla="*/ 2147483647 h 21600"/>
                    <a:gd name="T86" fmla="*/ 56618418 w 21600"/>
                    <a:gd name="T87" fmla="*/ 2147483647 h 21600"/>
                    <a:gd name="T88" fmla="*/ 0 w 21600"/>
                    <a:gd name="T89" fmla="*/ 2147483647 h 21600"/>
                    <a:gd name="T90" fmla="*/ 0 w 21600"/>
                    <a:gd name="T91" fmla="*/ 2147483647 h 21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600" h="21600">
                      <a:moveTo>
                        <a:pt x="0" y="16288"/>
                      </a:moveTo>
                      <a:lnTo>
                        <a:pt x="453" y="14870"/>
                      </a:lnTo>
                      <a:lnTo>
                        <a:pt x="2206" y="14013"/>
                      </a:lnTo>
                      <a:lnTo>
                        <a:pt x="3762" y="12844"/>
                      </a:lnTo>
                      <a:lnTo>
                        <a:pt x="3932" y="11676"/>
                      </a:lnTo>
                      <a:lnTo>
                        <a:pt x="3649" y="10414"/>
                      </a:lnTo>
                      <a:lnTo>
                        <a:pt x="3451" y="8685"/>
                      </a:lnTo>
                      <a:lnTo>
                        <a:pt x="4752" y="7329"/>
                      </a:lnTo>
                      <a:lnTo>
                        <a:pt x="6421" y="6441"/>
                      </a:lnTo>
                      <a:lnTo>
                        <a:pt x="8910" y="6083"/>
                      </a:lnTo>
                      <a:lnTo>
                        <a:pt x="11257" y="5506"/>
                      </a:lnTo>
                      <a:lnTo>
                        <a:pt x="13228" y="4658"/>
                      </a:lnTo>
                      <a:lnTo>
                        <a:pt x="15293" y="3396"/>
                      </a:lnTo>
                      <a:lnTo>
                        <a:pt x="15406" y="2431"/>
                      </a:lnTo>
                      <a:lnTo>
                        <a:pt x="17471" y="2804"/>
                      </a:lnTo>
                      <a:lnTo>
                        <a:pt x="17782" y="1667"/>
                      </a:lnTo>
                      <a:lnTo>
                        <a:pt x="18291" y="717"/>
                      </a:lnTo>
                      <a:lnTo>
                        <a:pt x="19507" y="0"/>
                      </a:lnTo>
                      <a:lnTo>
                        <a:pt x="20553" y="1246"/>
                      </a:lnTo>
                      <a:lnTo>
                        <a:pt x="21034" y="2820"/>
                      </a:lnTo>
                      <a:lnTo>
                        <a:pt x="21345" y="4004"/>
                      </a:lnTo>
                      <a:lnTo>
                        <a:pt x="21176" y="5110"/>
                      </a:lnTo>
                      <a:lnTo>
                        <a:pt x="21600" y="6045"/>
                      </a:lnTo>
                      <a:lnTo>
                        <a:pt x="20553" y="6668"/>
                      </a:lnTo>
                      <a:lnTo>
                        <a:pt x="19535" y="5796"/>
                      </a:lnTo>
                      <a:lnTo>
                        <a:pt x="19422" y="7042"/>
                      </a:lnTo>
                      <a:lnTo>
                        <a:pt x="19705" y="8257"/>
                      </a:lnTo>
                      <a:lnTo>
                        <a:pt x="18291" y="8522"/>
                      </a:lnTo>
                      <a:lnTo>
                        <a:pt x="17923" y="9987"/>
                      </a:lnTo>
                      <a:lnTo>
                        <a:pt x="17216" y="11169"/>
                      </a:lnTo>
                      <a:lnTo>
                        <a:pt x="16085" y="12525"/>
                      </a:lnTo>
                      <a:lnTo>
                        <a:pt x="14925" y="13818"/>
                      </a:lnTo>
                      <a:lnTo>
                        <a:pt x="13596" y="15563"/>
                      </a:lnTo>
                      <a:lnTo>
                        <a:pt x="12464" y="16965"/>
                      </a:lnTo>
                      <a:lnTo>
                        <a:pt x="11389" y="18523"/>
                      </a:lnTo>
                      <a:lnTo>
                        <a:pt x="10315" y="19637"/>
                      </a:lnTo>
                      <a:lnTo>
                        <a:pt x="9212" y="20899"/>
                      </a:lnTo>
                      <a:lnTo>
                        <a:pt x="7599" y="21086"/>
                      </a:lnTo>
                      <a:lnTo>
                        <a:pt x="6100" y="21179"/>
                      </a:lnTo>
                      <a:lnTo>
                        <a:pt x="3866" y="21600"/>
                      </a:lnTo>
                      <a:lnTo>
                        <a:pt x="2225" y="21008"/>
                      </a:lnTo>
                      <a:lnTo>
                        <a:pt x="670" y="20198"/>
                      </a:lnTo>
                      <a:lnTo>
                        <a:pt x="415" y="18796"/>
                      </a:lnTo>
                      <a:lnTo>
                        <a:pt x="557" y="17549"/>
                      </a:lnTo>
                      <a:lnTo>
                        <a:pt x="0" y="16288"/>
                      </a:lnTo>
                      <a:close/>
                      <a:moveTo>
                        <a:pt x="0" y="16288"/>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65" name="Freeform 36">
                  <a:extLst>
                    <a:ext uri="{FF2B5EF4-FFF2-40B4-BE49-F238E27FC236}">
                      <a16:creationId xmlns:a16="http://schemas.microsoft.com/office/drawing/2014/main" id="{51BC80F0-1B98-FF48-BF84-9DE720EB0602}"/>
                    </a:ext>
                  </a:extLst>
                </p:cNvPr>
                <p:cNvSpPr>
                  <a:spLocks/>
                </p:cNvSpPr>
                <p:nvPr/>
              </p:nvSpPr>
              <p:spPr bwMode="auto">
                <a:xfrm>
                  <a:off x="1468549" y="2674324"/>
                  <a:ext cx="232848" cy="433901"/>
                </a:xfrm>
                <a:custGeom>
                  <a:avLst/>
                  <a:gdLst>
                    <a:gd name="T0" fmla="*/ 83046282 w 21600"/>
                    <a:gd name="T1" fmla="*/ 1147188123 h 21600"/>
                    <a:gd name="T2" fmla="*/ 85416082 w 21600"/>
                    <a:gd name="T3" fmla="*/ 967268465 h 21600"/>
                    <a:gd name="T4" fmla="*/ 87989936 w 21600"/>
                    <a:gd name="T5" fmla="*/ 775582652 h 21600"/>
                    <a:gd name="T6" fmla="*/ 93986589 w 21600"/>
                    <a:gd name="T7" fmla="*/ 623752569 h 21600"/>
                    <a:gd name="T8" fmla="*/ 131382709 w 21600"/>
                    <a:gd name="T9" fmla="*/ 441555055 h 21600"/>
                    <a:gd name="T10" fmla="*/ 142184630 w 21600"/>
                    <a:gd name="T11" fmla="*/ 313800318 h 21600"/>
                    <a:gd name="T12" fmla="*/ 128427057 w 21600"/>
                    <a:gd name="T13" fmla="*/ 216900107 h 21600"/>
                    <a:gd name="T14" fmla="*/ 131599771 w 21600"/>
                    <a:gd name="T15" fmla="*/ 80957904 h 21600"/>
                    <a:gd name="T16" fmla="*/ 102313703 w 21600"/>
                    <a:gd name="T17" fmla="*/ 0 h 21600"/>
                    <a:gd name="T18" fmla="*/ 72329709 w 21600"/>
                    <a:gd name="T19" fmla="*/ 10140153 h 21600"/>
                    <a:gd name="T20" fmla="*/ 66728198 w 21600"/>
                    <a:gd name="T21" fmla="*/ 156276976 h 21600"/>
                    <a:gd name="T22" fmla="*/ 37224712 w 21600"/>
                    <a:gd name="T23" fmla="*/ 153511989 h 21600"/>
                    <a:gd name="T24" fmla="*/ 7412145 w 21600"/>
                    <a:gd name="T25" fmla="*/ 253068255 h 21600"/>
                    <a:gd name="T26" fmla="*/ 0 w 21600"/>
                    <a:gd name="T27" fmla="*/ 354253475 h 21600"/>
                    <a:gd name="T28" fmla="*/ 24717896 w 21600"/>
                    <a:gd name="T29" fmla="*/ 441067962 h 21600"/>
                    <a:gd name="T30" fmla="*/ 30339422 w 21600"/>
                    <a:gd name="T31" fmla="*/ 561067857 h 21600"/>
                    <a:gd name="T32" fmla="*/ 33202699 w 21600"/>
                    <a:gd name="T33" fmla="*/ 727864623 h 21600"/>
                    <a:gd name="T34" fmla="*/ 33163361 w 21600"/>
                    <a:gd name="T35" fmla="*/ 939885172 h 21600"/>
                    <a:gd name="T36" fmla="*/ 33163361 w 21600"/>
                    <a:gd name="T37" fmla="*/ 1068615532 h 21600"/>
                    <a:gd name="T38" fmla="*/ 39160032 w 21600"/>
                    <a:gd name="T39" fmla="*/ 1171263432 h 21600"/>
                    <a:gd name="T40" fmla="*/ 83046282 w 21600"/>
                    <a:gd name="T41" fmla="*/ 1147188123 h 21600"/>
                    <a:gd name="T42" fmla="*/ 83046282 w 21600"/>
                    <a:gd name="T43" fmla="*/ 1147188123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12616" y="21156"/>
                      </a:moveTo>
                      <a:lnTo>
                        <a:pt x="12976" y="17838"/>
                      </a:lnTo>
                      <a:lnTo>
                        <a:pt x="13367" y="14303"/>
                      </a:lnTo>
                      <a:lnTo>
                        <a:pt x="14278" y="11503"/>
                      </a:lnTo>
                      <a:lnTo>
                        <a:pt x="19959" y="8143"/>
                      </a:lnTo>
                      <a:lnTo>
                        <a:pt x="21600" y="5787"/>
                      </a:lnTo>
                      <a:lnTo>
                        <a:pt x="19510" y="4000"/>
                      </a:lnTo>
                      <a:lnTo>
                        <a:pt x="19992" y="1493"/>
                      </a:lnTo>
                      <a:lnTo>
                        <a:pt x="15543" y="0"/>
                      </a:lnTo>
                      <a:lnTo>
                        <a:pt x="10988" y="187"/>
                      </a:lnTo>
                      <a:lnTo>
                        <a:pt x="10137" y="2882"/>
                      </a:lnTo>
                      <a:lnTo>
                        <a:pt x="5655" y="2831"/>
                      </a:lnTo>
                      <a:lnTo>
                        <a:pt x="1126" y="4667"/>
                      </a:lnTo>
                      <a:lnTo>
                        <a:pt x="0" y="6533"/>
                      </a:lnTo>
                      <a:lnTo>
                        <a:pt x="3755" y="8134"/>
                      </a:lnTo>
                      <a:lnTo>
                        <a:pt x="4609" y="10347"/>
                      </a:lnTo>
                      <a:lnTo>
                        <a:pt x="5044" y="13423"/>
                      </a:lnTo>
                      <a:lnTo>
                        <a:pt x="5038" y="17333"/>
                      </a:lnTo>
                      <a:lnTo>
                        <a:pt x="5038" y="19707"/>
                      </a:lnTo>
                      <a:lnTo>
                        <a:pt x="5949" y="21600"/>
                      </a:lnTo>
                      <a:lnTo>
                        <a:pt x="12616" y="21156"/>
                      </a:lnTo>
                      <a:close/>
                      <a:moveTo>
                        <a:pt x="12616" y="21156"/>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66" name="Freeform 37">
                  <a:extLst>
                    <a:ext uri="{FF2B5EF4-FFF2-40B4-BE49-F238E27FC236}">
                      <a16:creationId xmlns:a16="http://schemas.microsoft.com/office/drawing/2014/main" id="{3064FA36-F8F9-E644-845A-94B29CD14323}"/>
                    </a:ext>
                  </a:extLst>
                </p:cNvPr>
                <p:cNvSpPr>
                  <a:spLocks/>
                </p:cNvSpPr>
                <p:nvPr/>
              </p:nvSpPr>
              <p:spPr bwMode="auto">
                <a:xfrm>
                  <a:off x="539894" y="2927925"/>
                  <a:ext cx="294028" cy="306680"/>
                </a:xfrm>
                <a:custGeom>
                  <a:avLst/>
                  <a:gdLst>
                    <a:gd name="T0" fmla="*/ 0 w 21600"/>
                    <a:gd name="T1" fmla="*/ 156099784 h 21600"/>
                    <a:gd name="T2" fmla="*/ 42611879 w 21600"/>
                    <a:gd name="T3" fmla="*/ 95406005 h 21600"/>
                    <a:gd name="T4" fmla="*/ 67197788 w 21600"/>
                    <a:gd name="T5" fmla="*/ 61440249 h 21600"/>
                    <a:gd name="T6" fmla="*/ 96277042 w 21600"/>
                    <a:gd name="T7" fmla="*/ 0 h 21600"/>
                    <a:gd name="T8" fmla="*/ 153057225 w 21600"/>
                    <a:gd name="T9" fmla="*/ 6356725 h 21600"/>
                    <a:gd name="T10" fmla="*/ 172302444 w 21600"/>
                    <a:gd name="T11" fmla="*/ 72219907 h 21600"/>
                    <a:gd name="T12" fmla="*/ 166550116 w 21600"/>
                    <a:gd name="T13" fmla="*/ 135517355 h 21600"/>
                    <a:gd name="T14" fmla="*/ 225609737 w 21600"/>
                    <a:gd name="T15" fmla="*/ 95080375 h 21600"/>
                    <a:gd name="T16" fmla="*/ 231958530 w 21600"/>
                    <a:gd name="T17" fmla="*/ 160675152 h 21600"/>
                    <a:gd name="T18" fmla="*/ 216239426 w 21600"/>
                    <a:gd name="T19" fmla="*/ 205477842 h 21600"/>
                    <a:gd name="T20" fmla="*/ 264841684 w 21600"/>
                    <a:gd name="T21" fmla="*/ 231554581 h 21600"/>
                    <a:gd name="T22" fmla="*/ 286286801 w 21600"/>
                    <a:gd name="T23" fmla="*/ 280933361 h 21600"/>
                    <a:gd name="T24" fmla="*/ 282204548 w 21600"/>
                    <a:gd name="T25" fmla="*/ 345418131 h 21600"/>
                    <a:gd name="T26" fmla="*/ 278267909 w 21600"/>
                    <a:gd name="T27" fmla="*/ 413559353 h 21600"/>
                    <a:gd name="T28" fmla="*/ 225371141 w 21600"/>
                    <a:gd name="T29" fmla="*/ 384284910 h 21600"/>
                    <a:gd name="T30" fmla="*/ 160678490 w 21600"/>
                    <a:gd name="T31" fmla="*/ 340842040 h 21600"/>
                    <a:gd name="T32" fmla="*/ 122082766 w 21600"/>
                    <a:gd name="T33" fmla="*/ 286428420 h 21600"/>
                    <a:gd name="T34" fmla="*/ 96701554 w 21600"/>
                    <a:gd name="T35" fmla="*/ 241606415 h 21600"/>
                    <a:gd name="T36" fmla="*/ 48098751 w 21600"/>
                    <a:gd name="T37" fmla="*/ 226519741 h 21600"/>
                    <a:gd name="T38" fmla="*/ 25222132 w 21600"/>
                    <a:gd name="T39" fmla="*/ 189031375 h 21600"/>
                    <a:gd name="T40" fmla="*/ 0 w 21600"/>
                    <a:gd name="T41" fmla="*/ 156099784 h 21600"/>
                    <a:gd name="T42" fmla="*/ 0 w 21600"/>
                    <a:gd name="T43" fmla="*/ 156099784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0" y="8153"/>
                      </a:moveTo>
                      <a:lnTo>
                        <a:pt x="3215" y="4983"/>
                      </a:lnTo>
                      <a:lnTo>
                        <a:pt x="5070" y="3209"/>
                      </a:lnTo>
                      <a:lnTo>
                        <a:pt x="7264" y="0"/>
                      </a:lnTo>
                      <a:lnTo>
                        <a:pt x="11548" y="332"/>
                      </a:lnTo>
                      <a:lnTo>
                        <a:pt x="13000" y="3772"/>
                      </a:lnTo>
                      <a:lnTo>
                        <a:pt x="12566" y="7078"/>
                      </a:lnTo>
                      <a:lnTo>
                        <a:pt x="17022" y="4966"/>
                      </a:lnTo>
                      <a:lnTo>
                        <a:pt x="17501" y="8392"/>
                      </a:lnTo>
                      <a:lnTo>
                        <a:pt x="16315" y="10732"/>
                      </a:lnTo>
                      <a:lnTo>
                        <a:pt x="19982" y="12094"/>
                      </a:lnTo>
                      <a:lnTo>
                        <a:pt x="21600" y="14673"/>
                      </a:lnTo>
                      <a:lnTo>
                        <a:pt x="21292" y="18041"/>
                      </a:lnTo>
                      <a:lnTo>
                        <a:pt x="20995" y="21600"/>
                      </a:lnTo>
                      <a:lnTo>
                        <a:pt x="17004" y="20071"/>
                      </a:lnTo>
                      <a:lnTo>
                        <a:pt x="12123" y="17802"/>
                      </a:lnTo>
                      <a:lnTo>
                        <a:pt x="9211" y="14960"/>
                      </a:lnTo>
                      <a:lnTo>
                        <a:pt x="7296" y="12619"/>
                      </a:lnTo>
                      <a:lnTo>
                        <a:pt x="3629" y="11831"/>
                      </a:lnTo>
                      <a:lnTo>
                        <a:pt x="1903" y="9873"/>
                      </a:lnTo>
                      <a:lnTo>
                        <a:pt x="0" y="8153"/>
                      </a:lnTo>
                      <a:close/>
                      <a:moveTo>
                        <a:pt x="0" y="8153"/>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67" name="Freeform 38">
                  <a:extLst>
                    <a:ext uri="{FF2B5EF4-FFF2-40B4-BE49-F238E27FC236}">
                      <a16:creationId xmlns:a16="http://schemas.microsoft.com/office/drawing/2014/main" id="{DA10FFB2-B7F6-B34A-9D93-C3BA573BC1ED}"/>
                    </a:ext>
                  </a:extLst>
                </p:cNvPr>
                <p:cNvSpPr>
                  <a:spLocks/>
                </p:cNvSpPr>
                <p:nvPr/>
              </p:nvSpPr>
              <p:spPr bwMode="auto">
                <a:xfrm>
                  <a:off x="271434" y="1545337"/>
                  <a:ext cx="662020" cy="449910"/>
                </a:xfrm>
                <a:custGeom>
                  <a:avLst/>
                  <a:gdLst>
                    <a:gd name="T0" fmla="*/ 0 w 21600"/>
                    <a:gd name="T1" fmla="*/ 1305742301 h 21600"/>
                    <a:gd name="T2" fmla="*/ 16640592 w 21600"/>
                    <a:gd name="T3" fmla="*/ 1170755910 h 21600"/>
                    <a:gd name="T4" fmla="*/ 96064426 w 21600"/>
                    <a:gd name="T5" fmla="*/ 1057348986 h 21600"/>
                    <a:gd name="T6" fmla="*/ 314822146 w 21600"/>
                    <a:gd name="T7" fmla="*/ 1001551962 h 21600"/>
                    <a:gd name="T8" fmla="*/ 440692455 w 21600"/>
                    <a:gd name="T9" fmla="*/ 844984572 h 21600"/>
                    <a:gd name="T10" fmla="*/ 526924726 w 21600"/>
                    <a:gd name="T11" fmla="*/ 729764733 h 21600"/>
                    <a:gd name="T12" fmla="*/ 712548966 w 21600"/>
                    <a:gd name="T13" fmla="*/ 655954024 h 21600"/>
                    <a:gd name="T14" fmla="*/ 970944778 w 21600"/>
                    <a:gd name="T15" fmla="*/ 573197344 h 21600"/>
                    <a:gd name="T16" fmla="*/ 1010733344 w 21600"/>
                    <a:gd name="T17" fmla="*/ 425575964 h 21600"/>
                    <a:gd name="T18" fmla="*/ 1212847648 w 21600"/>
                    <a:gd name="T19" fmla="*/ 254619188 h 21600"/>
                    <a:gd name="T20" fmla="*/ 1454903870 w 21600"/>
                    <a:gd name="T21" fmla="*/ 189816106 h 21600"/>
                    <a:gd name="T22" fmla="*/ 1693479197 w 21600"/>
                    <a:gd name="T23" fmla="*/ 72783314 h 21600"/>
                    <a:gd name="T24" fmla="*/ 1816169667 w 21600"/>
                    <a:gd name="T25" fmla="*/ 0 h 21600"/>
                    <a:gd name="T26" fmla="*/ 2147483647 w 21600"/>
                    <a:gd name="T27" fmla="*/ 1149060 h 21600"/>
                    <a:gd name="T28" fmla="*/ 2147483647 w 21600"/>
                    <a:gd name="T29" fmla="*/ 14568076 h 21600"/>
                    <a:gd name="T30" fmla="*/ 2147483647 w 21600"/>
                    <a:gd name="T31" fmla="*/ 30225125 h 21600"/>
                    <a:gd name="T32" fmla="*/ 2147483647 w 21600"/>
                    <a:gd name="T33" fmla="*/ 157898200 h 21600"/>
                    <a:gd name="T34" fmla="*/ 2147483647 w 21600"/>
                    <a:gd name="T35" fmla="*/ 347170585 h 21600"/>
                    <a:gd name="T36" fmla="*/ 2014050704 w 21600"/>
                    <a:gd name="T37" fmla="*/ 347170585 h 21600"/>
                    <a:gd name="T38" fmla="*/ 1976984905 w 21600"/>
                    <a:gd name="T39" fmla="*/ 586858157 h 21600"/>
                    <a:gd name="T40" fmla="*/ 1886215594 w 21600"/>
                    <a:gd name="T41" fmla="*/ 739617967 h 21600"/>
                    <a:gd name="T42" fmla="*/ 1861403822 w 21600"/>
                    <a:gd name="T43" fmla="*/ 855019556 h 21600"/>
                    <a:gd name="T44" fmla="*/ 1651118284 w 21600"/>
                    <a:gd name="T45" fmla="*/ 897576254 h 21600"/>
                    <a:gd name="T46" fmla="*/ 1360349890 w 21600"/>
                    <a:gd name="T47" fmla="*/ 999497210 h 21600"/>
                    <a:gd name="T48" fmla="*/ 1343859826 w 21600"/>
                    <a:gd name="T49" fmla="*/ 1157395410 h 21600"/>
                    <a:gd name="T50" fmla="*/ 1352181534 w 21600"/>
                    <a:gd name="T51" fmla="*/ 1291778033 h 21600"/>
                    <a:gd name="T52" fmla="*/ 809825713 w 21600"/>
                    <a:gd name="T53" fmla="*/ 1266207664 h 21600"/>
                    <a:gd name="T54" fmla="*/ 436606892 w 21600"/>
                    <a:gd name="T55" fmla="*/ 1250490568 h 21600"/>
                    <a:gd name="T56" fmla="*/ 0 w 21600"/>
                    <a:gd name="T57" fmla="*/ 1305742301 h 21600"/>
                    <a:gd name="T58" fmla="*/ 0 w 21600"/>
                    <a:gd name="T59" fmla="*/ 1305742301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0" y="21600"/>
                      </a:moveTo>
                      <a:lnTo>
                        <a:pt x="110" y="19367"/>
                      </a:lnTo>
                      <a:lnTo>
                        <a:pt x="635" y="17491"/>
                      </a:lnTo>
                      <a:lnTo>
                        <a:pt x="2081" y="16568"/>
                      </a:lnTo>
                      <a:lnTo>
                        <a:pt x="2913" y="13978"/>
                      </a:lnTo>
                      <a:lnTo>
                        <a:pt x="3483" y="12072"/>
                      </a:lnTo>
                      <a:lnTo>
                        <a:pt x="4710" y="10851"/>
                      </a:lnTo>
                      <a:lnTo>
                        <a:pt x="6418" y="9482"/>
                      </a:lnTo>
                      <a:lnTo>
                        <a:pt x="6681" y="7040"/>
                      </a:lnTo>
                      <a:lnTo>
                        <a:pt x="8017" y="4212"/>
                      </a:lnTo>
                      <a:lnTo>
                        <a:pt x="9617" y="3140"/>
                      </a:lnTo>
                      <a:lnTo>
                        <a:pt x="11194" y="1204"/>
                      </a:lnTo>
                      <a:lnTo>
                        <a:pt x="12005" y="0"/>
                      </a:lnTo>
                      <a:lnTo>
                        <a:pt x="16284" y="19"/>
                      </a:lnTo>
                      <a:lnTo>
                        <a:pt x="19924" y="241"/>
                      </a:lnTo>
                      <a:lnTo>
                        <a:pt x="21600" y="500"/>
                      </a:lnTo>
                      <a:lnTo>
                        <a:pt x="21518" y="2612"/>
                      </a:lnTo>
                      <a:lnTo>
                        <a:pt x="20646" y="5743"/>
                      </a:lnTo>
                      <a:lnTo>
                        <a:pt x="13313" y="5743"/>
                      </a:lnTo>
                      <a:lnTo>
                        <a:pt x="13068" y="9708"/>
                      </a:lnTo>
                      <a:lnTo>
                        <a:pt x="12468" y="12235"/>
                      </a:lnTo>
                      <a:lnTo>
                        <a:pt x="12304" y="14144"/>
                      </a:lnTo>
                      <a:lnTo>
                        <a:pt x="10914" y="14848"/>
                      </a:lnTo>
                      <a:lnTo>
                        <a:pt x="8992" y="16534"/>
                      </a:lnTo>
                      <a:lnTo>
                        <a:pt x="8883" y="19146"/>
                      </a:lnTo>
                      <a:lnTo>
                        <a:pt x="8938" y="21369"/>
                      </a:lnTo>
                      <a:lnTo>
                        <a:pt x="5353" y="20946"/>
                      </a:lnTo>
                      <a:lnTo>
                        <a:pt x="2886" y="20686"/>
                      </a:lnTo>
                      <a:lnTo>
                        <a:pt x="0" y="21600"/>
                      </a:lnTo>
                      <a:close/>
                      <a:moveTo>
                        <a:pt x="0" y="21600"/>
                      </a:moveTo>
                    </a:path>
                  </a:pathLst>
                </a:custGeom>
                <a:solidFill>
                  <a:schemeClr val="bg1">
                    <a:lumMod val="85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68" name="Freeform 39">
                  <a:extLst>
                    <a:ext uri="{FF2B5EF4-FFF2-40B4-BE49-F238E27FC236}">
                      <a16:creationId xmlns:a16="http://schemas.microsoft.com/office/drawing/2014/main" id="{CB8BA4B7-226E-F14B-9E70-BEBE61874CBE}"/>
                    </a:ext>
                  </a:extLst>
                </p:cNvPr>
                <p:cNvSpPr>
                  <a:spLocks/>
                </p:cNvSpPr>
                <p:nvPr/>
              </p:nvSpPr>
              <p:spPr bwMode="auto">
                <a:xfrm>
                  <a:off x="2095869" y="939560"/>
                  <a:ext cx="262069" cy="497934"/>
                </a:xfrm>
                <a:custGeom>
                  <a:avLst/>
                  <a:gdLst>
                    <a:gd name="T0" fmla="*/ 80953719 w 21600"/>
                    <a:gd name="T1" fmla="*/ 1770096062 h 21600"/>
                    <a:gd name="T2" fmla="*/ 79705698 w 21600"/>
                    <a:gd name="T3" fmla="*/ 1553668870 h 21600"/>
                    <a:gd name="T4" fmla="*/ 77734686 w 21600"/>
                    <a:gd name="T5" fmla="*/ 1303068486 h 21600"/>
                    <a:gd name="T6" fmla="*/ 52151637 w 21600"/>
                    <a:gd name="T7" fmla="*/ 1202844924 h 21600"/>
                    <a:gd name="T8" fmla="*/ 26568566 w 21600"/>
                    <a:gd name="T9" fmla="*/ 1052469969 h 21600"/>
                    <a:gd name="T10" fmla="*/ 3932235 w 21600"/>
                    <a:gd name="T11" fmla="*/ 956425365 h 21600"/>
                    <a:gd name="T12" fmla="*/ 0 w 21600"/>
                    <a:gd name="T13" fmla="*/ 793511627 h 21600"/>
                    <a:gd name="T14" fmla="*/ 37389100 w 21600"/>
                    <a:gd name="T15" fmla="*/ 639036942 h 21600"/>
                    <a:gd name="T16" fmla="*/ 49204917 w 21600"/>
                    <a:gd name="T17" fmla="*/ 434329767 h 21600"/>
                    <a:gd name="T18" fmla="*/ 48219401 w 21600"/>
                    <a:gd name="T19" fmla="*/ 271497124 h 21600"/>
                    <a:gd name="T20" fmla="*/ 73802472 w 21600"/>
                    <a:gd name="T21" fmla="*/ 121120301 h 21600"/>
                    <a:gd name="T22" fmla="*/ 102341606 w 21600"/>
                    <a:gd name="T23" fmla="*/ 16717783 h 21600"/>
                    <a:gd name="T24" fmla="*/ 137769461 w 21600"/>
                    <a:gd name="T25" fmla="*/ 0 h 21600"/>
                    <a:gd name="T26" fmla="*/ 166299251 w 21600"/>
                    <a:gd name="T27" fmla="*/ 70966996 h 21600"/>
                    <a:gd name="T28" fmla="*/ 160396468 w 21600"/>
                    <a:gd name="T29" fmla="*/ 200447123 h 21600"/>
                    <a:gd name="T30" fmla="*/ 198780408 w 21600"/>
                    <a:gd name="T31" fmla="*/ 100223561 h 21600"/>
                    <a:gd name="T32" fmla="*/ 179090797 w 21600"/>
                    <a:gd name="T33" fmla="*/ 242240559 h 21600"/>
                    <a:gd name="T34" fmla="*/ 168270263 w 21600"/>
                    <a:gd name="T35" fmla="*/ 355002903 h 21600"/>
                    <a:gd name="T36" fmla="*/ 185979539 w 21600"/>
                    <a:gd name="T37" fmla="*/ 480302161 h 21600"/>
                    <a:gd name="T38" fmla="*/ 180076292 w 21600"/>
                    <a:gd name="T39" fmla="*/ 613961245 h 21600"/>
                    <a:gd name="T40" fmla="*/ 162367037 w 21600"/>
                    <a:gd name="T41" fmla="*/ 710005849 h 21600"/>
                    <a:gd name="T42" fmla="*/ 132842386 w 21600"/>
                    <a:gd name="T43" fmla="*/ 764338111 h 21600"/>
                    <a:gd name="T44" fmla="*/ 141701697 w 21600"/>
                    <a:gd name="T45" fmla="*/ 914631928 h 21600"/>
                    <a:gd name="T46" fmla="*/ 173187993 w 21600"/>
                    <a:gd name="T47" fmla="*/ 939707625 h 21600"/>
                    <a:gd name="T48" fmla="*/ 202712644 w 21600"/>
                    <a:gd name="T49" fmla="*/ 1048291012 h 21600"/>
                    <a:gd name="T50" fmla="*/ 198592658 w 21600"/>
                    <a:gd name="T51" fmla="*/ 1226692388 h 21600"/>
                    <a:gd name="T52" fmla="*/ 165623868 w 21600"/>
                    <a:gd name="T53" fmla="*/ 1295693480 h 21600"/>
                    <a:gd name="T54" fmla="*/ 126057317 w 21600"/>
                    <a:gd name="T55" fmla="*/ 1389034510 h 21600"/>
                    <a:gd name="T56" fmla="*/ 128731745 w 21600"/>
                    <a:gd name="T57" fmla="*/ 1648402235 h 21600"/>
                    <a:gd name="T58" fmla="*/ 80953719 w 21600"/>
                    <a:gd name="T59" fmla="*/ 1770096062 h 21600"/>
                    <a:gd name="T60" fmla="*/ 80953719 w 21600"/>
                    <a:gd name="T61" fmla="*/ 1770096062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8626" y="21600"/>
                      </a:moveTo>
                      <a:lnTo>
                        <a:pt x="8493" y="18959"/>
                      </a:lnTo>
                      <a:lnTo>
                        <a:pt x="8283" y="15901"/>
                      </a:lnTo>
                      <a:lnTo>
                        <a:pt x="5557" y="14678"/>
                      </a:lnTo>
                      <a:lnTo>
                        <a:pt x="2831" y="12843"/>
                      </a:lnTo>
                      <a:lnTo>
                        <a:pt x="419" y="11671"/>
                      </a:lnTo>
                      <a:lnTo>
                        <a:pt x="0" y="9683"/>
                      </a:lnTo>
                      <a:lnTo>
                        <a:pt x="3984" y="7798"/>
                      </a:lnTo>
                      <a:lnTo>
                        <a:pt x="5243" y="5300"/>
                      </a:lnTo>
                      <a:lnTo>
                        <a:pt x="5138" y="3313"/>
                      </a:lnTo>
                      <a:lnTo>
                        <a:pt x="7864" y="1478"/>
                      </a:lnTo>
                      <a:lnTo>
                        <a:pt x="10905" y="204"/>
                      </a:lnTo>
                      <a:lnTo>
                        <a:pt x="14680" y="0"/>
                      </a:lnTo>
                      <a:lnTo>
                        <a:pt x="17720" y="866"/>
                      </a:lnTo>
                      <a:lnTo>
                        <a:pt x="17091" y="2446"/>
                      </a:lnTo>
                      <a:lnTo>
                        <a:pt x="21181" y="1223"/>
                      </a:lnTo>
                      <a:lnTo>
                        <a:pt x="19083" y="2956"/>
                      </a:lnTo>
                      <a:lnTo>
                        <a:pt x="17930" y="4332"/>
                      </a:lnTo>
                      <a:lnTo>
                        <a:pt x="19817" y="5861"/>
                      </a:lnTo>
                      <a:lnTo>
                        <a:pt x="19188" y="7492"/>
                      </a:lnTo>
                      <a:lnTo>
                        <a:pt x="17301" y="8664"/>
                      </a:lnTo>
                      <a:lnTo>
                        <a:pt x="14155" y="9327"/>
                      </a:lnTo>
                      <a:lnTo>
                        <a:pt x="15099" y="11161"/>
                      </a:lnTo>
                      <a:lnTo>
                        <a:pt x="18454" y="11467"/>
                      </a:lnTo>
                      <a:lnTo>
                        <a:pt x="21600" y="12792"/>
                      </a:lnTo>
                      <a:lnTo>
                        <a:pt x="21161" y="14969"/>
                      </a:lnTo>
                      <a:lnTo>
                        <a:pt x="17648" y="15811"/>
                      </a:lnTo>
                      <a:lnTo>
                        <a:pt x="13432" y="16950"/>
                      </a:lnTo>
                      <a:lnTo>
                        <a:pt x="13717" y="20115"/>
                      </a:lnTo>
                      <a:lnTo>
                        <a:pt x="8626" y="21600"/>
                      </a:lnTo>
                      <a:close/>
                      <a:moveTo>
                        <a:pt x="8626" y="21600"/>
                      </a:moveTo>
                    </a:path>
                  </a:pathLst>
                </a:custGeom>
                <a:solidFill>
                  <a:schemeClr val="accent2">
                    <a:lumMod val="40000"/>
                    <a:lumOff val="6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69" name="Freeform 40">
                  <a:extLst>
                    <a:ext uri="{FF2B5EF4-FFF2-40B4-BE49-F238E27FC236}">
                      <a16:creationId xmlns:a16="http://schemas.microsoft.com/office/drawing/2014/main" id="{56B9B3C4-BDA0-824C-8F19-29169D4B6C76}"/>
                    </a:ext>
                  </a:extLst>
                </p:cNvPr>
                <p:cNvSpPr>
                  <a:spLocks/>
                </p:cNvSpPr>
                <p:nvPr/>
              </p:nvSpPr>
              <p:spPr bwMode="auto">
                <a:xfrm>
                  <a:off x="4574107" y="2643993"/>
                  <a:ext cx="119620" cy="120481"/>
                </a:xfrm>
                <a:custGeom>
                  <a:avLst/>
                  <a:gdLst>
                    <a:gd name="T0" fmla="*/ 17663000 w 21600"/>
                    <a:gd name="T1" fmla="*/ 19452774 h 21600"/>
                    <a:gd name="T2" fmla="*/ 12820428 w 21600"/>
                    <a:gd name="T3" fmla="*/ 24175223 h 21600"/>
                    <a:gd name="T4" fmla="*/ 1139705 w 21600"/>
                    <a:gd name="T5" fmla="*/ 25074884 h 21600"/>
                    <a:gd name="T6" fmla="*/ 0 w 21600"/>
                    <a:gd name="T7" fmla="*/ 16191883 h 21600"/>
                    <a:gd name="T8" fmla="*/ 2848756 w 21600"/>
                    <a:gd name="T9" fmla="*/ 9108215 h 21600"/>
                    <a:gd name="T10" fmla="*/ 5032695 w 21600"/>
                    <a:gd name="T11" fmla="*/ 1686773 h 21600"/>
                    <a:gd name="T12" fmla="*/ 13959208 w 21600"/>
                    <a:gd name="T13" fmla="*/ 0 h 21600"/>
                    <a:gd name="T14" fmla="*/ 19277496 w 21600"/>
                    <a:gd name="T15" fmla="*/ 4160552 h 21600"/>
                    <a:gd name="T16" fmla="*/ 14149331 w 21600"/>
                    <a:gd name="T17" fmla="*/ 10007887 h 21600"/>
                    <a:gd name="T18" fmla="*/ 6837227 w 21600"/>
                    <a:gd name="T19" fmla="*/ 15742662 h 21600"/>
                    <a:gd name="T20" fmla="*/ 17663000 w 21600"/>
                    <a:gd name="T21" fmla="*/ 19452774 h 21600"/>
                    <a:gd name="T22" fmla="*/ 17663000 w 21600"/>
                    <a:gd name="T23" fmla="*/ 19452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9791" y="16757"/>
                      </a:moveTo>
                      <a:lnTo>
                        <a:pt x="14365" y="20825"/>
                      </a:lnTo>
                      <a:lnTo>
                        <a:pt x="1277" y="21600"/>
                      </a:lnTo>
                      <a:lnTo>
                        <a:pt x="0" y="13948"/>
                      </a:lnTo>
                      <a:lnTo>
                        <a:pt x="3192" y="7846"/>
                      </a:lnTo>
                      <a:lnTo>
                        <a:pt x="5639" y="1453"/>
                      </a:lnTo>
                      <a:lnTo>
                        <a:pt x="15641" y="0"/>
                      </a:lnTo>
                      <a:lnTo>
                        <a:pt x="21600" y="3584"/>
                      </a:lnTo>
                      <a:lnTo>
                        <a:pt x="15854" y="8621"/>
                      </a:lnTo>
                      <a:lnTo>
                        <a:pt x="7661" y="13561"/>
                      </a:lnTo>
                      <a:lnTo>
                        <a:pt x="19791" y="16757"/>
                      </a:lnTo>
                      <a:close/>
                      <a:moveTo>
                        <a:pt x="19791" y="16757"/>
                      </a:moveTo>
                    </a:path>
                  </a:pathLst>
                </a:custGeom>
                <a:solidFill>
                  <a:schemeClr val="accent2">
                    <a:lumMod val="40000"/>
                    <a:lumOff val="6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70" name="Freeform 41">
                  <a:extLst>
                    <a:ext uri="{FF2B5EF4-FFF2-40B4-BE49-F238E27FC236}">
                      <a16:creationId xmlns:a16="http://schemas.microsoft.com/office/drawing/2014/main" id="{2A8C0F4E-76B8-2341-96B3-66BA8CF7BBF7}"/>
                    </a:ext>
                  </a:extLst>
                </p:cNvPr>
                <p:cNvSpPr>
                  <a:spLocks/>
                </p:cNvSpPr>
                <p:nvPr/>
              </p:nvSpPr>
              <p:spPr bwMode="auto">
                <a:xfrm>
                  <a:off x="3608927" y="3633121"/>
                  <a:ext cx="158885" cy="126379"/>
                </a:xfrm>
                <a:custGeom>
                  <a:avLst/>
                  <a:gdLst>
                    <a:gd name="T0" fmla="*/ 0 w 21600"/>
                    <a:gd name="T1" fmla="*/ 25975502 h 21600"/>
                    <a:gd name="T2" fmla="*/ 1840451 w 21600"/>
                    <a:gd name="T3" fmla="*/ 13059459 h 21600"/>
                    <a:gd name="T4" fmla="*/ 12468617 w 21600"/>
                    <a:gd name="T5" fmla="*/ 6070809 h 21600"/>
                    <a:gd name="T6" fmla="*/ 24472960 w 21600"/>
                    <a:gd name="T7" fmla="*/ 3659066 h 21600"/>
                    <a:gd name="T8" fmla="*/ 39242237 w 21600"/>
                    <a:gd name="T9" fmla="*/ 0 h 21600"/>
                    <a:gd name="T10" fmla="*/ 44163083 w 21600"/>
                    <a:gd name="T11" fmla="*/ 8482553 h 21600"/>
                    <a:gd name="T12" fmla="*/ 45173261 w 21600"/>
                    <a:gd name="T13" fmla="*/ 17314774 h 21600"/>
                    <a:gd name="T14" fmla="*/ 24025513 w 21600"/>
                    <a:gd name="T15" fmla="*/ 18627835 h 21600"/>
                    <a:gd name="T16" fmla="*/ 22461121 w 21600"/>
                    <a:gd name="T17" fmla="*/ 28940599 h 21600"/>
                    <a:gd name="T18" fmla="*/ 0 w 21600"/>
                    <a:gd name="T19" fmla="*/ 25975502 h 21600"/>
                    <a:gd name="T20" fmla="*/ 0 w 21600"/>
                    <a:gd name="T21" fmla="*/ 25975502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19387"/>
                      </a:moveTo>
                      <a:lnTo>
                        <a:pt x="880" y="9747"/>
                      </a:lnTo>
                      <a:lnTo>
                        <a:pt x="5962" y="4531"/>
                      </a:lnTo>
                      <a:lnTo>
                        <a:pt x="11702" y="2731"/>
                      </a:lnTo>
                      <a:lnTo>
                        <a:pt x="18764" y="0"/>
                      </a:lnTo>
                      <a:lnTo>
                        <a:pt x="21117" y="6331"/>
                      </a:lnTo>
                      <a:lnTo>
                        <a:pt x="21600" y="12923"/>
                      </a:lnTo>
                      <a:lnTo>
                        <a:pt x="11488" y="13903"/>
                      </a:lnTo>
                      <a:lnTo>
                        <a:pt x="10740" y="21600"/>
                      </a:lnTo>
                      <a:lnTo>
                        <a:pt x="0" y="19387"/>
                      </a:lnTo>
                      <a:close/>
                      <a:moveTo>
                        <a:pt x="0" y="19387"/>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71" name="Freeform 42">
                  <a:extLst>
                    <a:ext uri="{FF2B5EF4-FFF2-40B4-BE49-F238E27FC236}">
                      <a16:creationId xmlns:a16="http://schemas.microsoft.com/office/drawing/2014/main" id="{0D1C9E4B-43F7-6845-A6D5-27DB83017F9F}"/>
                    </a:ext>
                  </a:extLst>
                </p:cNvPr>
                <p:cNvSpPr>
                  <a:spLocks/>
                </p:cNvSpPr>
                <p:nvPr/>
              </p:nvSpPr>
              <p:spPr bwMode="auto">
                <a:xfrm>
                  <a:off x="3619884" y="3708948"/>
                  <a:ext cx="149754" cy="154182"/>
                </a:xfrm>
                <a:custGeom>
                  <a:avLst/>
                  <a:gdLst>
                    <a:gd name="T0" fmla="*/ 5810204 w 21600"/>
                    <a:gd name="T1" fmla="*/ 52142640 h 21600"/>
                    <a:gd name="T2" fmla="*/ 2411227 w 21600"/>
                    <a:gd name="T3" fmla="*/ 34172953 h 21600"/>
                    <a:gd name="T4" fmla="*/ 0 w 21600"/>
                    <a:gd name="T5" fmla="*/ 14295934 h 21600"/>
                    <a:gd name="T6" fmla="*/ 16773808 w 21600"/>
                    <a:gd name="T7" fmla="*/ 16745946 h 21600"/>
                    <a:gd name="T8" fmla="*/ 18528362 w 21600"/>
                    <a:gd name="T9" fmla="*/ 2450011 h 21600"/>
                    <a:gd name="T10" fmla="*/ 37823805 w 21600"/>
                    <a:gd name="T11" fmla="*/ 0 h 21600"/>
                    <a:gd name="T12" fmla="*/ 30477981 w 21600"/>
                    <a:gd name="T13" fmla="*/ 11164686 h 21600"/>
                    <a:gd name="T14" fmla="*/ 34424972 w 21600"/>
                    <a:gd name="T15" fmla="*/ 27774427 h 21600"/>
                    <a:gd name="T16" fmla="*/ 30588256 w 21600"/>
                    <a:gd name="T17" fmla="*/ 41114159 h 21600"/>
                    <a:gd name="T18" fmla="*/ 21158524 w 21600"/>
                    <a:gd name="T19" fmla="*/ 52551455 h 21600"/>
                    <a:gd name="T20" fmla="*/ 5810204 w 21600"/>
                    <a:gd name="T21" fmla="*/ 52142640 h 21600"/>
                    <a:gd name="T22" fmla="*/ 5810204 w 21600"/>
                    <a:gd name="T23" fmla="*/ 5214264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3318" y="21432"/>
                      </a:moveTo>
                      <a:lnTo>
                        <a:pt x="1377" y="14046"/>
                      </a:lnTo>
                      <a:lnTo>
                        <a:pt x="0" y="5876"/>
                      </a:lnTo>
                      <a:lnTo>
                        <a:pt x="9579" y="6883"/>
                      </a:lnTo>
                      <a:lnTo>
                        <a:pt x="10581" y="1007"/>
                      </a:lnTo>
                      <a:lnTo>
                        <a:pt x="21600" y="0"/>
                      </a:lnTo>
                      <a:lnTo>
                        <a:pt x="17405" y="4589"/>
                      </a:lnTo>
                      <a:lnTo>
                        <a:pt x="19659" y="11416"/>
                      </a:lnTo>
                      <a:lnTo>
                        <a:pt x="17468" y="16899"/>
                      </a:lnTo>
                      <a:lnTo>
                        <a:pt x="12083" y="21600"/>
                      </a:lnTo>
                      <a:lnTo>
                        <a:pt x="3318" y="21432"/>
                      </a:lnTo>
                      <a:close/>
                      <a:moveTo>
                        <a:pt x="3318" y="21432"/>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72" name="Freeform 43">
                  <a:extLst>
                    <a:ext uri="{FF2B5EF4-FFF2-40B4-BE49-F238E27FC236}">
                      <a16:creationId xmlns:a16="http://schemas.microsoft.com/office/drawing/2014/main" id="{B40FBB30-5448-8D4E-945F-49DF02D5F160}"/>
                    </a:ext>
                  </a:extLst>
                </p:cNvPr>
                <p:cNvSpPr>
                  <a:spLocks/>
                </p:cNvSpPr>
                <p:nvPr/>
              </p:nvSpPr>
              <p:spPr bwMode="auto">
                <a:xfrm>
                  <a:off x="2127829" y="3382890"/>
                  <a:ext cx="131491" cy="98576"/>
                </a:xfrm>
                <a:custGeom>
                  <a:avLst/>
                  <a:gdLst>
                    <a:gd name="T0" fmla="*/ 0 w 21600"/>
                    <a:gd name="T1" fmla="*/ 13733932 h 21600"/>
                    <a:gd name="T2" fmla="*/ 25076118 w 21600"/>
                    <a:gd name="T3" fmla="*/ 13387436 h 21600"/>
                    <a:gd name="T4" fmla="*/ 25604788 w 21600"/>
                    <a:gd name="T5" fmla="*/ 555090 h 21600"/>
                    <a:gd name="T6" fmla="*/ 4655122 w 21600"/>
                    <a:gd name="T7" fmla="*/ 0 h 21600"/>
                    <a:gd name="T8" fmla="*/ 1692762 w 21600"/>
                    <a:gd name="T9" fmla="*/ 5826739 h 21600"/>
                    <a:gd name="T10" fmla="*/ 0 w 21600"/>
                    <a:gd name="T11" fmla="*/ 13733932 h 21600"/>
                    <a:gd name="T12" fmla="*/ 0 w 21600"/>
                    <a:gd name="T13" fmla="*/ 13733932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21600"/>
                      </a:moveTo>
                      <a:lnTo>
                        <a:pt x="21154" y="21055"/>
                      </a:lnTo>
                      <a:lnTo>
                        <a:pt x="21600" y="873"/>
                      </a:lnTo>
                      <a:lnTo>
                        <a:pt x="3927" y="0"/>
                      </a:lnTo>
                      <a:lnTo>
                        <a:pt x="1428" y="9164"/>
                      </a:lnTo>
                      <a:lnTo>
                        <a:pt x="0" y="21600"/>
                      </a:lnTo>
                      <a:close/>
                      <a:moveTo>
                        <a:pt x="0" y="21600"/>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73" name="Freeform 44">
                  <a:extLst>
                    <a:ext uri="{FF2B5EF4-FFF2-40B4-BE49-F238E27FC236}">
                      <a16:creationId xmlns:a16="http://schemas.microsoft.com/office/drawing/2014/main" id="{4CF1FE0A-BCD4-564F-BE60-4627B183AA08}"/>
                    </a:ext>
                  </a:extLst>
                </p:cNvPr>
                <p:cNvSpPr>
                  <a:spLocks/>
                </p:cNvSpPr>
                <p:nvPr/>
              </p:nvSpPr>
              <p:spPr bwMode="auto">
                <a:xfrm>
                  <a:off x="1407368" y="2760262"/>
                  <a:ext cx="123273" cy="347121"/>
                </a:xfrm>
                <a:custGeom>
                  <a:avLst/>
                  <a:gdLst>
                    <a:gd name="T0" fmla="*/ 21097845 w 21600"/>
                    <a:gd name="T1" fmla="*/ 598772026 h 21600"/>
                    <a:gd name="T2" fmla="*/ 20698359 w 21600"/>
                    <a:gd name="T3" fmla="*/ 485858681 h 21600"/>
                    <a:gd name="T4" fmla="*/ 20698359 w 21600"/>
                    <a:gd name="T5" fmla="*/ 373888803 h 21600"/>
                    <a:gd name="T6" fmla="*/ 19098443 w 21600"/>
                    <a:gd name="T7" fmla="*/ 274857064 h 21600"/>
                    <a:gd name="T8" fmla="*/ 18798584 w 21600"/>
                    <a:gd name="T9" fmla="*/ 200812275 h 21600"/>
                    <a:gd name="T10" fmla="*/ 17998631 w 21600"/>
                    <a:gd name="T11" fmla="*/ 134180477 h 21600"/>
                    <a:gd name="T12" fmla="*/ 10898640 w 21600"/>
                    <a:gd name="T13" fmla="*/ 88842397 h 21600"/>
                    <a:gd name="T14" fmla="*/ 13325784 w 21600"/>
                    <a:gd name="T15" fmla="*/ 83422 h 21600"/>
                    <a:gd name="T16" fmla="*/ 399485 w 21600"/>
                    <a:gd name="T17" fmla="*/ 0 h 21600"/>
                    <a:gd name="T18" fmla="*/ 0 w 21600"/>
                    <a:gd name="T19" fmla="*/ 61995098 h 21600"/>
                    <a:gd name="T20" fmla="*/ 5999176 w 21600"/>
                    <a:gd name="T21" fmla="*/ 121242308 h 21600"/>
                    <a:gd name="T22" fmla="*/ 3699925 w 21600"/>
                    <a:gd name="T23" fmla="*/ 203588596 h 21600"/>
                    <a:gd name="T24" fmla="*/ 6199420 w 21600"/>
                    <a:gd name="T25" fmla="*/ 315585968 h 21600"/>
                    <a:gd name="T26" fmla="*/ 6299046 w 21600"/>
                    <a:gd name="T27" fmla="*/ 408120660 h 21600"/>
                    <a:gd name="T28" fmla="*/ 6499280 w 21600"/>
                    <a:gd name="T29" fmla="*/ 534916549 h 21600"/>
                    <a:gd name="T30" fmla="*/ 11698603 w 21600"/>
                    <a:gd name="T31" fmla="*/ 599687998 h 21600"/>
                    <a:gd name="T32" fmla="*/ 21097845 w 21600"/>
                    <a:gd name="T33" fmla="*/ 598772026 h 21600"/>
                    <a:gd name="T34" fmla="*/ 21097845 w 21600"/>
                    <a:gd name="T35" fmla="*/ 598772026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21567"/>
                      </a:moveTo>
                      <a:lnTo>
                        <a:pt x="21191" y="17500"/>
                      </a:lnTo>
                      <a:lnTo>
                        <a:pt x="21191" y="13467"/>
                      </a:lnTo>
                      <a:lnTo>
                        <a:pt x="19553" y="9900"/>
                      </a:lnTo>
                      <a:lnTo>
                        <a:pt x="19246" y="7233"/>
                      </a:lnTo>
                      <a:lnTo>
                        <a:pt x="18427" y="4833"/>
                      </a:lnTo>
                      <a:lnTo>
                        <a:pt x="11158" y="3200"/>
                      </a:lnTo>
                      <a:lnTo>
                        <a:pt x="13643" y="3"/>
                      </a:lnTo>
                      <a:lnTo>
                        <a:pt x="409" y="0"/>
                      </a:lnTo>
                      <a:lnTo>
                        <a:pt x="0" y="2233"/>
                      </a:lnTo>
                      <a:lnTo>
                        <a:pt x="6142" y="4367"/>
                      </a:lnTo>
                      <a:lnTo>
                        <a:pt x="3788" y="7333"/>
                      </a:lnTo>
                      <a:lnTo>
                        <a:pt x="6347" y="11367"/>
                      </a:lnTo>
                      <a:lnTo>
                        <a:pt x="6449" y="14700"/>
                      </a:lnTo>
                      <a:lnTo>
                        <a:pt x="6654" y="19267"/>
                      </a:lnTo>
                      <a:lnTo>
                        <a:pt x="11977" y="21600"/>
                      </a:lnTo>
                      <a:lnTo>
                        <a:pt x="21600" y="21567"/>
                      </a:lnTo>
                      <a:close/>
                      <a:moveTo>
                        <a:pt x="21600" y="21567"/>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74" name="Freeform 45">
                  <a:extLst>
                    <a:ext uri="{FF2B5EF4-FFF2-40B4-BE49-F238E27FC236}">
                      <a16:creationId xmlns:a16="http://schemas.microsoft.com/office/drawing/2014/main" id="{0AD337D1-2E98-154A-830A-3730B9C90F2E}"/>
                    </a:ext>
                  </a:extLst>
                </p:cNvPr>
                <p:cNvSpPr>
                  <a:spLocks/>
                </p:cNvSpPr>
                <p:nvPr/>
              </p:nvSpPr>
              <p:spPr bwMode="auto">
                <a:xfrm>
                  <a:off x="414795" y="2811656"/>
                  <a:ext cx="231022" cy="230010"/>
                </a:xfrm>
                <a:custGeom>
                  <a:avLst/>
                  <a:gdLst>
                    <a:gd name="T0" fmla="*/ 75720233 w 21600"/>
                    <a:gd name="T1" fmla="*/ 174470953 h 21600"/>
                    <a:gd name="T2" fmla="*/ 101249601 w 21600"/>
                    <a:gd name="T3" fmla="*/ 146337431 h 21600"/>
                    <a:gd name="T4" fmla="*/ 117617666 w 21600"/>
                    <a:gd name="T5" fmla="*/ 118357701 h 21600"/>
                    <a:gd name="T6" fmla="*/ 138865268 w 21600"/>
                    <a:gd name="T7" fmla="*/ 92913792 h 21600"/>
                    <a:gd name="T8" fmla="*/ 117019859 w 21600"/>
                    <a:gd name="T9" fmla="*/ 82461758 h 21600"/>
                    <a:gd name="T10" fmla="*/ 115933171 w 21600"/>
                    <a:gd name="T11" fmla="*/ 39215595 h 21600"/>
                    <a:gd name="T12" fmla="*/ 100349618 w 21600"/>
                    <a:gd name="T13" fmla="*/ 2818828 h 21600"/>
                    <a:gd name="T14" fmla="*/ 64958128 w 21600"/>
                    <a:gd name="T15" fmla="*/ 0 h 21600"/>
                    <a:gd name="T16" fmla="*/ 40354347 w 21600"/>
                    <a:gd name="T17" fmla="*/ 7027346 h 21600"/>
                    <a:gd name="T18" fmla="*/ 27232848 w 21600"/>
                    <a:gd name="T19" fmla="*/ 39942643 h 21600"/>
                    <a:gd name="T20" fmla="*/ 0 w 21600"/>
                    <a:gd name="T21" fmla="*/ 50047265 h 21600"/>
                    <a:gd name="T22" fmla="*/ 2995915 w 21600"/>
                    <a:gd name="T23" fmla="*/ 93261205 h 21600"/>
                    <a:gd name="T24" fmla="*/ 17647335 w 21600"/>
                    <a:gd name="T25" fmla="*/ 128381404 h 21600"/>
                    <a:gd name="T26" fmla="*/ 40990868 w 21600"/>
                    <a:gd name="T27" fmla="*/ 155909046 h 21600"/>
                    <a:gd name="T28" fmla="*/ 75720233 w 21600"/>
                    <a:gd name="T29" fmla="*/ 174470953 h 21600"/>
                    <a:gd name="T30" fmla="*/ 75720233 w 21600"/>
                    <a:gd name="T31" fmla="*/ 174470953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1778" y="21600"/>
                      </a:moveTo>
                      <a:lnTo>
                        <a:pt x="15749" y="18117"/>
                      </a:lnTo>
                      <a:lnTo>
                        <a:pt x="18295" y="14653"/>
                      </a:lnTo>
                      <a:lnTo>
                        <a:pt x="21600" y="11503"/>
                      </a:lnTo>
                      <a:lnTo>
                        <a:pt x="18202" y="10209"/>
                      </a:lnTo>
                      <a:lnTo>
                        <a:pt x="18033" y="4855"/>
                      </a:lnTo>
                      <a:lnTo>
                        <a:pt x="15609" y="349"/>
                      </a:lnTo>
                      <a:lnTo>
                        <a:pt x="10104" y="0"/>
                      </a:lnTo>
                      <a:lnTo>
                        <a:pt x="6277" y="870"/>
                      </a:lnTo>
                      <a:lnTo>
                        <a:pt x="4236" y="4945"/>
                      </a:lnTo>
                      <a:lnTo>
                        <a:pt x="0" y="6196"/>
                      </a:lnTo>
                      <a:lnTo>
                        <a:pt x="466" y="11546"/>
                      </a:lnTo>
                      <a:lnTo>
                        <a:pt x="2745" y="15894"/>
                      </a:lnTo>
                      <a:lnTo>
                        <a:pt x="6376" y="19302"/>
                      </a:lnTo>
                      <a:lnTo>
                        <a:pt x="11778" y="21600"/>
                      </a:lnTo>
                      <a:close/>
                      <a:moveTo>
                        <a:pt x="11778" y="21600"/>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75" name="Freeform 46">
                  <a:extLst>
                    <a:ext uri="{FF2B5EF4-FFF2-40B4-BE49-F238E27FC236}">
                      <a16:creationId xmlns:a16="http://schemas.microsoft.com/office/drawing/2014/main" id="{3C3F0DAF-08C2-F341-96BE-3D6A19323ABD}"/>
                    </a:ext>
                  </a:extLst>
                </p:cNvPr>
                <p:cNvSpPr>
                  <a:spLocks/>
                </p:cNvSpPr>
                <p:nvPr/>
              </p:nvSpPr>
              <p:spPr bwMode="auto">
                <a:xfrm>
                  <a:off x="193817" y="2614505"/>
                  <a:ext cx="228283" cy="123852"/>
                </a:xfrm>
                <a:custGeom>
                  <a:avLst/>
                  <a:gdLst>
                    <a:gd name="T0" fmla="*/ 66496020 w 21600"/>
                    <a:gd name="T1" fmla="*/ 27238832 h 21600"/>
                    <a:gd name="T2" fmla="*/ 88255905 w 21600"/>
                    <a:gd name="T3" fmla="*/ 18043163 h 21600"/>
                    <a:gd name="T4" fmla="*/ 120418196 w 21600"/>
                    <a:gd name="T5" fmla="*/ 16706446 h 21600"/>
                    <a:gd name="T6" fmla="*/ 117515202 w 21600"/>
                    <a:gd name="T7" fmla="*/ 8764380 h 21600"/>
                    <a:gd name="T8" fmla="*/ 133984247 w 21600"/>
                    <a:gd name="T9" fmla="*/ 144966 h 21600"/>
                    <a:gd name="T10" fmla="*/ 101573817 w 21600"/>
                    <a:gd name="T11" fmla="*/ 0 h 21600"/>
                    <a:gd name="T12" fmla="*/ 63350951 w 21600"/>
                    <a:gd name="T13" fmla="*/ 572528 h 21600"/>
                    <a:gd name="T14" fmla="*/ 36268844 w 21600"/>
                    <a:gd name="T15" fmla="*/ 4417497 h 21600"/>
                    <a:gd name="T16" fmla="*/ 0 w 21600"/>
                    <a:gd name="T17" fmla="*/ 5838721 h 21600"/>
                    <a:gd name="T18" fmla="*/ 16927840 w 21600"/>
                    <a:gd name="T19" fmla="*/ 12275175 h 21600"/>
                    <a:gd name="T20" fmla="*/ 55857639 w 21600"/>
                    <a:gd name="T21" fmla="*/ 12359564 h 21600"/>
                    <a:gd name="T22" fmla="*/ 37962233 w 21600"/>
                    <a:gd name="T23" fmla="*/ 20885600 h 21600"/>
                    <a:gd name="T24" fmla="*/ 66496020 w 21600"/>
                    <a:gd name="T25" fmla="*/ 27238832 h 21600"/>
                    <a:gd name="T26" fmla="*/ 66496020 w 21600"/>
                    <a:gd name="T27" fmla="*/ 27238832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0720" y="21600"/>
                      </a:moveTo>
                      <a:lnTo>
                        <a:pt x="14228" y="14308"/>
                      </a:lnTo>
                      <a:lnTo>
                        <a:pt x="19413" y="13248"/>
                      </a:lnTo>
                      <a:lnTo>
                        <a:pt x="18945" y="6950"/>
                      </a:lnTo>
                      <a:lnTo>
                        <a:pt x="21600" y="115"/>
                      </a:lnTo>
                      <a:lnTo>
                        <a:pt x="16375" y="0"/>
                      </a:lnTo>
                      <a:lnTo>
                        <a:pt x="10213" y="454"/>
                      </a:lnTo>
                      <a:lnTo>
                        <a:pt x="5847" y="3503"/>
                      </a:lnTo>
                      <a:lnTo>
                        <a:pt x="0" y="4630"/>
                      </a:lnTo>
                      <a:lnTo>
                        <a:pt x="2729" y="9734"/>
                      </a:lnTo>
                      <a:lnTo>
                        <a:pt x="9005" y="9801"/>
                      </a:lnTo>
                      <a:lnTo>
                        <a:pt x="6120" y="16562"/>
                      </a:lnTo>
                      <a:lnTo>
                        <a:pt x="10720" y="21600"/>
                      </a:lnTo>
                      <a:close/>
                      <a:moveTo>
                        <a:pt x="10720"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76" name="Freeform 47">
                  <a:extLst>
                    <a:ext uri="{FF2B5EF4-FFF2-40B4-BE49-F238E27FC236}">
                      <a16:creationId xmlns:a16="http://schemas.microsoft.com/office/drawing/2014/main" id="{AC5146C6-46F8-6044-8AAE-D88DADD925B2}"/>
                    </a:ext>
                  </a:extLst>
                </p:cNvPr>
                <p:cNvSpPr>
                  <a:spLocks/>
                </p:cNvSpPr>
                <p:nvPr/>
              </p:nvSpPr>
              <p:spPr bwMode="auto">
                <a:xfrm>
                  <a:off x="193818" y="2528567"/>
                  <a:ext cx="213672" cy="54765"/>
                </a:xfrm>
                <a:custGeom>
                  <a:avLst/>
                  <a:gdLst>
                    <a:gd name="T0" fmla="*/ 0 w 21600"/>
                    <a:gd name="T1" fmla="*/ 2354941 h 21600"/>
                    <a:gd name="T2" fmla="*/ 25585736 w 21600"/>
                    <a:gd name="T3" fmla="*/ 2078775 h 21600"/>
                    <a:gd name="T4" fmla="*/ 54747022 w 21600"/>
                    <a:gd name="T5" fmla="*/ 1540840 h 21600"/>
                    <a:gd name="T6" fmla="*/ 82026616 w 21600"/>
                    <a:gd name="T7" fmla="*/ 1715290 h 21600"/>
                    <a:gd name="T8" fmla="*/ 109870542 w 21600"/>
                    <a:gd name="T9" fmla="*/ 1933332 h 21600"/>
                    <a:gd name="T10" fmla="*/ 97454196 w 21600"/>
                    <a:gd name="T11" fmla="*/ 683262 h 21600"/>
                    <a:gd name="T12" fmla="*/ 72621471 w 21600"/>
                    <a:gd name="T13" fmla="*/ 0 h 21600"/>
                    <a:gd name="T14" fmla="*/ 44965656 w 21600"/>
                    <a:gd name="T15" fmla="*/ 174450 h 21600"/>
                    <a:gd name="T16" fmla="*/ 12228252 w 21600"/>
                    <a:gd name="T17" fmla="*/ 668658 h 21600"/>
                    <a:gd name="T18" fmla="*/ 0 w 21600"/>
                    <a:gd name="T19" fmla="*/ 2354941 h 21600"/>
                    <a:gd name="T20" fmla="*/ 0 w 21600"/>
                    <a:gd name="T21" fmla="*/ 235494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21600"/>
                      </a:moveTo>
                      <a:lnTo>
                        <a:pt x="5030" y="19067"/>
                      </a:lnTo>
                      <a:lnTo>
                        <a:pt x="10763" y="14133"/>
                      </a:lnTo>
                      <a:lnTo>
                        <a:pt x="16126" y="15733"/>
                      </a:lnTo>
                      <a:lnTo>
                        <a:pt x="21600" y="17733"/>
                      </a:lnTo>
                      <a:lnTo>
                        <a:pt x="19159" y="6267"/>
                      </a:lnTo>
                      <a:lnTo>
                        <a:pt x="14277" y="0"/>
                      </a:lnTo>
                      <a:lnTo>
                        <a:pt x="8840" y="1600"/>
                      </a:lnTo>
                      <a:lnTo>
                        <a:pt x="2404" y="6133"/>
                      </a:lnTo>
                      <a:lnTo>
                        <a:pt x="0" y="21600"/>
                      </a:lnTo>
                      <a:close/>
                      <a:moveTo>
                        <a:pt x="0" y="21600"/>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77" name="Freeform 48">
                  <a:extLst>
                    <a:ext uri="{FF2B5EF4-FFF2-40B4-BE49-F238E27FC236}">
                      <a16:creationId xmlns:a16="http://schemas.microsoft.com/office/drawing/2014/main" id="{9BBF628C-9BA9-F341-B8E9-E9B5AFA05864}"/>
                    </a:ext>
                  </a:extLst>
                </p:cNvPr>
                <p:cNvSpPr>
                  <a:spLocks/>
                </p:cNvSpPr>
                <p:nvPr/>
              </p:nvSpPr>
              <p:spPr bwMode="auto">
                <a:xfrm>
                  <a:off x="3418083" y="5560824"/>
                  <a:ext cx="169842" cy="139016"/>
                </a:xfrm>
                <a:custGeom>
                  <a:avLst/>
                  <a:gdLst>
                    <a:gd name="T0" fmla="*/ 10861978 w 21600"/>
                    <a:gd name="T1" fmla="*/ 38519715 h 21600"/>
                    <a:gd name="T2" fmla="*/ 0 w 21600"/>
                    <a:gd name="T3" fmla="*/ 21248293 h 21600"/>
                    <a:gd name="T4" fmla="*/ 13613298 w 21600"/>
                    <a:gd name="T5" fmla="*/ 9658418 h 21600"/>
                    <a:gd name="T6" fmla="*/ 23172594 w 21600"/>
                    <a:gd name="T7" fmla="*/ 2271891 h 21600"/>
                    <a:gd name="T8" fmla="*/ 37508906 w 21600"/>
                    <a:gd name="T9" fmla="*/ 0 h 21600"/>
                    <a:gd name="T10" fmla="*/ 48227922 w 21600"/>
                    <a:gd name="T11" fmla="*/ 6136396 h 21600"/>
                    <a:gd name="T12" fmla="*/ 55178832 w 21600"/>
                    <a:gd name="T13" fmla="*/ 17385535 h 21600"/>
                    <a:gd name="T14" fmla="*/ 46053837 w 21600"/>
                    <a:gd name="T15" fmla="*/ 24884427 h 21600"/>
                    <a:gd name="T16" fmla="*/ 30269078 w 21600"/>
                    <a:gd name="T17" fmla="*/ 30225541 h 21600"/>
                    <a:gd name="T18" fmla="*/ 10861978 w 21600"/>
                    <a:gd name="T19" fmla="*/ 38519715 h 21600"/>
                    <a:gd name="T20" fmla="*/ 10861978 w 21600"/>
                    <a:gd name="T21" fmla="*/ 38519715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4252" y="21600"/>
                      </a:moveTo>
                      <a:lnTo>
                        <a:pt x="0" y="11915"/>
                      </a:lnTo>
                      <a:lnTo>
                        <a:pt x="5329" y="5416"/>
                      </a:lnTo>
                      <a:lnTo>
                        <a:pt x="9071" y="1274"/>
                      </a:lnTo>
                      <a:lnTo>
                        <a:pt x="14683" y="0"/>
                      </a:lnTo>
                      <a:lnTo>
                        <a:pt x="18879" y="3441"/>
                      </a:lnTo>
                      <a:lnTo>
                        <a:pt x="21600" y="9749"/>
                      </a:lnTo>
                      <a:lnTo>
                        <a:pt x="18028" y="13954"/>
                      </a:lnTo>
                      <a:lnTo>
                        <a:pt x="11849" y="16949"/>
                      </a:lnTo>
                      <a:lnTo>
                        <a:pt x="4252" y="21600"/>
                      </a:lnTo>
                      <a:close/>
                      <a:moveTo>
                        <a:pt x="4252"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78" name="Freeform 49">
                  <a:extLst>
                    <a:ext uri="{FF2B5EF4-FFF2-40B4-BE49-F238E27FC236}">
                      <a16:creationId xmlns:a16="http://schemas.microsoft.com/office/drawing/2014/main" id="{AC256775-2183-3A4B-8E95-BF246A7722B3}"/>
                    </a:ext>
                  </a:extLst>
                </p:cNvPr>
                <p:cNvSpPr>
                  <a:spLocks/>
                </p:cNvSpPr>
                <p:nvPr/>
              </p:nvSpPr>
              <p:spPr bwMode="auto">
                <a:xfrm>
                  <a:off x="3679238" y="5368727"/>
                  <a:ext cx="119620" cy="111214"/>
                </a:xfrm>
                <a:custGeom>
                  <a:avLst/>
                  <a:gdLst>
                    <a:gd name="T0" fmla="*/ 0 w 21600"/>
                    <a:gd name="T1" fmla="*/ 14504925 h 21600"/>
                    <a:gd name="T2" fmla="*/ 2261521 w 21600"/>
                    <a:gd name="T3" fmla="*/ 6260850 h 21600"/>
                    <a:gd name="T4" fmla="*/ 8840026 w 21600"/>
                    <a:gd name="T5" fmla="*/ 0 h 21600"/>
                    <a:gd name="T6" fmla="*/ 19277496 w 21600"/>
                    <a:gd name="T7" fmla="*/ 1130348 h 21600"/>
                    <a:gd name="T8" fmla="*/ 18868704 w 21600"/>
                    <a:gd name="T9" fmla="*/ 11320201 h 21600"/>
                    <a:gd name="T10" fmla="*/ 15418444 w 21600"/>
                    <a:gd name="T11" fmla="*/ 19722206 h 21600"/>
                    <a:gd name="T12" fmla="*/ 7503989 w 21600"/>
                    <a:gd name="T13" fmla="*/ 18574454 h 21600"/>
                    <a:gd name="T14" fmla="*/ 0 w 21600"/>
                    <a:gd name="T15" fmla="*/ 14504925 h 21600"/>
                    <a:gd name="T16" fmla="*/ 0 w 21600"/>
                    <a:gd name="T17" fmla="*/ 14504925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5886"/>
                      </a:moveTo>
                      <a:lnTo>
                        <a:pt x="2534" y="6857"/>
                      </a:lnTo>
                      <a:lnTo>
                        <a:pt x="9905" y="0"/>
                      </a:lnTo>
                      <a:lnTo>
                        <a:pt x="21600" y="1238"/>
                      </a:lnTo>
                      <a:lnTo>
                        <a:pt x="21142" y="12398"/>
                      </a:lnTo>
                      <a:lnTo>
                        <a:pt x="17276" y="21600"/>
                      </a:lnTo>
                      <a:lnTo>
                        <a:pt x="8408" y="20343"/>
                      </a:lnTo>
                      <a:lnTo>
                        <a:pt x="0" y="15886"/>
                      </a:lnTo>
                      <a:close/>
                      <a:moveTo>
                        <a:pt x="0" y="15886"/>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79" name="Freeform 50">
                  <a:extLst>
                    <a:ext uri="{FF2B5EF4-FFF2-40B4-BE49-F238E27FC236}">
                      <a16:creationId xmlns:a16="http://schemas.microsoft.com/office/drawing/2014/main" id="{FF5BAAC0-CACA-D24E-938A-6989FDDB5E48}"/>
                    </a:ext>
                  </a:extLst>
                </p:cNvPr>
                <p:cNvSpPr>
                  <a:spLocks/>
                </p:cNvSpPr>
                <p:nvPr/>
              </p:nvSpPr>
              <p:spPr bwMode="auto">
                <a:xfrm>
                  <a:off x="4396046" y="3956651"/>
                  <a:ext cx="28307" cy="74143"/>
                </a:xfrm>
                <a:custGeom>
                  <a:avLst/>
                  <a:gdLst>
                    <a:gd name="T0" fmla="*/ 255449 w 21600"/>
                    <a:gd name="T1" fmla="*/ 5843619 h 21600"/>
                    <a:gd name="T2" fmla="*/ 243470 w 21600"/>
                    <a:gd name="T3" fmla="*/ 2711862 h 21600"/>
                    <a:gd name="T4" fmla="*/ 99793 w 21600"/>
                    <a:gd name="T5" fmla="*/ 0 h 21600"/>
                    <a:gd name="T6" fmla="*/ 0 w 21600"/>
                    <a:gd name="T7" fmla="*/ 4035610 h 21600"/>
                    <a:gd name="T8" fmla="*/ 255449 w 21600"/>
                    <a:gd name="T9" fmla="*/ 5843619 h 21600"/>
                    <a:gd name="T10" fmla="*/ 255449 w 21600"/>
                    <a:gd name="T11" fmla="*/ 5843619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20587" y="10024"/>
                      </a:lnTo>
                      <a:lnTo>
                        <a:pt x="8438" y="0"/>
                      </a:lnTo>
                      <a:lnTo>
                        <a:pt x="0" y="14917"/>
                      </a:lnTo>
                      <a:lnTo>
                        <a:pt x="21600" y="21600"/>
                      </a:lnTo>
                      <a:close/>
                      <a:moveTo>
                        <a:pt x="21600"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80" name="Freeform 51">
                  <a:extLst>
                    <a:ext uri="{FF2B5EF4-FFF2-40B4-BE49-F238E27FC236}">
                      <a16:creationId xmlns:a16="http://schemas.microsoft.com/office/drawing/2014/main" id="{6E9D3866-60D9-3F49-8FB0-84B6ED1378B5}"/>
                    </a:ext>
                  </a:extLst>
                </p:cNvPr>
                <p:cNvSpPr>
                  <a:spLocks/>
                </p:cNvSpPr>
                <p:nvPr/>
              </p:nvSpPr>
              <p:spPr bwMode="auto">
                <a:xfrm>
                  <a:off x="4425266" y="3895990"/>
                  <a:ext cx="39265" cy="60662"/>
                </a:xfrm>
                <a:custGeom>
                  <a:avLst/>
                  <a:gdLst>
                    <a:gd name="T0" fmla="*/ 161756 w 21600"/>
                    <a:gd name="T1" fmla="*/ 3200601 h 21600"/>
                    <a:gd name="T2" fmla="*/ 681757 w 21600"/>
                    <a:gd name="T3" fmla="*/ 0 h 21600"/>
                    <a:gd name="T4" fmla="*/ 0 w 21600"/>
                    <a:gd name="T5" fmla="*/ 1002268 h 21600"/>
                    <a:gd name="T6" fmla="*/ 161756 w 21600"/>
                    <a:gd name="T7" fmla="*/ 3200601 h 21600"/>
                    <a:gd name="T8" fmla="*/ 161756 w 21600"/>
                    <a:gd name="T9" fmla="*/ 3200601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5125" y="21600"/>
                      </a:moveTo>
                      <a:lnTo>
                        <a:pt x="21600" y="0"/>
                      </a:lnTo>
                      <a:lnTo>
                        <a:pt x="0" y="6764"/>
                      </a:lnTo>
                      <a:lnTo>
                        <a:pt x="5125" y="21600"/>
                      </a:lnTo>
                      <a:close/>
                      <a:moveTo>
                        <a:pt x="5125"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81" name="Freeform 52">
                  <a:extLst>
                    <a:ext uri="{FF2B5EF4-FFF2-40B4-BE49-F238E27FC236}">
                      <a16:creationId xmlns:a16="http://schemas.microsoft.com/office/drawing/2014/main" id="{47BB9AD8-F44C-8846-8B2B-D7C47B7EAD9B}"/>
                    </a:ext>
                  </a:extLst>
                </p:cNvPr>
                <p:cNvSpPr>
                  <a:spLocks/>
                </p:cNvSpPr>
                <p:nvPr/>
              </p:nvSpPr>
              <p:spPr bwMode="auto">
                <a:xfrm>
                  <a:off x="4676377" y="4359380"/>
                  <a:ext cx="25568" cy="68245"/>
                </a:xfrm>
                <a:custGeom>
                  <a:avLst/>
                  <a:gdLst>
                    <a:gd name="T0" fmla="*/ 121015 w 21600"/>
                    <a:gd name="T1" fmla="*/ 4557052 h 21600"/>
                    <a:gd name="T2" fmla="*/ 188238 w 21600"/>
                    <a:gd name="T3" fmla="*/ 0 h 21600"/>
                    <a:gd name="T4" fmla="*/ 0 w 21600"/>
                    <a:gd name="T5" fmla="*/ 2525592 h 21600"/>
                    <a:gd name="T6" fmla="*/ 121015 w 21600"/>
                    <a:gd name="T7" fmla="*/ 4557052 h 21600"/>
                    <a:gd name="T8" fmla="*/ 121015 w 21600"/>
                    <a:gd name="T9" fmla="*/ 4557052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3886" y="21600"/>
                      </a:moveTo>
                      <a:lnTo>
                        <a:pt x="21600" y="0"/>
                      </a:lnTo>
                      <a:lnTo>
                        <a:pt x="0" y="11971"/>
                      </a:lnTo>
                      <a:lnTo>
                        <a:pt x="13886" y="21600"/>
                      </a:lnTo>
                      <a:close/>
                      <a:moveTo>
                        <a:pt x="13886"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82" name="Freeform 53">
                  <a:extLst>
                    <a:ext uri="{FF2B5EF4-FFF2-40B4-BE49-F238E27FC236}">
                      <a16:creationId xmlns:a16="http://schemas.microsoft.com/office/drawing/2014/main" id="{97EEFC05-1349-BA47-A920-2F43096785BF}"/>
                    </a:ext>
                  </a:extLst>
                </p:cNvPr>
                <p:cNvSpPr>
                  <a:spLocks/>
                </p:cNvSpPr>
                <p:nvPr/>
              </p:nvSpPr>
              <p:spPr bwMode="auto">
                <a:xfrm>
                  <a:off x="2319587" y="3869028"/>
                  <a:ext cx="103183" cy="100261"/>
                </a:xfrm>
                <a:custGeom>
                  <a:avLst/>
                  <a:gdLst>
                    <a:gd name="T0" fmla="*/ 1755069 w 21600"/>
                    <a:gd name="T1" fmla="*/ 14450106 h 21600"/>
                    <a:gd name="T2" fmla="*/ 4475407 w 21600"/>
                    <a:gd name="T3" fmla="*/ 10358596 h 21600"/>
                    <a:gd name="T4" fmla="*/ 4826540 w 21600"/>
                    <a:gd name="T5" fmla="*/ 5389345 h 21600"/>
                    <a:gd name="T6" fmla="*/ 12372728 w 21600"/>
                    <a:gd name="T7" fmla="*/ 2223066 h 21600"/>
                    <a:gd name="T8" fmla="*/ 6377108 w 21600"/>
                    <a:gd name="T9" fmla="*/ 0 h 21600"/>
                    <a:gd name="T10" fmla="*/ 0 w 21600"/>
                    <a:gd name="T11" fmla="*/ 5194669 h 21600"/>
                    <a:gd name="T12" fmla="*/ 1755069 w 21600"/>
                    <a:gd name="T13" fmla="*/ 14450106 h 21600"/>
                    <a:gd name="T14" fmla="*/ 1755069 w 21600"/>
                    <a:gd name="T15" fmla="*/ 14450106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3064" y="21600"/>
                      </a:moveTo>
                      <a:lnTo>
                        <a:pt x="7813" y="15484"/>
                      </a:lnTo>
                      <a:lnTo>
                        <a:pt x="8426" y="8056"/>
                      </a:lnTo>
                      <a:lnTo>
                        <a:pt x="21600" y="3323"/>
                      </a:lnTo>
                      <a:lnTo>
                        <a:pt x="11133" y="0"/>
                      </a:lnTo>
                      <a:lnTo>
                        <a:pt x="0" y="7765"/>
                      </a:lnTo>
                      <a:lnTo>
                        <a:pt x="3064" y="21600"/>
                      </a:lnTo>
                      <a:close/>
                      <a:moveTo>
                        <a:pt x="3064"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83" name="Freeform 54">
                  <a:extLst>
                    <a:ext uri="{FF2B5EF4-FFF2-40B4-BE49-F238E27FC236}">
                      <a16:creationId xmlns:a16="http://schemas.microsoft.com/office/drawing/2014/main" id="{30703557-ED98-FD4D-ACB8-5DECADECD70E}"/>
                    </a:ext>
                  </a:extLst>
                </p:cNvPr>
                <p:cNvSpPr>
                  <a:spLocks/>
                </p:cNvSpPr>
                <p:nvPr/>
              </p:nvSpPr>
              <p:spPr bwMode="auto">
                <a:xfrm>
                  <a:off x="3200757" y="2675167"/>
                  <a:ext cx="942351" cy="62599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689919875 w 21600"/>
                    <a:gd name="T9" fmla="*/ 2090633605 h 21600"/>
                    <a:gd name="T10" fmla="*/ 1455608237 w 21600"/>
                    <a:gd name="T11" fmla="*/ 1958086651 h 21600"/>
                    <a:gd name="T12" fmla="*/ 908885076 w 21600"/>
                    <a:gd name="T13" fmla="*/ 1713183438 h 21600"/>
                    <a:gd name="T14" fmla="*/ 449857536 w 21600"/>
                    <a:gd name="T15" fmla="*/ 1531133416 h 21600"/>
                    <a:gd name="T16" fmla="*/ 0 w 21600"/>
                    <a:gd name="T17" fmla="*/ 1453462976 h 21600"/>
                    <a:gd name="T18" fmla="*/ 0 w 21600"/>
                    <a:gd name="T19" fmla="*/ 1076173846 h 21600"/>
                    <a:gd name="T20" fmla="*/ 299761192 w 21600"/>
                    <a:gd name="T21" fmla="*/ 932065971 h 21600"/>
                    <a:gd name="T22" fmla="*/ 728241340 w 21600"/>
                    <a:gd name="T23" fmla="*/ 920994057 h 21600"/>
                    <a:gd name="T24" fmla="*/ 942481376 w 21600"/>
                    <a:gd name="T25" fmla="*/ 754414276 h 21600"/>
                    <a:gd name="T26" fmla="*/ 1499243220 w 21600"/>
                    <a:gd name="T27" fmla="*/ 754414276 h 21600"/>
                    <a:gd name="T28" fmla="*/ 1756243872 w 21600"/>
                    <a:gd name="T29" fmla="*/ 987428543 h 21600"/>
                    <a:gd name="T30" fmla="*/ 2147483647 w 21600"/>
                    <a:gd name="T31" fmla="*/ 1109556575 h 21600"/>
                    <a:gd name="T32" fmla="*/ 2147483647 w 21600"/>
                    <a:gd name="T33" fmla="*/ 1076173846 h 21600"/>
                    <a:gd name="T34" fmla="*/ 2147483647 w 21600"/>
                    <a:gd name="T35" fmla="*/ 1142775320 h 21600"/>
                    <a:gd name="T36" fmla="*/ 2147483647 w 21600"/>
                    <a:gd name="T37" fmla="*/ 1020811273 h 21600"/>
                    <a:gd name="T38" fmla="*/ 2147483647 w 21600"/>
                    <a:gd name="T39" fmla="*/ 776722143 h 21600"/>
                    <a:gd name="T40" fmla="*/ 2147483647 w 21600"/>
                    <a:gd name="T41" fmla="*/ 987428543 h 21600"/>
                    <a:gd name="T42" fmla="*/ 2147483647 w 21600"/>
                    <a:gd name="T43" fmla="*/ 987428543 h 21600"/>
                    <a:gd name="T44" fmla="*/ 2147483647 w 21600"/>
                    <a:gd name="T45" fmla="*/ 587995531 h 21600"/>
                    <a:gd name="T46" fmla="*/ 2147483647 w 21600"/>
                    <a:gd name="T47" fmla="*/ 310687656 h 21600"/>
                    <a:gd name="T48" fmla="*/ 2147483647 w 21600"/>
                    <a:gd name="T49" fmla="*/ 110889184 h 21600"/>
                    <a:gd name="T50" fmla="*/ 2147483647 w 21600"/>
                    <a:gd name="T51" fmla="*/ 0 h 21600"/>
                    <a:gd name="T52" fmla="*/ 2147483647 w 21600"/>
                    <a:gd name="T53" fmla="*/ 66598526 h 21600"/>
                    <a:gd name="T54" fmla="*/ 2147483647 w 21600"/>
                    <a:gd name="T55" fmla="*/ 388361044 h 21600"/>
                    <a:gd name="T56" fmla="*/ 2147483647 w 21600"/>
                    <a:gd name="T57" fmla="*/ 621378315 h 21600"/>
                    <a:gd name="T58" fmla="*/ 2147483647 w 21600"/>
                    <a:gd name="T59" fmla="*/ 776722143 h 21600"/>
                    <a:gd name="T60" fmla="*/ 2147483647 w 21600"/>
                    <a:gd name="T61" fmla="*/ 1098481713 h 21600"/>
                    <a:gd name="T62" fmla="*/ 2147483647 w 21600"/>
                    <a:gd name="T63" fmla="*/ 1497917674 h 21600"/>
                    <a:gd name="T64" fmla="*/ 2147483647 w 21600"/>
                    <a:gd name="T65" fmla="*/ 1553280247 h 21600"/>
                    <a:gd name="T66" fmla="*/ 2147483647 w 21600"/>
                    <a:gd name="T67" fmla="*/ 1852895989 h 21600"/>
                    <a:gd name="T68" fmla="*/ 2147483647 w 21600"/>
                    <a:gd name="T69" fmla="*/ 1894419379 h 21600"/>
                    <a:gd name="T70" fmla="*/ 2147483647 w 21600"/>
                    <a:gd name="T71" fmla="*/ 2119292986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7939" y="19590"/>
                      </a:moveTo>
                      <a:lnTo>
                        <a:pt x="6971" y="18125"/>
                      </a:lnTo>
                      <a:lnTo>
                        <a:pt x="5989" y="16626"/>
                      </a:lnTo>
                      <a:lnTo>
                        <a:pt x="5105" y="15195"/>
                      </a:lnTo>
                      <a:lnTo>
                        <a:pt x="3873" y="12839"/>
                      </a:lnTo>
                      <a:lnTo>
                        <a:pt x="3336" y="12025"/>
                      </a:lnTo>
                      <a:lnTo>
                        <a:pt x="2083" y="10521"/>
                      </a:lnTo>
                      <a:lnTo>
                        <a:pt x="1031" y="9403"/>
                      </a:lnTo>
                      <a:lnTo>
                        <a:pt x="0" y="8926"/>
                      </a:lnTo>
                      <a:lnTo>
                        <a:pt x="0" y="6609"/>
                      </a:lnTo>
                      <a:lnTo>
                        <a:pt x="687" y="5724"/>
                      </a:lnTo>
                      <a:lnTo>
                        <a:pt x="1669" y="5656"/>
                      </a:lnTo>
                      <a:lnTo>
                        <a:pt x="2160" y="4633"/>
                      </a:lnTo>
                      <a:lnTo>
                        <a:pt x="3436" y="4633"/>
                      </a:lnTo>
                      <a:lnTo>
                        <a:pt x="4025" y="6064"/>
                      </a:lnTo>
                      <a:lnTo>
                        <a:pt x="5253" y="6814"/>
                      </a:lnTo>
                      <a:lnTo>
                        <a:pt x="6824" y="6609"/>
                      </a:lnTo>
                      <a:lnTo>
                        <a:pt x="8002" y="7018"/>
                      </a:lnTo>
                      <a:lnTo>
                        <a:pt x="9475" y="6269"/>
                      </a:lnTo>
                      <a:lnTo>
                        <a:pt x="10456" y="4770"/>
                      </a:lnTo>
                      <a:lnTo>
                        <a:pt x="11880" y="6064"/>
                      </a:lnTo>
                      <a:lnTo>
                        <a:pt x="13500" y="6064"/>
                      </a:lnTo>
                      <a:lnTo>
                        <a:pt x="14531" y="3611"/>
                      </a:lnTo>
                      <a:lnTo>
                        <a:pt x="15415" y="1908"/>
                      </a:lnTo>
                      <a:lnTo>
                        <a:pt x="14776" y="681"/>
                      </a:lnTo>
                      <a:lnTo>
                        <a:pt x="15905" y="0"/>
                      </a:lnTo>
                      <a:lnTo>
                        <a:pt x="16740" y="409"/>
                      </a:lnTo>
                      <a:lnTo>
                        <a:pt x="16691" y="2385"/>
                      </a:lnTo>
                      <a:lnTo>
                        <a:pt x="16936" y="3816"/>
                      </a:lnTo>
                      <a:lnTo>
                        <a:pt x="17575" y="4770"/>
                      </a:lnTo>
                      <a:lnTo>
                        <a:pt x="18115" y="6746"/>
                      </a:lnTo>
                      <a:lnTo>
                        <a:pt x="18311" y="9199"/>
                      </a:lnTo>
                      <a:lnTo>
                        <a:pt x="16936" y="9539"/>
                      </a:lnTo>
                      <a:lnTo>
                        <a:pt x="16445" y="11379"/>
                      </a:lnTo>
                      <a:lnTo>
                        <a:pt x="17907" y="11634"/>
                      </a:lnTo>
                      <a:lnTo>
                        <a:pt x="18753" y="13015"/>
                      </a:lnTo>
                      <a:lnTo>
                        <a:pt x="19636" y="14445"/>
                      </a:lnTo>
                      <a:lnTo>
                        <a:pt x="20716" y="17103"/>
                      </a:lnTo>
                      <a:lnTo>
                        <a:pt x="21551" y="17239"/>
                      </a:lnTo>
                      <a:lnTo>
                        <a:pt x="21600" y="18874"/>
                      </a:lnTo>
                      <a:lnTo>
                        <a:pt x="20373" y="18943"/>
                      </a:lnTo>
                      <a:lnTo>
                        <a:pt x="19195" y="19079"/>
                      </a:lnTo>
                      <a:lnTo>
                        <a:pt x="18262" y="20578"/>
                      </a:lnTo>
                      <a:lnTo>
                        <a:pt x="17133" y="21123"/>
                      </a:lnTo>
                      <a:lnTo>
                        <a:pt x="15365" y="21259"/>
                      </a:lnTo>
                      <a:lnTo>
                        <a:pt x="13991" y="21191"/>
                      </a:lnTo>
                      <a:lnTo>
                        <a:pt x="13009" y="21600"/>
                      </a:lnTo>
                      <a:lnTo>
                        <a:pt x="12171" y="20506"/>
                      </a:lnTo>
                      <a:lnTo>
                        <a:pt x="10898" y="19147"/>
                      </a:lnTo>
                      <a:lnTo>
                        <a:pt x="9564" y="18956"/>
                      </a:lnTo>
                      <a:lnTo>
                        <a:pt x="7939" y="19590"/>
                      </a:lnTo>
                      <a:close/>
                      <a:moveTo>
                        <a:pt x="7939" y="19590"/>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84" name="Oval 55">
                  <a:extLst>
                    <a:ext uri="{FF2B5EF4-FFF2-40B4-BE49-F238E27FC236}">
                      <a16:creationId xmlns:a16="http://schemas.microsoft.com/office/drawing/2014/main" id="{38F7DB78-63A9-7441-90E4-258C33BDA673}"/>
                    </a:ext>
                  </a:extLst>
                </p:cNvPr>
                <p:cNvSpPr>
                  <a:spLocks/>
                </p:cNvSpPr>
                <p:nvPr/>
              </p:nvSpPr>
              <p:spPr bwMode="auto">
                <a:xfrm rot="18196973">
                  <a:off x="2028730" y="3285712"/>
                  <a:ext cx="53922" cy="29220"/>
                </a:xfrm>
                <a:prstGeom prst="ellipse">
                  <a:avLst/>
                </a:prstGeom>
                <a:solidFill>
                  <a:schemeClr val="bg1"/>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215"/>
                </a:p>
              </p:txBody>
            </p:sp>
            <p:sp>
              <p:nvSpPr>
                <p:cNvPr id="285" name="Oval 56">
                  <a:extLst>
                    <a:ext uri="{FF2B5EF4-FFF2-40B4-BE49-F238E27FC236}">
                      <a16:creationId xmlns:a16="http://schemas.microsoft.com/office/drawing/2014/main" id="{AF1110D2-E508-B342-A1E9-507C8FE8F446}"/>
                    </a:ext>
                  </a:extLst>
                </p:cNvPr>
                <p:cNvSpPr>
                  <a:spLocks/>
                </p:cNvSpPr>
                <p:nvPr/>
              </p:nvSpPr>
              <p:spPr bwMode="auto">
                <a:xfrm rot="17652526">
                  <a:off x="1885434" y="3516847"/>
                  <a:ext cx="33701" cy="21915"/>
                </a:xfrm>
                <a:prstGeom prst="ellipse">
                  <a:avLst/>
                </a:prstGeom>
                <a:solidFill>
                  <a:schemeClr val="bg1"/>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215"/>
                </a:p>
              </p:txBody>
            </p:sp>
            <p:sp>
              <p:nvSpPr>
                <p:cNvPr id="286" name="Oval 57">
                  <a:extLst>
                    <a:ext uri="{FF2B5EF4-FFF2-40B4-BE49-F238E27FC236}">
                      <a16:creationId xmlns:a16="http://schemas.microsoft.com/office/drawing/2014/main" id="{FCFCBF4B-7BBE-B543-9E9E-5EAAC831E3E7}"/>
                    </a:ext>
                  </a:extLst>
                </p:cNvPr>
                <p:cNvSpPr>
                  <a:spLocks/>
                </p:cNvSpPr>
                <p:nvPr/>
              </p:nvSpPr>
              <p:spPr bwMode="auto">
                <a:xfrm rot="16412833">
                  <a:off x="1953637" y="3437089"/>
                  <a:ext cx="26961" cy="14610"/>
                </a:xfrm>
                <a:prstGeom prst="ellipse">
                  <a:avLst/>
                </a:prstGeom>
                <a:solidFill>
                  <a:schemeClr val="bg1"/>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215"/>
                </a:p>
              </p:txBody>
            </p:sp>
            <p:sp>
              <p:nvSpPr>
                <p:cNvPr id="287" name="Oval 58">
                  <a:extLst>
                    <a:ext uri="{FF2B5EF4-FFF2-40B4-BE49-F238E27FC236}">
                      <a16:creationId xmlns:a16="http://schemas.microsoft.com/office/drawing/2014/main" id="{B8961A3B-0E0A-3245-94D5-2CF8AC6AE8DC}"/>
                    </a:ext>
                  </a:extLst>
                </p:cNvPr>
                <p:cNvSpPr>
                  <a:spLocks/>
                </p:cNvSpPr>
                <p:nvPr/>
              </p:nvSpPr>
              <p:spPr bwMode="auto">
                <a:xfrm rot="17652526">
                  <a:off x="4744448" y="4427620"/>
                  <a:ext cx="33701" cy="21915"/>
                </a:xfrm>
                <a:prstGeom prst="ellipse">
                  <a:avLst/>
                </a:prstGeom>
                <a:solidFill>
                  <a:schemeClr val="bg1"/>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215"/>
                </a:p>
              </p:txBody>
            </p:sp>
            <p:sp>
              <p:nvSpPr>
                <p:cNvPr id="288" name="Oval 59">
                  <a:extLst>
                    <a:ext uri="{FF2B5EF4-FFF2-40B4-BE49-F238E27FC236}">
                      <a16:creationId xmlns:a16="http://schemas.microsoft.com/office/drawing/2014/main" id="{7B320BF6-66F8-3C4D-9FC1-23511DA7F7B2}"/>
                    </a:ext>
                  </a:extLst>
                </p:cNvPr>
                <p:cNvSpPr>
                  <a:spLocks/>
                </p:cNvSpPr>
                <p:nvPr/>
              </p:nvSpPr>
              <p:spPr bwMode="auto">
                <a:xfrm rot="17652526">
                  <a:off x="4802889" y="4461320"/>
                  <a:ext cx="33701" cy="21915"/>
                </a:xfrm>
                <a:prstGeom prst="ellipse">
                  <a:avLst/>
                </a:prstGeom>
                <a:solidFill>
                  <a:schemeClr val="bg1"/>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215"/>
                </a:p>
              </p:txBody>
            </p:sp>
            <p:sp>
              <p:nvSpPr>
                <p:cNvPr id="289" name="Oval 60">
                  <a:extLst>
                    <a:ext uri="{FF2B5EF4-FFF2-40B4-BE49-F238E27FC236}">
                      <a16:creationId xmlns:a16="http://schemas.microsoft.com/office/drawing/2014/main" id="{5ABC02F2-D00E-BC48-A8BD-83BEC4B4D445}"/>
                    </a:ext>
                  </a:extLst>
                </p:cNvPr>
                <p:cNvSpPr>
                  <a:spLocks/>
                </p:cNvSpPr>
                <p:nvPr/>
              </p:nvSpPr>
              <p:spPr bwMode="auto">
                <a:xfrm rot="10936610">
                  <a:off x="4691900" y="4435207"/>
                  <a:ext cx="36525" cy="20221"/>
                </a:xfrm>
                <a:prstGeom prst="ellipse">
                  <a:avLst/>
                </a:prstGeom>
                <a:solidFill>
                  <a:schemeClr val="bg1"/>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215"/>
                </a:p>
              </p:txBody>
            </p:sp>
            <p:sp>
              <p:nvSpPr>
                <p:cNvPr id="290" name="Freeform 61">
                  <a:extLst>
                    <a:ext uri="{FF2B5EF4-FFF2-40B4-BE49-F238E27FC236}">
                      <a16:creationId xmlns:a16="http://schemas.microsoft.com/office/drawing/2014/main" id="{DB87D8C5-4BB8-F942-80EB-D902432C37CB}"/>
                    </a:ext>
                  </a:extLst>
                </p:cNvPr>
                <p:cNvSpPr>
                  <a:spLocks/>
                </p:cNvSpPr>
                <p:nvPr/>
              </p:nvSpPr>
              <p:spPr bwMode="auto">
                <a:xfrm>
                  <a:off x="3839949" y="3531175"/>
                  <a:ext cx="220065" cy="214002"/>
                </a:xfrm>
                <a:custGeom>
                  <a:avLst/>
                  <a:gdLst>
                    <a:gd name="T0" fmla="*/ 4423266 w 21600"/>
                    <a:gd name="T1" fmla="*/ 140518928 h 21600"/>
                    <a:gd name="T2" fmla="*/ 0 w 21600"/>
                    <a:gd name="T3" fmla="*/ 106078940 h 21600"/>
                    <a:gd name="T4" fmla="*/ 3745306 w 21600"/>
                    <a:gd name="T5" fmla="*/ 72438737 h 21600"/>
                    <a:gd name="T6" fmla="*/ 1022449 w 21600"/>
                    <a:gd name="T7" fmla="*/ 32885388 h 21600"/>
                    <a:gd name="T8" fmla="*/ 16298249 w 21600"/>
                    <a:gd name="T9" fmla="*/ 13336275 h 21600"/>
                    <a:gd name="T10" fmla="*/ 47144743 w 21600"/>
                    <a:gd name="T11" fmla="*/ 7988727 h 21600"/>
                    <a:gd name="T12" fmla="*/ 73651113 w 21600"/>
                    <a:gd name="T13" fmla="*/ 0 h 21600"/>
                    <a:gd name="T14" fmla="*/ 93945015 w 21600"/>
                    <a:gd name="T15" fmla="*/ 11261029 h 21600"/>
                    <a:gd name="T16" fmla="*/ 120029103 w 21600"/>
                    <a:gd name="T17" fmla="*/ 25553563 h 21600"/>
                    <a:gd name="T18" fmla="*/ 104458710 w 21600"/>
                    <a:gd name="T19" fmla="*/ 44432520 h 21600"/>
                    <a:gd name="T20" fmla="*/ 94584078 w 21600"/>
                    <a:gd name="T21" fmla="*/ 79913800 h 21600"/>
                    <a:gd name="T22" fmla="*/ 75951689 w 21600"/>
                    <a:gd name="T23" fmla="*/ 102487773 h 21600"/>
                    <a:gd name="T24" fmla="*/ 62976465 w 21600"/>
                    <a:gd name="T25" fmla="*/ 139913960 h 21600"/>
                    <a:gd name="T26" fmla="*/ 37831364 w 21600"/>
                    <a:gd name="T27" fmla="*/ 129316442 h 21600"/>
                    <a:gd name="T28" fmla="*/ 4423266 w 21600"/>
                    <a:gd name="T29" fmla="*/ 140518928 h 21600"/>
                    <a:gd name="T30" fmla="*/ 4423266 w 21600"/>
                    <a:gd name="T31" fmla="*/ 140518928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796" y="21600"/>
                      </a:moveTo>
                      <a:lnTo>
                        <a:pt x="0" y="16306"/>
                      </a:lnTo>
                      <a:lnTo>
                        <a:pt x="674" y="11135"/>
                      </a:lnTo>
                      <a:lnTo>
                        <a:pt x="184" y="5055"/>
                      </a:lnTo>
                      <a:lnTo>
                        <a:pt x="2933" y="2050"/>
                      </a:lnTo>
                      <a:lnTo>
                        <a:pt x="8484" y="1228"/>
                      </a:lnTo>
                      <a:lnTo>
                        <a:pt x="13254" y="0"/>
                      </a:lnTo>
                      <a:lnTo>
                        <a:pt x="16906" y="1731"/>
                      </a:lnTo>
                      <a:lnTo>
                        <a:pt x="21600" y="3928"/>
                      </a:lnTo>
                      <a:lnTo>
                        <a:pt x="18798" y="6830"/>
                      </a:lnTo>
                      <a:lnTo>
                        <a:pt x="17021" y="12284"/>
                      </a:lnTo>
                      <a:lnTo>
                        <a:pt x="13668" y="15754"/>
                      </a:lnTo>
                      <a:lnTo>
                        <a:pt x="11333" y="21507"/>
                      </a:lnTo>
                      <a:lnTo>
                        <a:pt x="6808" y="19878"/>
                      </a:lnTo>
                      <a:lnTo>
                        <a:pt x="796" y="21600"/>
                      </a:lnTo>
                      <a:close/>
                      <a:moveTo>
                        <a:pt x="796" y="21600"/>
                      </a:moveTo>
                    </a:path>
                  </a:pathLst>
                </a:custGeom>
                <a:solidFill>
                  <a:schemeClr val="tx2">
                    <a:lumMod val="20000"/>
                    <a:lumOff val="8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grpSp>
        </p:grpSp>
        <p:sp>
          <p:nvSpPr>
            <p:cNvPr id="227" name="TextBox 226">
              <a:extLst>
                <a:ext uri="{FF2B5EF4-FFF2-40B4-BE49-F238E27FC236}">
                  <a16:creationId xmlns:a16="http://schemas.microsoft.com/office/drawing/2014/main" id="{C72D9772-14E0-9C4E-8257-B8F9B0DCAD40}"/>
                </a:ext>
              </a:extLst>
            </p:cNvPr>
            <p:cNvSpPr txBox="1"/>
            <p:nvPr/>
          </p:nvSpPr>
          <p:spPr>
            <a:xfrm>
              <a:off x="3337837" y="3280555"/>
              <a:ext cx="1061085" cy="683948"/>
            </a:xfrm>
            <a:prstGeom prst="rect">
              <a:avLst/>
            </a:prstGeom>
            <a:noFill/>
          </p:spPr>
          <p:txBody>
            <a:bodyPr wrap="square" rtlCol="0">
              <a:spAutoFit/>
            </a:bodyPr>
            <a:lstStyle/>
            <a:p>
              <a:r>
                <a:rPr lang="en-US" sz="1050" b="1" dirty="0"/>
                <a:t>Cabo Verde</a:t>
              </a:r>
            </a:p>
            <a:p>
              <a:r>
                <a:rPr lang="en-US" sz="1050" b="1" dirty="0"/>
                <a:t>Sao Tome &amp; Principe</a:t>
              </a:r>
            </a:p>
          </p:txBody>
        </p:sp>
      </p:grpSp>
      <p:grpSp>
        <p:nvGrpSpPr>
          <p:cNvPr id="291" name="Group 290">
            <a:extLst>
              <a:ext uri="{FF2B5EF4-FFF2-40B4-BE49-F238E27FC236}">
                <a16:creationId xmlns:a16="http://schemas.microsoft.com/office/drawing/2014/main" id="{EF2974D6-3981-CA46-A3D8-9D943C976A13}"/>
              </a:ext>
            </a:extLst>
          </p:cNvPr>
          <p:cNvGrpSpPr>
            <a:grpSpLocks noChangeAspect="1"/>
          </p:cNvGrpSpPr>
          <p:nvPr/>
        </p:nvGrpSpPr>
        <p:grpSpPr>
          <a:xfrm>
            <a:off x="6200399" y="2100965"/>
            <a:ext cx="2551013" cy="2524180"/>
            <a:chOff x="3139953" y="1818679"/>
            <a:chExt cx="3023423" cy="2991621"/>
          </a:xfrm>
        </p:grpSpPr>
        <p:grpSp>
          <p:nvGrpSpPr>
            <p:cNvPr id="292" name="Group 291">
              <a:extLst>
                <a:ext uri="{FF2B5EF4-FFF2-40B4-BE49-F238E27FC236}">
                  <a16:creationId xmlns:a16="http://schemas.microsoft.com/office/drawing/2014/main" id="{6D60F037-7037-8245-BC5D-710D7B603552}"/>
                </a:ext>
              </a:extLst>
            </p:cNvPr>
            <p:cNvGrpSpPr/>
            <p:nvPr/>
          </p:nvGrpSpPr>
          <p:grpSpPr>
            <a:xfrm>
              <a:off x="3139953" y="1818679"/>
              <a:ext cx="3023423" cy="2991621"/>
              <a:chOff x="3139953" y="1790523"/>
              <a:chExt cx="3023423" cy="2991621"/>
            </a:xfrm>
          </p:grpSpPr>
          <p:sp>
            <p:nvSpPr>
              <p:cNvPr id="294" name="TextBox 293">
                <a:extLst>
                  <a:ext uri="{FF2B5EF4-FFF2-40B4-BE49-F238E27FC236}">
                    <a16:creationId xmlns:a16="http://schemas.microsoft.com/office/drawing/2014/main" id="{CC32FAA1-EC2E-5043-864F-CB73179986D8}"/>
                  </a:ext>
                </a:extLst>
              </p:cNvPr>
              <p:cNvSpPr txBox="1"/>
              <p:nvPr/>
            </p:nvSpPr>
            <p:spPr>
              <a:xfrm>
                <a:off x="5256765" y="4289702"/>
                <a:ext cx="906611" cy="492442"/>
              </a:xfrm>
              <a:prstGeom prst="rect">
                <a:avLst/>
              </a:prstGeom>
              <a:noFill/>
            </p:spPr>
            <p:txBody>
              <a:bodyPr wrap="none" rtlCol="0">
                <a:spAutoFit/>
              </a:bodyPr>
              <a:lstStyle/>
              <a:p>
                <a:r>
                  <a:rPr lang="en-US" sz="1050" b="1" dirty="0">
                    <a:solidFill>
                      <a:srgbClr val="92D050"/>
                    </a:solidFill>
                  </a:rPr>
                  <a:t>Mauritius</a:t>
                </a:r>
              </a:p>
              <a:p>
                <a:r>
                  <a:rPr lang="en-US" sz="1050" b="1" dirty="0">
                    <a:solidFill>
                      <a:srgbClr val="92D050"/>
                    </a:solidFill>
                  </a:rPr>
                  <a:t>Seychelles</a:t>
                </a:r>
              </a:p>
            </p:txBody>
          </p:sp>
          <p:grpSp>
            <p:nvGrpSpPr>
              <p:cNvPr id="295" name="Group 294">
                <a:extLst>
                  <a:ext uri="{FF2B5EF4-FFF2-40B4-BE49-F238E27FC236}">
                    <a16:creationId xmlns:a16="http://schemas.microsoft.com/office/drawing/2014/main" id="{52A31ED2-EAE3-2C4E-86D5-C89A87D3EFFB}"/>
                  </a:ext>
                </a:extLst>
              </p:cNvPr>
              <p:cNvGrpSpPr>
                <a:grpSpLocks noChangeAspect="1"/>
              </p:cNvGrpSpPr>
              <p:nvPr/>
            </p:nvGrpSpPr>
            <p:grpSpPr>
              <a:xfrm>
                <a:off x="3139953" y="1790523"/>
                <a:ext cx="2922019" cy="2880000"/>
                <a:chOff x="164597" y="939560"/>
                <a:chExt cx="5113534" cy="5040000"/>
              </a:xfrm>
            </p:grpSpPr>
            <p:sp>
              <p:nvSpPr>
                <p:cNvPr id="296" name="Freeform 1">
                  <a:extLst>
                    <a:ext uri="{FF2B5EF4-FFF2-40B4-BE49-F238E27FC236}">
                      <a16:creationId xmlns:a16="http://schemas.microsoft.com/office/drawing/2014/main" id="{5D7C68BE-3A5C-D441-BA78-385A5F675BE8}"/>
                    </a:ext>
                  </a:extLst>
                </p:cNvPr>
                <p:cNvSpPr>
                  <a:spLocks/>
                </p:cNvSpPr>
                <p:nvPr/>
              </p:nvSpPr>
              <p:spPr bwMode="auto">
                <a:xfrm>
                  <a:off x="3065615" y="1932056"/>
                  <a:ext cx="1233640" cy="1364895"/>
                </a:xfrm>
                <a:custGeom>
                  <a:avLst/>
                  <a:gdLst>
                    <a:gd name="T0" fmla="*/ 2147483647 w 21600"/>
                    <a:gd name="T1" fmla="*/ 2147483647 h 21600"/>
                    <a:gd name="T2" fmla="*/ 2147483647 w 21600"/>
                    <a:gd name="T3" fmla="*/ 2147483647 h 21600"/>
                    <a:gd name="T4" fmla="*/ 1617174170 w 21600"/>
                    <a:gd name="T5" fmla="*/ 2147483647 h 21600"/>
                    <a:gd name="T6" fmla="*/ 713630612 w 21600"/>
                    <a:gd name="T7" fmla="*/ 2147483647 h 21600"/>
                    <a:gd name="T8" fmla="*/ 345556357 w 21600"/>
                    <a:gd name="T9" fmla="*/ 2147483647 h 21600"/>
                    <a:gd name="T10" fmla="*/ 0 w 21600"/>
                    <a:gd name="T11" fmla="*/ 2147483647 h 21600"/>
                    <a:gd name="T12" fmla="*/ 831100018 w 21600"/>
                    <a:gd name="T13" fmla="*/ 2147483647 h 21600"/>
                    <a:gd name="T14" fmla="*/ 1366569421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936742078 h 21600"/>
                    <a:gd name="T72" fmla="*/ 2147483647 w 21600"/>
                    <a:gd name="T73" fmla="*/ 297055580 h 21600"/>
                    <a:gd name="T74" fmla="*/ 2147483647 w 21600"/>
                    <a:gd name="T75" fmla="*/ 1260802700 h 21600"/>
                    <a:gd name="T76" fmla="*/ 2147483647 w 21600"/>
                    <a:gd name="T77" fmla="*/ 1819459904 h 21600"/>
                    <a:gd name="T78" fmla="*/ 2147483647 w 21600"/>
                    <a:gd name="T79" fmla="*/ 1900475030 h 21600"/>
                    <a:gd name="T80" fmla="*/ 2147483647 w 21600"/>
                    <a:gd name="T81" fmla="*/ 1927480072 h 21600"/>
                    <a:gd name="T82" fmla="*/ 2147483647 w 21600"/>
                    <a:gd name="T83" fmla="*/ 2033813362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600" h="21600">
                      <a:moveTo>
                        <a:pt x="3973" y="1205"/>
                      </a:moveTo>
                      <a:lnTo>
                        <a:pt x="4058" y="3344"/>
                      </a:lnTo>
                      <a:lnTo>
                        <a:pt x="2705" y="3220"/>
                      </a:lnTo>
                      <a:lnTo>
                        <a:pt x="2793" y="5312"/>
                      </a:lnTo>
                      <a:lnTo>
                        <a:pt x="2849" y="8095"/>
                      </a:lnTo>
                      <a:lnTo>
                        <a:pt x="1652" y="8109"/>
                      </a:lnTo>
                      <a:lnTo>
                        <a:pt x="1328" y="8794"/>
                      </a:lnTo>
                      <a:lnTo>
                        <a:pt x="729" y="9321"/>
                      </a:lnTo>
                      <a:lnTo>
                        <a:pt x="883" y="9891"/>
                      </a:lnTo>
                      <a:lnTo>
                        <a:pt x="353" y="10248"/>
                      </a:lnTo>
                      <a:lnTo>
                        <a:pt x="444" y="10800"/>
                      </a:lnTo>
                      <a:lnTo>
                        <a:pt x="0" y="11540"/>
                      </a:lnTo>
                      <a:lnTo>
                        <a:pt x="832" y="11489"/>
                      </a:lnTo>
                      <a:lnTo>
                        <a:pt x="849" y="12248"/>
                      </a:lnTo>
                      <a:lnTo>
                        <a:pt x="1331" y="12956"/>
                      </a:lnTo>
                      <a:lnTo>
                        <a:pt x="1396" y="13456"/>
                      </a:lnTo>
                      <a:lnTo>
                        <a:pt x="1967" y="14118"/>
                      </a:lnTo>
                      <a:lnTo>
                        <a:pt x="2319" y="14747"/>
                      </a:lnTo>
                      <a:lnTo>
                        <a:pt x="2231" y="15847"/>
                      </a:lnTo>
                      <a:lnTo>
                        <a:pt x="3072" y="15910"/>
                      </a:lnTo>
                      <a:lnTo>
                        <a:pt x="3513" y="16387"/>
                      </a:lnTo>
                      <a:lnTo>
                        <a:pt x="4543" y="16776"/>
                      </a:lnTo>
                      <a:lnTo>
                        <a:pt x="4716" y="17384"/>
                      </a:lnTo>
                      <a:lnTo>
                        <a:pt x="5548" y="17705"/>
                      </a:lnTo>
                      <a:lnTo>
                        <a:pt x="6160" y="18491"/>
                      </a:lnTo>
                      <a:lnTo>
                        <a:pt x="6640" y="18987"/>
                      </a:lnTo>
                      <a:lnTo>
                        <a:pt x="7244" y="19462"/>
                      </a:lnTo>
                      <a:lnTo>
                        <a:pt x="7699" y="20021"/>
                      </a:lnTo>
                      <a:lnTo>
                        <a:pt x="8441" y="20752"/>
                      </a:lnTo>
                      <a:lnTo>
                        <a:pt x="9478" y="20586"/>
                      </a:lnTo>
                      <a:lnTo>
                        <a:pt x="10278" y="20784"/>
                      </a:lnTo>
                      <a:lnTo>
                        <a:pt x="10860" y="20528"/>
                      </a:lnTo>
                      <a:lnTo>
                        <a:pt x="11289" y="21061"/>
                      </a:lnTo>
                      <a:lnTo>
                        <a:pt x="12306" y="21600"/>
                      </a:lnTo>
                      <a:lnTo>
                        <a:pt x="12911" y="21312"/>
                      </a:lnTo>
                      <a:lnTo>
                        <a:pt x="13774" y="21435"/>
                      </a:lnTo>
                      <a:lnTo>
                        <a:pt x="14869" y="21397"/>
                      </a:lnTo>
                      <a:lnTo>
                        <a:pt x="16058" y="21309"/>
                      </a:lnTo>
                      <a:lnTo>
                        <a:pt x="16910" y="20437"/>
                      </a:lnTo>
                      <a:lnTo>
                        <a:pt x="18810" y="20357"/>
                      </a:lnTo>
                      <a:lnTo>
                        <a:pt x="18823" y="19572"/>
                      </a:lnTo>
                      <a:lnTo>
                        <a:pt x="18074" y="19476"/>
                      </a:lnTo>
                      <a:lnTo>
                        <a:pt x="17511" y="18660"/>
                      </a:lnTo>
                      <a:lnTo>
                        <a:pt x="17300" y="18137"/>
                      </a:lnTo>
                      <a:lnTo>
                        <a:pt x="16647" y="17621"/>
                      </a:lnTo>
                      <a:lnTo>
                        <a:pt x="16040" y="17114"/>
                      </a:lnTo>
                      <a:lnTo>
                        <a:pt x="14926" y="16874"/>
                      </a:lnTo>
                      <a:lnTo>
                        <a:pt x="15240" y="16127"/>
                      </a:lnTo>
                      <a:lnTo>
                        <a:pt x="16360" y="16069"/>
                      </a:lnTo>
                      <a:lnTo>
                        <a:pt x="16360" y="14708"/>
                      </a:lnTo>
                      <a:lnTo>
                        <a:pt x="16846" y="13563"/>
                      </a:lnTo>
                      <a:lnTo>
                        <a:pt x="17601" y="13269"/>
                      </a:lnTo>
                      <a:lnTo>
                        <a:pt x="17646" y="12277"/>
                      </a:lnTo>
                      <a:lnTo>
                        <a:pt x="18298" y="11380"/>
                      </a:lnTo>
                      <a:lnTo>
                        <a:pt x="18964" y="11140"/>
                      </a:lnTo>
                      <a:lnTo>
                        <a:pt x="19105" y="10489"/>
                      </a:lnTo>
                      <a:lnTo>
                        <a:pt x="19322" y="9456"/>
                      </a:lnTo>
                      <a:lnTo>
                        <a:pt x="19245" y="8634"/>
                      </a:lnTo>
                      <a:lnTo>
                        <a:pt x="19463" y="7897"/>
                      </a:lnTo>
                      <a:lnTo>
                        <a:pt x="19565" y="7141"/>
                      </a:lnTo>
                      <a:lnTo>
                        <a:pt x="19604" y="6528"/>
                      </a:lnTo>
                      <a:lnTo>
                        <a:pt x="20320" y="6474"/>
                      </a:lnTo>
                      <a:lnTo>
                        <a:pt x="20365" y="5925"/>
                      </a:lnTo>
                      <a:lnTo>
                        <a:pt x="21178" y="5967"/>
                      </a:lnTo>
                      <a:lnTo>
                        <a:pt x="21600" y="5380"/>
                      </a:lnTo>
                      <a:lnTo>
                        <a:pt x="20941" y="4938"/>
                      </a:lnTo>
                      <a:lnTo>
                        <a:pt x="20250" y="4389"/>
                      </a:lnTo>
                      <a:lnTo>
                        <a:pt x="19789" y="3536"/>
                      </a:lnTo>
                      <a:lnTo>
                        <a:pt x="19591" y="2847"/>
                      </a:lnTo>
                      <a:lnTo>
                        <a:pt x="19348" y="1825"/>
                      </a:lnTo>
                      <a:lnTo>
                        <a:pt x="19053" y="987"/>
                      </a:lnTo>
                      <a:lnTo>
                        <a:pt x="18369" y="555"/>
                      </a:lnTo>
                      <a:lnTo>
                        <a:pt x="17249" y="0"/>
                      </a:lnTo>
                      <a:lnTo>
                        <a:pt x="16545" y="176"/>
                      </a:lnTo>
                      <a:lnTo>
                        <a:pt x="16270" y="736"/>
                      </a:lnTo>
                      <a:lnTo>
                        <a:pt x="15508" y="747"/>
                      </a:lnTo>
                      <a:lnTo>
                        <a:pt x="15093" y="1297"/>
                      </a:lnTo>
                      <a:lnTo>
                        <a:pt x="14498" y="1078"/>
                      </a:lnTo>
                      <a:lnTo>
                        <a:pt x="12821" y="1099"/>
                      </a:lnTo>
                      <a:lnTo>
                        <a:pt x="10674" y="1126"/>
                      </a:lnTo>
                      <a:lnTo>
                        <a:pt x="7315" y="1110"/>
                      </a:lnTo>
                      <a:lnTo>
                        <a:pt x="5539" y="1142"/>
                      </a:lnTo>
                      <a:lnTo>
                        <a:pt x="3973" y="1205"/>
                      </a:lnTo>
                      <a:close/>
                      <a:moveTo>
                        <a:pt x="3973" y="1205"/>
                      </a:moveTo>
                    </a:path>
                  </a:pathLst>
                </a:custGeom>
                <a:solidFill>
                  <a:schemeClr val="accent2">
                    <a:lumMod val="40000"/>
                    <a:lumOff val="6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97" name="Freeform 2">
                  <a:extLst>
                    <a:ext uri="{FF2B5EF4-FFF2-40B4-BE49-F238E27FC236}">
                      <a16:creationId xmlns:a16="http://schemas.microsoft.com/office/drawing/2014/main" id="{501DDF34-4F9E-A242-A6FD-20BC84BD1926}"/>
                    </a:ext>
                  </a:extLst>
                </p:cNvPr>
                <p:cNvSpPr>
                  <a:spLocks/>
                </p:cNvSpPr>
                <p:nvPr/>
              </p:nvSpPr>
              <p:spPr bwMode="auto">
                <a:xfrm>
                  <a:off x="1450285" y="1889931"/>
                  <a:ext cx="1177026" cy="81556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1828516911 h 21600"/>
                    <a:gd name="T14" fmla="*/ 2147483647 w 21600"/>
                    <a:gd name="T15" fmla="*/ 1494358152 h 21600"/>
                    <a:gd name="T16" fmla="*/ 2147483647 w 21600"/>
                    <a:gd name="T17" fmla="*/ 1050731502 h 21600"/>
                    <a:gd name="T18" fmla="*/ 2147483647 w 21600"/>
                    <a:gd name="T19" fmla="*/ 440022947 h 21600"/>
                    <a:gd name="T20" fmla="*/ 2147483647 w 21600"/>
                    <a:gd name="T21" fmla="*/ 633029336 h 21600"/>
                    <a:gd name="T22" fmla="*/ 2147483647 w 21600"/>
                    <a:gd name="T23" fmla="*/ 366207491 h 21600"/>
                    <a:gd name="T24" fmla="*/ 2147483647 w 21600"/>
                    <a:gd name="T25" fmla="*/ 173560447 h 21600"/>
                    <a:gd name="T26" fmla="*/ 2147483647 w 21600"/>
                    <a:gd name="T27" fmla="*/ 0 h 21600"/>
                    <a:gd name="T28" fmla="*/ 2147483647 w 21600"/>
                    <a:gd name="T29" fmla="*/ 285549025 h 21600"/>
                    <a:gd name="T30" fmla="*/ 2147483647 w 21600"/>
                    <a:gd name="T31" fmla="*/ 710807842 h 21600"/>
                    <a:gd name="T32" fmla="*/ 2147483647 w 21600"/>
                    <a:gd name="T33" fmla="*/ 1209168545 h 21600"/>
                    <a:gd name="T34" fmla="*/ 2147483647 w 21600"/>
                    <a:gd name="T35" fmla="*/ 1674397213 h 21600"/>
                    <a:gd name="T36" fmla="*/ 2147483647 w 21600"/>
                    <a:gd name="T37" fmla="*/ 2127387489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1299158532 w 21600"/>
                    <a:gd name="T53" fmla="*/ 2147483647 h 21600"/>
                    <a:gd name="T54" fmla="*/ 820477720 w 21600"/>
                    <a:gd name="T55" fmla="*/ 2147483647 h 21600"/>
                    <a:gd name="T56" fmla="*/ 0 w 21600"/>
                    <a:gd name="T57" fmla="*/ 2147483647 h 21600"/>
                    <a:gd name="T58" fmla="*/ 34005595 w 21600"/>
                    <a:gd name="T59" fmla="*/ 2147483647 h 21600"/>
                    <a:gd name="T60" fmla="*/ 838328637 w 21600"/>
                    <a:gd name="T61" fmla="*/ 2147483647 h 21600"/>
                    <a:gd name="T62" fmla="*/ 952263908 w 21600"/>
                    <a:gd name="T63" fmla="*/ 2147483647 h 21600"/>
                    <a:gd name="T64" fmla="*/ 1772741722 w 21600"/>
                    <a:gd name="T65" fmla="*/ 2147483647 h 21600"/>
                    <a:gd name="T66" fmla="*/ 2070319693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20983" y="12545"/>
                      </a:moveTo>
                      <a:lnTo>
                        <a:pt x="21057" y="11000"/>
                      </a:lnTo>
                      <a:lnTo>
                        <a:pt x="21184" y="9568"/>
                      </a:lnTo>
                      <a:lnTo>
                        <a:pt x="21178" y="8256"/>
                      </a:lnTo>
                      <a:lnTo>
                        <a:pt x="21372" y="7203"/>
                      </a:lnTo>
                      <a:lnTo>
                        <a:pt x="21600" y="6060"/>
                      </a:lnTo>
                      <a:lnTo>
                        <a:pt x="21332" y="5078"/>
                      </a:lnTo>
                      <a:lnTo>
                        <a:pt x="20829" y="4150"/>
                      </a:lnTo>
                      <a:lnTo>
                        <a:pt x="20661" y="2918"/>
                      </a:lnTo>
                      <a:lnTo>
                        <a:pt x="20534" y="1222"/>
                      </a:lnTo>
                      <a:lnTo>
                        <a:pt x="19482" y="1758"/>
                      </a:lnTo>
                      <a:lnTo>
                        <a:pt x="18677" y="1017"/>
                      </a:lnTo>
                      <a:lnTo>
                        <a:pt x="17638" y="482"/>
                      </a:lnTo>
                      <a:lnTo>
                        <a:pt x="16356" y="0"/>
                      </a:lnTo>
                      <a:lnTo>
                        <a:pt x="15520" y="793"/>
                      </a:lnTo>
                      <a:lnTo>
                        <a:pt x="13999" y="1974"/>
                      </a:lnTo>
                      <a:lnTo>
                        <a:pt x="12149" y="3358"/>
                      </a:lnTo>
                      <a:lnTo>
                        <a:pt x="10565" y="4650"/>
                      </a:lnTo>
                      <a:lnTo>
                        <a:pt x="9332" y="5908"/>
                      </a:lnTo>
                      <a:lnTo>
                        <a:pt x="7998" y="7453"/>
                      </a:lnTo>
                      <a:lnTo>
                        <a:pt x="6737" y="7711"/>
                      </a:lnTo>
                      <a:lnTo>
                        <a:pt x="5609" y="7627"/>
                      </a:lnTo>
                      <a:lnTo>
                        <a:pt x="5609" y="10135"/>
                      </a:lnTo>
                      <a:lnTo>
                        <a:pt x="5583" y="12134"/>
                      </a:lnTo>
                      <a:lnTo>
                        <a:pt x="5236" y="13736"/>
                      </a:lnTo>
                      <a:lnTo>
                        <a:pt x="4512" y="14906"/>
                      </a:lnTo>
                      <a:lnTo>
                        <a:pt x="1528" y="15031"/>
                      </a:lnTo>
                      <a:lnTo>
                        <a:pt x="965" y="15620"/>
                      </a:lnTo>
                      <a:lnTo>
                        <a:pt x="0" y="15530"/>
                      </a:lnTo>
                      <a:lnTo>
                        <a:pt x="40" y="17280"/>
                      </a:lnTo>
                      <a:lnTo>
                        <a:pt x="986" y="18430"/>
                      </a:lnTo>
                      <a:lnTo>
                        <a:pt x="1120" y="19672"/>
                      </a:lnTo>
                      <a:lnTo>
                        <a:pt x="2085" y="20029"/>
                      </a:lnTo>
                      <a:lnTo>
                        <a:pt x="2435" y="20942"/>
                      </a:lnTo>
                      <a:lnTo>
                        <a:pt x="3305" y="20716"/>
                      </a:lnTo>
                      <a:lnTo>
                        <a:pt x="4411" y="21600"/>
                      </a:lnTo>
                      <a:lnTo>
                        <a:pt x="4591" y="20576"/>
                      </a:lnTo>
                      <a:lnTo>
                        <a:pt x="5096" y="19795"/>
                      </a:lnTo>
                      <a:lnTo>
                        <a:pt x="5249" y="18637"/>
                      </a:lnTo>
                      <a:lnTo>
                        <a:pt x="5806" y="18110"/>
                      </a:lnTo>
                      <a:lnTo>
                        <a:pt x="7053" y="17887"/>
                      </a:lnTo>
                      <a:lnTo>
                        <a:pt x="8172" y="18253"/>
                      </a:lnTo>
                      <a:lnTo>
                        <a:pt x="8923" y="19288"/>
                      </a:lnTo>
                      <a:lnTo>
                        <a:pt x="10203" y="18985"/>
                      </a:lnTo>
                      <a:lnTo>
                        <a:pt x="11149" y="19377"/>
                      </a:lnTo>
                      <a:lnTo>
                        <a:pt x="12637" y="19752"/>
                      </a:lnTo>
                      <a:lnTo>
                        <a:pt x="14011" y="18904"/>
                      </a:lnTo>
                      <a:lnTo>
                        <a:pt x="15392" y="18878"/>
                      </a:lnTo>
                      <a:lnTo>
                        <a:pt x="16592" y="19467"/>
                      </a:lnTo>
                      <a:lnTo>
                        <a:pt x="17554" y="18476"/>
                      </a:lnTo>
                      <a:lnTo>
                        <a:pt x="18121" y="17722"/>
                      </a:lnTo>
                      <a:lnTo>
                        <a:pt x="18382" y="16477"/>
                      </a:lnTo>
                      <a:lnTo>
                        <a:pt x="18985" y="15388"/>
                      </a:lnTo>
                      <a:lnTo>
                        <a:pt x="19777" y="14040"/>
                      </a:lnTo>
                      <a:lnTo>
                        <a:pt x="20983" y="12545"/>
                      </a:lnTo>
                      <a:close/>
                      <a:moveTo>
                        <a:pt x="20983" y="12545"/>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98" name="Freeform 3">
                  <a:extLst>
                    <a:ext uri="{FF2B5EF4-FFF2-40B4-BE49-F238E27FC236}">
                      <a16:creationId xmlns:a16="http://schemas.microsoft.com/office/drawing/2014/main" id="{F2F3B7BC-85E6-8F45-8C82-CC48B41E970D}"/>
                    </a:ext>
                  </a:extLst>
                </p:cNvPr>
                <p:cNvSpPr>
                  <a:spLocks/>
                </p:cNvSpPr>
                <p:nvPr/>
              </p:nvSpPr>
              <p:spPr bwMode="auto">
                <a:xfrm>
                  <a:off x="2315021" y="3959179"/>
                  <a:ext cx="919523" cy="850953"/>
                </a:xfrm>
                <a:custGeom>
                  <a:avLst/>
                  <a:gdLst>
                    <a:gd name="T0" fmla="*/ 8511948 w 21600"/>
                    <a:gd name="T1" fmla="*/ 2147483647 h 21600"/>
                    <a:gd name="T2" fmla="*/ 0 w 21600"/>
                    <a:gd name="T3" fmla="*/ 2147483647 h 21600"/>
                    <a:gd name="T4" fmla="*/ 25541395 w 21600"/>
                    <a:gd name="T5" fmla="*/ 2147483647 h 21600"/>
                    <a:gd name="T6" fmla="*/ 247285374 w 21600"/>
                    <a:gd name="T7" fmla="*/ 2147483647 h 21600"/>
                    <a:gd name="T8" fmla="*/ 422410690 w 21600"/>
                    <a:gd name="T9" fmla="*/ 2147483647 h 21600"/>
                    <a:gd name="T10" fmla="*/ 774288207 w 21600"/>
                    <a:gd name="T11" fmla="*/ 2147483647 h 21600"/>
                    <a:gd name="T12" fmla="*/ 1154133605 w 21600"/>
                    <a:gd name="T13" fmla="*/ 2147483647 h 21600"/>
                    <a:gd name="T14" fmla="*/ 1286288278 w 21600"/>
                    <a:gd name="T15" fmla="*/ 2147483647 h 21600"/>
                    <a:gd name="T16" fmla="*/ 1290746928 w 21600"/>
                    <a:gd name="T17" fmla="*/ 2147483647 h 21600"/>
                    <a:gd name="T18" fmla="*/ 1064544298 w 21600"/>
                    <a:gd name="T19" fmla="*/ 2147483647 h 21600"/>
                    <a:gd name="T20" fmla="*/ 829824170 w 21600"/>
                    <a:gd name="T21" fmla="*/ 2147483647 h 21600"/>
                    <a:gd name="T22" fmla="*/ 667669453 w 21600"/>
                    <a:gd name="T23" fmla="*/ 2147483647 h 21600"/>
                    <a:gd name="T24" fmla="*/ 1043056201 w 21600"/>
                    <a:gd name="T25" fmla="*/ 2147483647 h 21600"/>
                    <a:gd name="T26" fmla="*/ 898336209 w 21600"/>
                    <a:gd name="T27" fmla="*/ 1807050761 h 21600"/>
                    <a:gd name="T28" fmla="*/ 663616155 w 21600"/>
                    <a:gd name="T29" fmla="*/ 1360398736 h 21600"/>
                    <a:gd name="T30" fmla="*/ 531056130 w 21600"/>
                    <a:gd name="T31" fmla="*/ 858121846 h 21600"/>
                    <a:gd name="T32" fmla="*/ 267146661 w 21600"/>
                    <a:gd name="T33" fmla="*/ 392250402 h 21600"/>
                    <a:gd name="T34" fmla="*/ 855365565 w 21600"/>
                    <a:gd name="T35" fmla="*/ 150520540 h 21600"/>
                    <a:gd name="T36" fmla="*/ 1422907077 w 21600"/>
                    <a:gd name="T37" fmla="*/ 68716941 h 21600"/>
                    <a:gd name="T38" fmla="*/ 2024496455 w 21600"/>
                    <a:gd name="T39" fmla="*/ 56038105 h 21600"/>
                    <a:gd name="T40" fmla="*/ 2147483647 w 21600"/>
                    <a:gd name="T41" fmla="*/ 0 h 21600"/>
                    <a:gd name="T42" fmla="*/ 2147483647 w 21600"/>
                    <a:gd name="T43" fmla="*/ 51536332 h 21600"/>
                    <a:gd name="T44" fmla="*/ 2147483647 w 21600"/>
                    <a:gd name="T45" fmla="*/ 592670793 h 21600"/>
                    <a:gd name="T46" fmla="*/ 2147483647 w 21600"/>
                    <a:gd name="T47" fmla="*/ 1095355430 h 21600"/>
                    <a:gd name="T48" fmla="*/ 2147483647 w 21600"/>
                    <a:gd name="T49" fmla="*/ 1584953483 h 21600"/>
                    <a:gd name="T50" fmla="*/ 2147483647 w 21600"/>
                    <a:gd name="T51" fmla="*/ 1614807435 h 21600"/>
                    <a:gd name="T52" fmla="*/ 2147483647 w 21600"/>
                    <a:gd name="T53" fmla="*/ 1597632319 h 21600"/>
                    <a:gd name="T54" fmla="*/ 2147483647 w 21600"/>
                    <a:gd name="T55" fmla="*/ 1559182570 h 21600"/>
                    <a:gd name="T56" fmla="*/ 2147483647 w 21600"/>
                    <a:gd name="T57" fmla="*/ 890025520 h 21600"/>
                    <a:gd name="T58" fmla="*/ 2147483647 w 21600"/>
                    <a:gd name="T59" fmla="*/ 910479166 h 21600"/>
                    <a:gd name="T60" fmla="*/ 2147483647 w 21600"/>
                    <a:gd name="T61" fmla="*/ 979190614 h 21600"/>
                    <a:gd name="T62" fmla="*/ 2147483647 w 21600"/>
                    <a:gd name="T63" fmla="*/ 1086765125 h 21600"/>
                    <a:gd name="T64" fmla="*/ 2147483647 w 21600"/>
                    <a:gd name="T65" fmla="*/ 1125214874 h 21600"/>
                    <a:gd name="T66" fmla="*/ 2147483647 w 21600"/>
                    <a:gd name="T67" fmla="*/ 1928527350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1996933850 w 21600"/>
                    <a:gd name="T111" fmla="*/ 2147483647 h 21600"/>
                    <a:gd name="T112" fmla="*/ 1450874959 w 21600"/>
                    <a:gd name="T113" fmla="*/ 2147483647 h 21600"/>
                    <a:gd name="T114" fmla="*/ 1118053576 w 21600"/>
                    <a:gd name="T115" fmla="*/ 2147483647 h 21600"/>
                    <a:gd name="T116" fmla="*/ 750773497 w 21600"/>
                    <a:gd name="T117" fmla="*/ 2147483647 h 21600"/>
                    <a:gd name="T118" fmla="*/ 8511948 w 21600"/>
                    <a:gd name="T119" fmla="*/ 2147483647 h 21600"/>
                    <a:gd name="T120" fmla="*/ 8511948 w 21600"/>
                    <a:gd name="T121" fmla="*/ 2147483647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00" h="21600">
                      <a:moveTo>
                        <a:pt x="21" y="20688"/>
                      </a:moveTo>
                      <a:lnTo>
                        <a:pt x="0" y="19176"/>
                      </a:lnTo>
                      <a:lnTo>
                        <a:pt x="63" y="17927"/>
                      </a:lnTo>
                      <a:lnTo>
                        <a:pt x="610" y="16341"/>
                      </a:lnTo>
                      <a:lnTo>
                        <a:pt x="1042" y="14063"/>
                      </a:lnTo>
                      <a:lnTo>
                        <a:pt x="1910" y="12489"/>
                      </a:lnTo>
                      <a:lnTo>
                        <a:pt x="2847" y="12069"/>
                      </a:lnTo>
                      <a:lnTo>
                        <a:pt x="3173" y="10903"/>
                      </a:lnTo>
                      <a:lnTo>
                        <a:pt x="3184" y="9349"/>
                      </a:lnTo>
                      <a:lnTo>
                        <a:pt x="2626" y="8079"/>
                      </a:lnTo>
                      <a:lnTo>
                        <a:pt x="2047" y="6897"/>
                      </a:lnTo>
                      <a:lnTo>
                        <a:pt x="1647" y="5742"/>
                      </a:lnTo>
                      <a:lnTo>
                        <a:pt x="2573" y="5490"/>
                      </a:lnTo>
                      <a:lnTo>
                        <a:pt x="2216" y="4418"/>
                      </a:lnTo>
                      <a:lnTo>
                        <a:pt x="1637" y="3326"/>
                      </a:lnTo>
                      <a:lnTo>
                        <a:pt x="1310" y="2098"/>
                      </a:lnTo>
                      <a:lnTo>
                        <a:pt x="659" y="959"/>
                      </a:lnTo>
                      <a:lnTo>
                        <a:pt x="2110" y="368"/>
                      </a:lnTo>
                      <a:lnTo>
                        <a:pt x="3510" y="168"/>
                      </a:lnTo>
                      <a:lnTo>
                        <a:pt x="4994" y="137"/>
                      </a:lnTo>
                      <a:lnTo>
                        <a:pt x="6342" y="0"/>
                      </a:lnTo>
                      <a:lnTo>
                        <a:pt x="8047" y="126"/>
                      </a:lnTo>
                      <a:lnTo>
                        <a:pt x="8605" y="1449"/>
                      </a:lnTo>
                      <a:lnTo>
                        <a:pt x="8942" y="2678"/>
                      </a:lnTo>
                      <a:lnTo>
                        <a:pt x="9899" y="3875"/>
                      </a:lnTo>
                      <a:lnTo>
                        <a:pt x="11110" y="3948"/>
                      </a:lnTo>
                      <a:lnTo>
                        <a:pt x="12384" y="3906"/>
                      </a:lnTo>
                      <a:lnTo>
                        <a:pt x="13257" y="3812"/>
                      </a:lnTo>
                      <a:lnTo>
                        <a:pt x="13569" y="2176"/>
                      </a:lnTo>
                      <a:lnTo>
                        <a:pt x="14800" y="2226"/>
                      </a:lnTo>
                      <a:lnTo>
                        <a:pt x="15653" y="2394"/>
                      </a:lnTo>
                      <a:lnTo>
                        <a:pt x="16569" y="2657"/>
                      </a:lnTo>
                      <a:lnTo>
                        <a:pt x="17621" y="2751"/>
                      </a:lnTo>
                      <a:lnTo>
                        <a:pt x="17632" y="4715"/>
                      </a:lnTo>
                      <a:lnTo>
                        <a:pt x="17621" y="6799"/>
                      </a:lnTo>
                      <a:lnTo>
                        <a:pt x="18484" y="7817"/>
                      </a:lnTo>
                      <a:lnTo>
                        <a:pt x="18579" y="9476"/>
                      </a:lnTo>
                      <a:lnTo>
                        <a:pt x="19811" y="9466"/>
                      </a:lnTo>
                      <a:lnTo>
                        <a:pt x="21600" y="9361"/>
                      </a:lnTo>
                      <a:lnTo>
                        <a:pt x="21547" y="11125"/>
                      </a:lnTo>
                      <a:lnTo>
                        <a:pt x="21447" y="12661"/>
                      </a:lnTo>
                      <a:lnTo>
                        <a:pt x="19793" y="12867"/>
                      </a:lnTo>
                      <a:lnTo>
                        <a:pt x="17958" y="12839"/>
                      </a:lnTo>
                      <a:lnTo>
                        <a:pt x="17948" y="15390"/>
                      </a:lnTo>
                      <a:lnTo>
                        <a:pt x="18053" y="17389"/>
                      </a:lnTo>
                      <a:lnTo>
                        <a:pt x="18060" y="18906"/>
                      </a:lnTo>
                      <a:lnTo>
                        <a:pt x="19021" y="19825"/>
                      </a:lnTo>
                      <a:lnTo>
                        <a:pt x="20147" y="21148"/>
                      </a:lnTo>
                      <a:lnTo>
                        <a:pt x="18453" y="21390"/>
                      </a:lnTo>
                      <a:lnTo>
                        <a:pt x="16632" y="21600"/>
                      </a:lnTo>
                      <a:lnTo>
                        <a:pt x="15190" y="21526"/>
                      </a:lnTo>
                      <a:lnTo>
                        <a:pt x="12832" y="21484"/>
                      </a:lnTo>
                      <a:lnTo>
                        <a:pt x="11579" y="20749"/>
                      </a:lnTo>
                      <a:lnTo>
                        <a:pt x="9274" y="20760"/>
                      </a:lnTo>
                      <a:lnTo>
                        <a:pt x="7168" y="20781"/>
                      </a:lnTo>
                      <a:lnTo>
                        <a:pt x="4926" y="20823"/>
                      </a:lnTo>
                      <a:lnTo>
                        <a:pt x="3579" y="20749"/>
                      </a:lnTo>
                      <a:lnTo>
                        <a:pt x="2758" y="19993"/>
                      </a:lnTo>
                      <a:lnTo>
                        <a:pt x="1852" y="20224"/>
                      </a:lnTo>
                      <a:lnTo>
                        <a:pt x="21" y="20688"/>
                      </a:lnTo>
                      <a:close/>
                      <a:moveTo>
                        <a:pt x="21" y="20688"/>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299" name="Freeform 4">
                  <a:extLst>
                    <a:ext uri="{FF2B5EF4-FFF2-40B4-BE49-F238E27FC236}">
                      <a16:creationId xmlns:a16="http://schemas.microsoft.com/office/drawing/2014/main" id="{0607C99A-CF07-D94A-BC98-6D9179B27BD9}"/>
                    </a:ext>
                  </a:extLst>
                </p:cNvPr>
                <p:cNvSpPr>
                  <a:spLocks/>
                </p:cNvSpPr>
                <p:nvPr/>
              </p:nvSpPr>
              <p:spPr bwMode="auto">
                <a:xfrm>
                  <a:off x="2500386" y="2781325"/>
                  <a:ext cx="983442" cy="618415"/>
                </a:xfrm>
                <a:custGeom>
                  <a:avLst/>
                  <a:gdLst>
                    <a:gd name="T0" fmla="*/ 1401521049 w 21600"/>
                    <a:gd name="T1" fmla="*/ 2147483647 h 21600"/>
                    <a:gd name="T2" fmla="*/ 1387135591 w 21600"/>
                    <a:gd name="T3" fmla="*/ 2147483647 h 21600"/>
                    <a:gd name="T4" fmla="*/ 1018652993 w 21600"/>
                    <a:gd name="T5" fmla="*/ 2147483647 h 21600"/>
                    <a:gd name="T6" fmla="*/ 645214296 w 21600"/>
                    <a:gd name="T7" fmla="*/ 2147483647 h 21600"/>
                    <a:gd name="T8" fmla="*/ 596613359 w 21600"/>
                    <a:gd name="T9" fmla="*/ 2147483647 h 21600"/>
                    <a:gd name="T10" fmla="*/ 208789283 w 21600"/>
                    <a:gd name="T11" fmla="*/ 2147483647 h 21600"/>
                    <a:gd name="T12" fmla="*/ 208789283 w 21600"/>
                    <a:gd name="T13" fmla="*/ 2079784047 h 21600"/>
                    <a:gd name="T14" fmla="*/ 0 w 21600"/>
                    <a:gd name="T15" fmla="*/ 1900659888 h 21600"/>
                    <a:gd name="T16" fmla="*/ 359059493 w 21600"/>
                    <a:gd name="T17" fmla="*/ 1724989973 h 21600"/>
                    <a:gd name="T18" fmla="*/ 577271960 w 21600"/>
                    <a:gd name="T19" fmla="*/ 1540214311 h 21600"/>
                    <a:gd name="T20" fmla="*/ 935335214 w 21600"/>
                    <a:gd name="T21" fmla="*/ 1286049554 h 21600"/>
                    <a:gd name="T22" fmla="*/ 1421357402 w 21600"/>
                    <a:gd name="T23" fmla="*/ 1314935482 h 21600"/>
                    <a:gd name="T24" fmla="*/ 1809181478 w 21600"/>
                    <a:gd name="T25" fmla="*/ 1168465836 h 21600"/>
                    <a:gd name="T26" fmla="*/ 2085418144 w 21600"/>
                    <a:gd name="T27" fmla="*/ 1330792791 h 21600"/>
                    <a:gd name="T28" fmla="*/ 2147483647 w 21600"/>
                    <a:gd name="T29" fmla="*/ 1166268686 h 21600"/>
                    <a:gd name="T30" fmla="*/ 2147483647 w 21600"/>
                    <a:gd name="T31" fmla="*/ 1125765519 h 21600"/>
                    <a:gd name="T32" fmla="*/ 2147483647 w 21600"/>
                    <a:gd name="T33" fmla="*/ 1096408160 h 21600"/>
                    <a:gd name="T34" fmla="*/ 2147483647 w 21600"/>
                    <a:gd name="T35" fmla="*/ 972544419 h 21600"/>
                    <a:gd name="T36" fmla="*/ 2147483647 w 21600"/>
                    <a:gd name="T37" fmla="*/ 738316931 h 21600"/>
                    <a:gd name="T38" fmla="*/ 2147483647 w 21600"/>
                    <a:gd name="T39" fmla="*/ 722305391 h 21600"/>
                    <a:gd name="T40" fmla="*/ 2147483647 w 21600"/>
                    <a:gd name="T41" fmla="*/ 557781339 h 21600"/>
                    <a:gd name="T42" fmla="*/ 2147483647 w 21600"/>
                    <a:gd name="T43" fmla="*/ 283836403 h 21600"/>
                    <a:gd name="T44" fmla="*/ 2147483647 w 21600"/>
                    <a:gd name="T45" fmla="*/ 92309232 h 21600"/>
                    <a:gd name="T46" fmla="*/ 2147483647 w 21600"/>
                    <a:gd name="T47" fmla="*/ 8948658 h 21600"/>
                    <a:gd name="T48" fmla="*/ 2147483647 w 21600"/>
                    <a:gd name="T49" fmla="*/ 0 h 21600"/>
                    <a:gd name="T50" fmla="*/ 2147483647 w 21600"/>
                    <a:gd name="T51" fmla="*/ 234227488 h 21600"/>
                    <a:gd name="T52" fmla="*/ 2147483647 w 21600"/>
                    <a:gd name="T53" fmla="*/ 495612270 h 21600"/>
                    <a:gd name="T54" fmla="*/ 2147483647 w 21600"/>
                    <a:gd name="T55" fmla="*/ 847109135 h 21600"/>
                    <a:gd name="T56" fmla="*/ 2147483647 w 21600"/>
                    <a:gd name="T57" fmla="*/ 832980458 h 21600"/>
                    <a:gd name="T58" fmla="*/ 2147483647 w 21600"/>
                    <a:gd name="T59" fmla="*/ 1029530503 h 21600"/>
                    <a:gd name="T60" fmla="*/ 2147483647 w 21600"/>
                    <a:gd name="T61" fmla="*/ 1139894195 h 21600"/>
                    <a:gd name="T62" fmla="*/ 2147483647 w 21600"/>
                    <a:gd name="T63" fmla="*/ 1398453253 h 21600"/>
                    <a:gd name="T64" fmla="*/ 2147483647 w 21600"/>
                    <a:gd name="T65" fmla="*/ 1475536717 h 21600"/>
                    <a:gd name="T66" fmla="*/ 2147483647 w 21600"/>
                    <a:gd name="T67" fmla="*/ 1722478536 h 21600"/>
                    <a:gd name="T68" fmla="*/ 2147483647 w 21600"/>
                    <a:gd name="T69" fmla="*/ 1922954364 h 21600"/>
                    <a:gd name="T70" fmla="*/ 2147483647 w 21600"/>
                    <a:gd name="T71" fmla="*/ 2098624225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1887536983 w 21600"/>
                    <a:gd name="T105" fmla="*/ 2147483647 h 21600"/>
                    <a:gd name="T106" fmla="*/ 1781406800 w 21600"/>
                    <a:gd name="T107" fmla="*/ 2147483647 h 21600"/>
                    <a:gd name="T108" fmla="*/ 1401521049 w 21600"/>
                    <a:gd name="T109" fmla="*/ 2147483647 h 21600"/>
                    <a:gd name="T110" fmla="*/ 1401521049 w 21600"/>
                    <a:gd name="T111" fmla="*/ 2147483647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2826" y="21600"/>
                      </a:moveTo>
                      <a:lnTo>
                        <a:pt x="2797" y="19562"/>
                      </a:lnTo>
                      <a:lnTo>
                        <a:pt x="2054" y="18759"/>
                      </a:lnTo>
                      <a:lnTo>
                        <a:pt x="1301" y="17525"/>
                      </a:lnTo>
                      <a:lnTo>
                        <a:pt x="1203" y="16291"/>
                      </a:lnTo>
                      <a:lnTo>
                        <a:pt x="421" y="15013"/>
                      </a:lnTo>
                      <a:lnTo>
                        <a:pt x="421" y="13248"/>
                      </a:lnTo>
                      <a:lnTo>
                        <a:pt x="0" y="12107"/>
                      </a:lnTo>
                      <a:lnTo>
                        <a:pt x="724" y="10988"/>
                      </a:lnTo>
                      <a:lnTo>
                        <a:pt x="1164" y="9811"/>
                      </a:lnTo>
                      <a:lnTo>
                        <a:pt x="1886" y="8192"/>
                      </a:lnTo>
                      <a:lnTo>
                        <a:pt x="2866" y="8376"/>
                      </a:lnTo>
                      <a:lnTo>
                        <a:pt x="3648" y="7443"/>
                      </a:lnTo>
                      <a:lnTo>
                        <a:pt x="4205" y="8477"/>
                      </a:lnTo>
                      <a:lnTo>
                        <a:pt x="4841" y="7429"/>
                      </a:lnTo>
                      <a:lnTo>
                        <a:pt x="5800" y="7171"/>
                      </a:lnTo>
                      <a:lnTo>
                        <a:pt x="7022" y="6984"/>
                      </a:lnTo>
                      <a:lnTo>
                        <a:pt x="7892" y="6195"/>
                      </a:lnTo>
                      <a:lnTo>
                        <a:pt x="7677" y="4703"/>
                      </a:lnTo>
                      <a:lnTo>
                        <a:pt x="9506" y="4601"/>
                      </a:lnTo>
                      <a:lnTo>
                        <a:pt x="10719" y="3553"/>
                      </a:lnTo>
                      <a:lnTo>
                        <a:pt x="11844" y="1808"/>
                      </a:lnTo>
                      <a:lnTo>
                        <a:pt x="12372" y="588"/>
                      </a:lnTo>
                      <a:lnTo>
                        <a:pt x="13207" y="57"/>
                      </a:lnTo>
                      <a:lnTo>
                        <a:pt x="14263" y="0"/>
                      </a:lnTo>
                      <a:lnTo>
                        <a:pt x="14948" y="1492"/>
                      </a:lnTo>
                      <a:lnTo>
                        <a:pt x="15476" y="3157"/>
                      </a:lnTo>
                      <a:lnTo>
                        <a:pt x="15300" y="5396"/>
                      </a:lnTo>
                      <a:lnTo>
                        <a:pt x="16238" y="5306"/>
                      </a:lnTo>
                      <a:lnTo>
                        <a:pt x="16884" y="6558"/>
                      </a:lnTo>
                      <a:lnTo>
                        <a:pt x="17960" y="7261"/>
                      </a:lnTo>
                      <a:lnTo>
                        <a:pt x="18716" y="8908"/>
                      </a:lnTo>
                      <a:lnTo>
                        <a:pt x="19311" y="9399"/>
                      </a:lnTo>
                      <a:lnTo>
                        <a:pt x="20133" y="10972"/>
                      </a:lnTo>
                      <a:lnTo>
                        <a:pt x="20700" y="12249"/>
                      </a:lnTo>
                      <a:lnTo>
                        <a:pt x="21600" y="13368"/>
                      </a:lnTo>
                      <a:lnTo>
                        <a:pt x="20816" y="14571"/>
                      </a:lnTo>
                      <a:lnTo>
                        <a:pt x="19684" y="14118"/>
                      </a:lnTo>
                      <a:lnTo>
                        <a:pt x="18493" y="13841"/>
                      </a:lnTo>
                      <a:lnTo>
                        <a:pt x="17884" y="14747"/>
                      </a:lnTo>
                      <a:lnTo>
                        <a:pt x="16864" y="14533"/>
                      </a:lnTo>
                      <a:lnTo>
                        <a:pt x="15886" y="15087"/>
                      </a:lnTo>
                      <a:lnTo>
                        <a:pt x="14961" y="15313"/>
                      </a:lnTo>
                      <a:lnTo>
                        <a:pt x="14137" y="15175"/>
                      </a:lnTo>
                      <a:lnTo>
                        <a:pt x="13623" y="16684"/>
                      </a:lnTo>
                      <a:lnTo>
                        <a:pt x="11543" y="16525"/>
                      </a:lnTo>
                      <a:lnTo>
                        <a:pt x="10260" y="15886"/>
                      </a:lnTo>
                      <a:lnTo>
                        <a:pt x="9448" y="14546"/>
                      </a:lnTo>
                      <a:lnTo>
                        <a:pt x="8239" y="14533"/>
                      </a:lnTo>
                      <a:lnTo>
                        <a:pt x="7329" y="16143"/>
                      </a:lnTo>
                      <a:lnTo>
                        <a:pt x="6995" y="18093"/>
                      </a:lnTo>
                      <a:lnTo>
                        <a:pt x="5152" y="18294"/>
                      </a:lnTo>
                      <a:lnTo>
                        <a:pt x="3806" y="18294"/>
                      </a:lnTo>
                      <a:lnTo>
                        <a:pt x="3592" y="19828"/>
                      </a:lnTo>
                      <a:lnTo>
                        <a:pt x="2826" y="21600"/>
                      </a:lnTo>
                      <a:close/>
                      <a:moveTo>
                        <a:pt x="2826" y="21600"/>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00" name="Freeform 5">
                  <a:extLst>
                    <a:ext uri="{FF2B5EF4-FFF2-40B4-BE49-F238E27FC236}">
                      <a16:creationId xmlns:a16="http://schemas.microsoft.com/office/drawing/2014/main" id="{6000FE32-6C3E-D544-891F-BB90CABCCACF}"/>
                    </a:ext>
                  </a:extLst>
                </p:cNvPr>
                <p:cNvSpPr>
                  <a:spLocks/>
                </p:cNvSpPr>
                <p:nvPr/>
              </p:nvSpPr>
              <p:spPr bwMode="auto">
                <a:xfrm>
                  <a:off x="2437380" y="1908466"/>
                  <a:ext cx="792598" cy="1113822"/>
                </a:xfrm>
                <a:custGeom>
                  <a:avLst/>
                  <a:gdLst>
                    <a:gd name="T0" fmla="*/ 48290704 w 21600"/>
                    <a:gd name="T1" fmla="*/ 2147483647 h 21600"/>
                    <a:gd name="T2" fmla="*/ 772891772 w 21600"/>
                    <a:gd name="T3" fmla="*/ 2147483647 h 21600"/>
                    <a:gd name="T4" fmla="*/ 1122081846 w 21600"/>
                    <a:gd name="T5" fmla="*/ 2147483647 h 21600"/>
                    <a:gd name="T6" fmla="*/ 1163620978 w 21600"/>
                    <a:gd name="T7" fmla="*/ 2147483647 h 21600"/>
                    <a:gd name="T8" fmla="*/ 1342499366 w 21600"/>
                    <a:gd name="T9" fmla="*/ 2147483647 h 21600"/>
                    <a:gd name="T10" fmla="*/ 1083135110 w 21600"/>
                    <a:gd name="T11" fmla="*/ 2147483647 h 21600"/>
                    <a:gd name="T12" fmla="*/ 945795854 w 21600"/>
                    <a:gd name="T13" fmla="*/ 487965839 h 21600"/>
                    <a:gd name="T14" fmla="*/ 1570706194 w 21600"/>
                    <a:gd name="T15" fmla="*/ 0 h 21600"/>
                    <a:gd name="T16" fmla="*/ 2147483647 w 21600"/>
                    <a:gd name="T17" fmla="*/ 1112588553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022704352 w 21600"/>
                    <a:gd name="T47" fmla="*/ 2147483647 h 21600"/>
                    <a:gd name="T48" fmla="*/ 1610426241 w 21600"/>
                    <a:gd name="T49" fmla="*/ 2147483647 h 21600"/>
                    <a:gd name="T50" fmla="*/ 1040818648 w 21600"/>
                    <a:gd name="T51" fmla="*/ 2147483647 h 21600"/>
                    <a:gd name="T52" fmla="*/ 780681145 w 21600"/>
                    <a:gd name="T53" fmla="*/ 2147483647 h 21600"/>
                    <a:gd name="T54" fmla="*/ 326082490 w 21600"/>
                    <a:gd name="T55" fmla="*/ 2147483647 h 21600"/>
                    <a:gd name="T56" fmla="*/ 712400150 w 21600"/>
                    <a:gd name="T57" fmla="*/ 2147483647 h 21600"/>
                    <a:gd name="T58" fmla="*/ 839614025 w 21600"/>
                    <a:gd name="T59" fmla="*/ 2147483647 h 21600"/>
                    <a:gd name="T60" fmla="*/ 779122467 w 21600"/>
                    <a:gd name="T61" fmla="*/ 2147483647 h 21600"/>
                    <a:gd name="T62" fmla="*/ 489386215 w 21600"/>
                    <a:gd name="T63" fmla="*/ 2147483647 h 21600"/>
                    <a:gd name="T64" fmla="*/ 0 w 21600"/>
                    <a:gd name="T65" fmla="*/ 2147483647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0" y="12823"/>
                      </a:moveTo>
                      <a:lnTo>
                        <a:pt x="186" y="11833"/>
                      </a:lnTo>
                      <a:lnTo>
                        <a:pt x="1551" y="10523"/>
                      </a:lnTo>
                      <a:lnTo>
                        <a:pt x="2977" y="9560"/>
                      </a:lnTo>
                      <a:lnTo>
                        <a:pt x="4162" y="8905"/>
                      </a:lnTo>
                      <a:lnTo>
                        <a:pt x="4322" y="7987"/>
                      </a:lnTo>
                      <a:lnTo>
                        <a:pt x="4482" y="6748"/>
                      </a:lnTo>
                      <a:lnTo>
                        <a:pt x="4482" y="5725"/>
                      </a:lnTo>
                      <a:lnTo>
                        <a:pt x="4842" y="4996"/>
                      </a:lnTo>
                      <a:lnTo>
                        <a:pt x="5171" y="4182"/>
                      </a:lnTo>
                      <a:lnTo>
                        <a:pt x="4892" y="3388"/>
                      </a:lnTo>
                      <a:lnTo>
                        <a:pt x="4172" y="2844"/>
                      </a:lnTo>
                      <a:lnTo>
                        <a:pt x="3720" y="1868"/>
                      </a:lnTo>
                      <a:lnTo>
                        <a:pt x="3643" y="532"/>
                      </a:lnTo>
                      <a:lnTo>
                        <a:pt x="4742" y="7"/>
                      </a:lnTo>
                      <a:lnTo>
                        <a:pt x="6050" y="0"/>
                      </a:lnTo>
                      <a:lnTo>
                        <a:pt x="7945" y="663"/>
                      </a:lnTo>
                      <a:lnTo>
                        <a:pt x="9974" y="1213"/>
                      </a:lnTo>
                      <a:lnTo>
                        <a:pt x="12847" y="2151"/>
                      </a:lnTo>
                      <a:lnTo>
                        <a:pt x="15193" y="2986"/>
                      </a:lnTo>
                      <a:lnTo>
                        <a:pt x="18007" y="3859"/>
                      </a:lnTo>
                      <a:lnTo>
                        <a:pt x="19982" y="4657"/>
                      </a:lnTo>
                      <a:lnTo>
                        <a:pt x="21390" y="5228"/>
                      </a:lnTo>
                      <a:lnTo>
                        <a:pt x="21600" y="6191"/>
                      </a:lnTo>
                      <a:lnTo>
                        <a:pt x="21590" y="9046"/>
                      </a:lnTo>
                      <a:lnTo>
                        <a:pt x="21570" y="10345"/>
                      </a:lnTo>
                      <a:lnTo>
                        <a:pt x="19682" y="10398"/>
                      </a:lnTo>
                      <a:lnTo>
                        <a:pt x="19373" y="11111"/>
                      </a:lnTo>
                      <a:lnTo>
                        <a:pt x="18344" y="11872"/>
                      </a:lnTo>
                      <a:lnTo>
                        <a:pt x="18454" y="12562"/>
                      </a:lnTo>
                      <a:lnTo>
                        <a:pt x="17715" y="13172"/>
                      </a:lnTo>
                      <a:lnTo>
                        <a:pt x="17874" y="13835"/>
                      </a:lnTo>
                      <a:lnTo>
                        <a:pt x="17155" y="14524"/>
                      </a:lnTo>
                      <a:lnTo>
                        <a:pt x="18374" y="14572"/>
                      </a:lnTo>
                      <a:lnTo>
                        <a:pt x="18673" y="15570"/>
                      </a:lnTo>
                      <a:lnTo>
                        <a:pt x="19313" y="16095"/>
                      </a:lnTo>
                      <a:lnTo>
                        <a:pt x="19313" y="17026"/>
                      </a:lnTo>
                      <a:lnTo>
                        <a:pt x="17984" y="17085"/>
                      </a:lnTo>
                      <a:lnTo>
                        <a:pt x="16926" y="17460"/>
                      </a:lnTo>
                      <a:lnTo>
                        <a:pt x="15837" y="18431"/>
                      </a:lnTo>
                      <a:lnTo>
                        <a:pt x="14738" y="19060"/>
                      </a:lnTo>
                      <a:lnTo>
                        <a:pt x="13709" y="19487"/>
                      </a:lnTo>
                      <a:lnTo>
                        <a:pt x="12439" y="19561"/>
                      </a:lnTo>
                      <a:lnTo>
                        <a:pt x="11272" y="19539"/>
                      </a:lnTo>
                      <a:lnTo>
                        <a:pt x="11522" y="20379"/>
                      </a:lnTo>
                      <a:lnTo>
                        <a:pt x="10358" y="20812"/>
                      </a:lnTo>
                      <a:lnTo>
                        <a:pt x="8979" y="20963"/>
                      </a:lnTo>
                      <a:lnTo>
                        <a:pt x="7791" y="21068"/>
                      </a:lnTo>
                      <a:lnTo>
                        <a:pt x="6932" y="21600"/>
                      </a:lnTo>
                      <a:lnTo>
                        <a:pt x="6203" y="21075"/>
                      </a:lnTo>
                      <a:lnTo>
                        <a:pt x="5464" y="21551"/>
                      </a:lnTo>
                      <a:lnTo>
                        <a:pt x="4009" y="21534"/>
                      </a:lnTo>
                      <a:lnTo>
                        <a:pt x="3536" y="20495"/>
                      </a:lnTo>
                      <a:lnTo>
                        <a:pt x="3007" y="19861"/>
                      </a:lnTo>
                      <a:lnTo>
                        <a:pt x="1948" y="19441"/>
                      </a:lnTo>
                      <a:lnTo>
                        <a:pt x="1256" y="18850"/>
                      </a:lnTo>
                      <a:lnTo>
                        <a:pt x="1336" y="18181"/>
                      </a:lnTo>
                      <a:lnTo>
                        <a:pt x="2744" y="18181"/>
                      </a:lnTo>
                      <a:lnTo>
                        <a:pt x="4291" y="18029"/>
                      </a:lnTo>
                      <a:lnTo>
                        <a:pt x="3234" y="17332"/>
                      </a:lnTo>
                      <a:lnTo>
                        <a:pt x="3353" y="16407"/>
                      </a:lnTo>
                      <a:lnTo>
                        <a:pt x="3001" y="15387"/>
                      </a:lnTo>
                      <a:lnTo>
                        <a:pt x="2701" y="14736"/>
                      </a:lnTo>
                      <a:lnTo>
                        <a:pt x="1885" y="14413"/>
                      </a:lnTo>
                      <a:lnTo>
                        <a:pt x="652" y="13695"/>
                      </a:lnTo>
                      <a:lnTo>
                        <a:pt x="0" y="12823"/>
                      </a:lnTo>
                      <a:close/>
                      <a:moveTo>
                        <a:pt x="0" y="12823"/>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01" name="Freeform 6">
                  <a:extLst>
                    <a:ext uri="{FF2B5EF4-FFF2-40B4-BE49-F238E27FC236}">
                      <a16:creationId xmlns:a16="http://schemas.microsoft.com/office/drawing/2014/main" id="{A09B5306-0911-3F43-9F8F-1EE705F11E33}"/>
                    </a:ext>
                  </a:extLst>
                </p:cNvPr>
                <p:cNvSpPr>
                  <a:spLocks/>
                </p:cNvSpPr>
                <p:nvPr/>
              </p:nvSpPr>
              <p:spPr bwMode="auto">
                <a:xfrm>
                  <a:off x="3920305" y="2505819"/>
                  <a:ext cx="1129543" cy="79366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1947584818 h 21600"/>
                    <a:gd name="T38" fmla="*/ 2147483647 w 21600"/>
                    <a:gd name="T39" fmla="*/ 1516521708 h 21600"/>
                    <a:gd name="T40" fmla="*/ 2147483647 w 21600"/>
                    <a:gd name="T41" fmla="*/ 1204587754 h 21600"/>
                    <a:gd name="T42" fmla="*/ 2147483647 w 21600"/>
                    <a:gd name="T43" fmla="*/ 969315584 h 21600"/>
                    <a:gd name="T44" fmla="*/ 2147483647 w 21600"/>
                    <a:gd name="T45" fmla="*/ 721758568 h 21600"/>
                    <a:gd name="T46" fmla="*/ 2147483647 w 21600"/>
                    <a:gd name="T47" fmla="*/ 464912401 h 21600"/>
                    <a:gd name="T48" fmla="*/ 2147483647 w 21600"/>
                    <a:gd name="T49" fmla="*/ 171230801 h 21600"/>
                    <a:gd name="T50" fmla="*/ 2147483647 w 21600"/>
                    <a:gd name="T51" fmla="*/ 161941650 h 21600"/>
                    <a:gd name="T52" fmla="*/ 2147483647 w 21600"/>
                    <a:gd name="T53" fmla="*/ 85615366 h 21600"/>
                    <a:gd name="T54" fmla="*/ 2147483647 w 21600"/>
                    <a:gd name="T55" fmla="*/ 0 h 21600"/>
                    <a:gd name="T56" fmla="*/ 2147483647 w 21600"/>
                    <a:gd name="T57" fmla="*/ 348433817 h 21600"/>
                    <a:gd name="T58" fmla="*/ 2147483647 w 21600"/>
                    <a:gd name="T59" fmla="*/ 143689296 h 21600"/>
                    <a:gd name="T60" fmla="*/ 2147483647 w 21600"/>
                    <a:gd name="T61" fmla="*/ 229304662 h 21600"/>
                    <a:gd name="T62" fmla="*/ 2147483647 w 21600"/>
                    <a:gd name="T63" fmla="*/ 758263277 h 21600"/>
                    <a:gd name="T64" fmla="*/ 2147483647 w 21600"/>
                    <a:gd name="T65" fmla="*/ 1115986245 h 21600"/>
                    <a:gd name="T66" fmla="*/ 2147483647 w 21600"/>
                    <a:gd name="T67" fmla="*/ 1343301784 h 21600"/>
                    <a:gd name="T68" fmla="*/ 2147483647 w 21600"/>
                    <a:gd name="T69" fmla="*/ 1786975689 h 21600"/>
                    <a:gd name="T70" fmla="*/ 2126550699 w 21600"/>
                    <a:gd name="T71" fmla="*/ 2147483647 h 21600"/>
                    <a:gd name="T72" fmla="*/ 1583263035 w 21600"/>
                    <a:gd name="T73" fmla="*/ 2147483647 h 21600"/>
                    <a:gd name="T74" fmla="*/ 1088823445 w 21600"/>
                    <a:gd name="T75" fmla="*/ 2147483647 h 21600"/>
                    <a:gd name="T76" fmla="*/ 1088823445 w 21600"/>
                    <a:gd name="T77" fmla="*/ 2147483647 h 21600"/>
                    <a:gd name="T78" fmla="*/ 237454290 w 21600"/>
                    <a:gd name="T79" fmla="*/ 2147483647 h 21600"/>
                    <a:gd name="T80" fmla="*/ 0 w 21600"/>
                    <a:gd name="T81" fmla="*/ 2147483647 h 21600"/>
                    <a:gd name="T82" fmla="*/ 807033951 w 21600"/>
                    <a:gd name="T83" fmla="*/ 2147483647 h 21600"/>
                    <a:gd name="T84" fmla="*/ 1451018009 w 21600"/>
                    <a:gd name="T85" fmla="*/ 2147483647 h 21600"/>
                    <a:gd name="T86" fmla="*/ 1967997130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2147483647 w 21600"/>
                    <a:gd name="T113" fmla="*/ 2147483647 h 21600"/>
                    <a:gd name="T114" fmla="*/ 2147483647 w 21600"/>
                    <a:gd name="T115" fmla="*/ 2147483647 h 21600"/>
                    <a:gd name="T116" fmla="*/ 2147483647 w 21600"/>
                    <a:gd name="T117" fmla="*/ 2147483647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3349" y="20286"/>
                      </a:moveTo>
                      <a:lnTo>
                        <a:pt x="14409" y="20203"/>
                      </a:lnTo>
                      <a:lnTo>
                        <a:pt x="14916" y="19343"/>
                      </a:lnTo>
                      <a:lnTo>
                        <a:pt x="15463" y="18812"/>
                      </a:lnTo>
                      <a:lnTo>
                        <a:pt x="17457" y="18766"/>
                      </a:lnTo>
                      <a:lnTo>
                        <a:pt x="18517" y="17246"/>
                      </a:lnTo>
                      <a:lnTo>
                        <a:pt x="19486" y="15819"/>
                      </a:lnTo>
                      <a:lnTo>
                        <a:pt x="20357" y="14419"/>
                      </a:lnTo>
                      <a:lnTo>
                        <a:pt x="21600" y="12669"/>
                      </a:lnTo>
                      <a:lnTo>
                        <a:pt x="20385" y="12568"/>
                      </a:lnTo>
                      <a:lnTo>
                        <a:pt x="18777" y="11969"/>
                      </a:lnTo>
                      <a:lnTo>
                        <a:pt x="16748" y="11112"/>
                      </a:lnTo>
                      <a:lnTo>
                        <a:pt x="15926" y="10716"/>
                      </a:lnTo>
                      <a:lnTo>
                        <a:pt x="15364" y="9942"/>
                      </a:lnTo>
                      <a:lnTo>
                        <a:pt x="14522" y="9058"/>
                      </a:lnTo>
                      <a:lnTo>
                        <a:pt x="13967" y="8045"/>
                      </a:lnTo>
                      <a:lnTo>
                        <a:pt x="14150" y="6882"/>
                      </a:lnTo>
                      <a:lnTo>
                        <a:pt x="12584" y="7020"/>
                      </a:lnTo>
                      <a:lnTo>
                        <a:pt x="12541" y="5869"/>
                      </a:lnTo>
                      <a:lnTo>
                        <a:pt x="13040" y="4570"/>
                      </a:lnTo>
                      <a:lnTo>
                        <a:pt x="13138" y="3630"/>
                      </a:lnTo>
                      <a:lnTo>
                        <a:pt x="12275" y="2921"/>
                      </a:lnTo>
                      <a:lnTo>
                        <a:pt x="11713" y="2175"/>
                      </a:lnTo>
                      <a:lnTo>
                        <a:pt x="11081" y="1401"/>
                      </a:lnTo>
                      <a:lnTo>
                        <a:pt x="9793" y="516"/>
                      </a:lnTo>
                      <a:lnTo>
                        <a:pt x="8929" y="488"/>
                      </a:lnTo>
                      <a:lnTo>
                        <a:pt x="8115" y="258"/>
                      </a:lnTo>
                      <a:lnTo>
                        <a:pt x="7209" y="0"/>
                      </a:lnTo>
                      <a:lnTo>
                        <a:pt x="6591" y="1050"/>
                      </a:lnTo>
                      <a:lnTo>
                        <a:pt x="5917" y="433"/>
                      </a:lnTo>
                      <a:lnTo>
                        <a:pt x="4782" y="691"/>
                      </a:lnTo>
                      <a:lnTo>
                        <a:pt x="4606" y="2285"/>
                      </a:lnTo>
                      <a:lnTo>
                        <a:pt x="4210" y="3363"/>
                      </a:lnTo>
                      <a:lnTo>
                        <a:pt x="3570" y="4048"/>
                      </a:lnTo>
                      <a:lnTo>
                        <a:pt x="3020" y="5385"/>
                      </a:lnTo>
                      <a:lnTo>
                        <a:pt x="2830" y="7007"/>
                      </a:lnTo>
                      <a:lnTo>
                        <a:pt x="2107" y="7734"/>
                      </a:lnTo>
                      <a:lnTo>
                        <a:pt x="1449" y="9724"/>
                      </a:lnTo>
                      <a:lnTo>
                        <a:pt x="1449" y="11822"/>
                      </a:lnTo>
                      <a:lnTo>
                        <a:pt x="316" y="12125"/>
                      </a:lnTo>
                      <a:lnTo>
                        <a:pt x="0" y="13393"/>
                      </a:lnTo>
                      <a:lnTo>
                        <a:pt x="1074" y="13863"/>
                      </a:lnTo>
                      <a:lnTo>
                        <a:pt x="1931" y="14867"/>
                      </a:lnTo>
                      <a:lnTo>
                        <a:pt x="2619" y="16000"/>
                      </a:lnTo>
                      <a:lnTo>
                        <a:pt x="3125" y="17176"/>
                      </a:lnTo>
                      <a:lnTo>
                        <a:pt x="3483" y="17987"/>
                      </a:lnTo>
                      <a:lnTo>
                        <a:pt x="4122" y="18032"/>
                      </a:lnTo>
                      <a:lnTo>
                        <a:pt x="4271" y="19360"/>
                      </a:lnTo>
                      <a:lnTo>
                        <a:pt x="5017" y="19683"/>
                      </a:lnTo>
                      <a:lnTo>
                        <a:pt x="5798" y="19932"/>
                      </a:lnTo>
                      <a:lnTo>
                        <a:pt x="6529" y="20403"/>
                      </a:lnTo>
                      <a:lnTo>
                        <a:pt x="7281" y="21212"/>
                      </a:lnTo>
                      <a:lnTo>
                        <a:pt x="8322" y="21406"/>
                      </a:lnTo>
                      <a:lnTo>
                        <a:pt x="9582" y="21600"/>
                      </a:lnTo>
                      <a:lnTo>
                        <a:pt x="10491" y="20574"/>
                      </a:lnTo>
                      <a:lnTo>
                        <a:pt x="11522" y="20338"/>
                      </a:lnTo>
                      <a:lnTo>
                        <a:pt x="12260" y="20532"/>
                      </a:lnTo>
                      <a:lnTo>
                        <a:pt x="13349" y="20286"/>
                      </a:lnTo>
                      <a:close/>
                      <a:moveTo>
                        <a:pt x="13349" y="20286"/>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02" name="Freeform 7">
                  <a:extLst>
                    <a:ext uri="{FF2B5EF4-FFF2-40B4-BE49-F238E27FC236}">
                      <a16:creationId xmlns:a16="http://schemas.microsoft.com/office/drawing/2014/main" id="{7D5787C8-1CD6-2547-BD62-B797E280BDAE}"/>
                    </a:ext>
                  </a:extLst>
                </p:cNvPr>
                <p:cNvSpPr>
                  <a:spLocks/>
                </p:cNvSpPr>
                <p:nvPr/>
              </p:nvSpPr>
              <p:spPr bwMode="auto">
                <a:xfrm>
                  <a:off x="2332370" y="3165518"/>
                  <a:ext cx="1466489" cy="13404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820182266 h 21600"/>
                    <a:gd name="T14" fmla="*/ 2147483647 w 21600"/>
                    <a:gd name="T15" fmla="*/ 1395742797 h 21600"/>
                    <a:gd name="T16" fmla="*/ 2147483647 w 21600"/>
                    <a:gd name="T17" fmla="*/ 2147483647 h 21600"/>
                    <a:gd name="T18" fmla="*/ 2147483647 w 21600"/>
                    <a:gd name="T19" fmla="*/ 1334994137 h 21600"/>
                    <a:gd name="T20" fmla="*/ 2147483647 w 21600"/>
                    <a:gd name="T21" fmla="*/ 767418601 h 21600"/>
                    <a:gd name="T22" fmla="*/ 2147483647 w 21600"/>
                    <a:gd name="T23" fmla="*/ 262205141 h 21600"/>
                    <a:gd name="T24" fmla="*/ 2147483647 w 21600"/>
                    <a:gd name="T25" fmla="*/ 0 h 21600"/>
                    <a:gd name="T26" fmla="*/ 2147483647 w 21600"/>
                    <a:gd name="T27" fmla="*/ 1953720039 h 21600"/>
                    <a:gd name="T28" fmla="*/ 2147483647 w 21600"/>
                    <a:gd name="T29" fmla="*/ 1459691044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3771415 w 21600"/>
                    <a:gd name="T89" fmla="*/ 2147483647 h 21600"/>
                    <a:gd name="T90" fmla="*/ 649548032 w 21600"/>
                    <a:gd name="T91" fmla="*/ 2147483647 h 21600"/>
                    <a:gd name="T92" fmla="*/ 1805591074 w 21600"/>
                    <a:gd name="T93" fmla="*/ 2147483647 h 21600"/>
                    <a:gd name="T94" fmla="*/ 2147483647 w 21600"/>
                    <a:gd name="T95" fmla="*/ 2147483647 h 21600"/>
                    <a:gd name="T96" fmla="*/ 2147483647 w 21600"/>
                    <a:gd name="T97" fmla="*/ 2147483647 h 21600"/>
                    <a:gd name="T98" fmla="*/ 2147483647 w 21600"/>
                    <a:gd name="T99" fmla="*/ 2147483647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4254" y="10737"/>
                      </a:moveTo>
                      <a:lnTo>
                        <a:pt x="4367" y="9935"/>
                      </a:lnTo>
                      <a:lnTo>
                        <a:pt x="4475" y="8732"/>
                      </a:lnTo>
                      <a:lnTo>
                        <a:pt x="5000" y="8126"/>
                      </a:lnTo>
                      <a:lnTo>
                        <a:pt x="5298" y="7542"/>
                      </a:lnTo>
                      <a:lnTo>
                        <a:pt x="6152" y="6996"/>
                      </a:lnTo>
                      <a:lnTo>
                        <a:pt x="6141" y="6225"/>
                      </a:lnTo>
                      <a:lnTo>
                        <a:pt x="6406" y="5439"/>
                      </a:lnTo>
                      <a:lnTo>
                        <a:pt x="6471" y="4740"/>
                      </a:lnTo>
                      <a:lnTo>
                        <a:pt x="6477" y="3834"/>
                      </a:lnTo>
                      <a:lnTo>
                        <a:pt x="6942" y="3242"/>
                      </a:lnTo>
                      <a:lnTo>
                        <a:pt x="7136" y="2216"/>
                      </a:lnTo>
                      <a:lnTo>
                        <a:pt x="7315" y="1337"/>
                      </a:lnTo>
                      <a:lnTo>
                        <a:pt x="7980" y="513"/>
                      </a:lnTo>
                      <a:lnTo>
                        <a:pt x="8732" y="491"/>
                      </a:lnTo>
                      <a:lnTo>
                        <a:pt x="9192" y="873"/>
                      </a:lnTo>
                      <a:lnTo>
                        <a:pt x="9992" y="1381"/>
                      </a:lnTo>
                      <a:lnTo>
                        <a:pt x="10711" y="1413"/>
                      </a:lnTo>
                      <a:lnTo>
                        <a:pt x="11539" y="1397"/>
                      </a:lnTo>
                      <a:lnTo>
                        <a:pt x="11950" y="835"/>
                      </a:lnTo>
                      <a:lnTo>
                        <a:pt x="13110" y="769"/>
                      </a:lnTo>
                      <a:lnTo>
                        <a:pt x="13818" y="480"/>
                      </a:lnTo>
                      <a:lnTo>
                        <a:pt x="14473" y="551"/>
                      </a:lnTo>
                      <a:lnTo>
                        <a:pt x="14895" y="164"/>
                      </a:lnTo>
                      <a:lnTo>
                        <a:pt x="16188" y="430"/>
                      </a:lnTo>
                      <a:lnTo>
                        <a:pt x="16981" y="0"/>
                      </a:lnTo>
                      <a:lnTo>
                        <a:pt x="17338" y="551"/>
                      </a:lnTo>
                      <a:lnTo>
                        <a:pt x="17841" y="1222"/>
                      </a:lnTo>
                      <a:lnTo>
                        <a:pt x="18979" y="1017"/>
                      </a:lnTo>
                      <a:lnTo>
                        <a:pt x="19881" y="913"/>
                      </a:lnTo>
                      <a:lnTo>
                        <a:pt x="20324" y="1539"/>
                      </a:lnTo>
                      <a:lnTo>
                        <a:pt x="21157" y="2105"/>
                      </a:lnTo>
                      <a:lnTo>
                        <a:pt x="21125" y="2681"/>
                      </a:lnTo>
                      <a:lnTo>
                        <a:pt x="21030" y="3374"/>
                      </a:lnTo>
                      <a:lnTo>
                        <a:pt x="21600" y="3689"/>
                      </a:lnTo>
                      <a:lnTo>
                        <a:pt x="21254" y="4202"/>
                      </a:lnTo>
                      <a:lnTo>
                        <a:pt x="20832" y="4710"/>
                      </a:lnTo>
                      <a:lnTo>
                        <a:pt x="20161" y="5264"/>
                      </a:lnTo>
                      <a:lnTo>
                        <a:pt x="19939" y="6198"/>
                      </a:lnTo>
                      <a:lnTo>
                        <a:pt x="19791" y="7755"/>
                      </a:lnTo>
                      <a:lnTo>
                        <a:pt x="19085" y="8265"/>
                      </a:lnTo>
                      <a:lnTo>
                        <a:pt x="18874" y="9029"/>
                      </a:lnTo>
                      <a:lnTo>
                        <a:pt x="19118" y="9803"/>
                      </a:lnTo>
                      <a:lnTo>
                        <a:pt x="19339" y="11337"/>
                      </a:lnTo>
                      <a:lnTo>
                        <a:pt x="19496" y="12679"/>
                      </a:lnTo>
                      <a:lnTo>
                        <a:pt x="19626" y="13546"/>
                      </a:lnTo>
                      <a:lnTo>
                        <a:pt x="20156" y="14200"/>
                      </a:lnTo>
                      <a:lnTo>
                        <a:pt x="20567" y="15046"/>
                      </a:lnTo>
                      <a:lnTo>
                        <a:pt x="20940" y="15679"/>
                      </a:lnTo>
                      <a:lnTo>
                        <a:pt x="20032" y="15766"/>
                      </a:lnTo>
                      <a:lnTo>
                        <a:pt x="18912" y="15935"/>
                      </a:lnTo>
                      <a:lnTo>
                        <a:pt x="18285" y="16840"/>
                      </a:lnTo>
                      <a:lnTo>
                        <a:pt x="18582" y="17511"/>
                      </a:lnTo>
                      <a:lnTo>
                        <a:pt x="18474" y="18385"/>
                      </a:lnTo>
                      <a:lnTo>
                        <a:pt x="18133" y="19400"/>
                      </a:lnTo>
                      <a:lnTo>
                        <a:pt x="18555" y="19990"/>
                      </a:lnTo>
                      <a:lnTo>
                        <a:pt x="19091" y="20443"/>
                      </a:lnTo>
                      <a:lnTo>
                        <a:pt x="19729" y="20061"/>
                      </a:lnTo>
                      <a:lnTo>
                        <a:pt x="19707" y="21600"/>
                      </a:lnTo>
                      <a:lnTo>
                        <a:pt x="18914" y="21526"/>
                      </a:lnTo>
                      <a:lnTo>
                        <a:pt x="18474" y="20792"/>
                      </a:lnTo>
                      <a:lnTo>
                        <a:pt x="17922" y="20465"/>
                      </a:lnTo>
                      <a:lnTo>
                        <a:pt x="17159" y="20203"/>
                      </a:lnTo>
                      <a:lnTo>
                        <a:pt x="16830" y="19564"/>
                      </a:lnTo>
                      <a:lnTo>
                        <a:pt x="16186" y="19826"/>
                      </a:lnTo>
                      <a:lnTo>
                        <a:pt x="15451" y="19695"/>
                      </a:lnTo>
                      <a:lnTo>
                        <a:pt x="14728" y="19667"/>
                      </a:lnTo>
                      <a:lnTo>
                        <a:pt x="14721" y="18997"/>
                      </a:lnTo>
                      <a:lnTo>
                        <a:pt x="13921" y="19291"/>
                      </a:lnTo>
                      <a:lnTo>
                        <a:pt x="13248" y="18760"/>
                      </a:lnTo>
                      <a:lnTo>
                        <a:pt x="12239" y="18773"/>
                      </a:lnTo>
                      <a:lnTo>
                        <a:pt x="11367" y="18844"/>
                      </a:lnTo>
                      <a:lnTo>
                        <a:pt x="11324" y="17796"/>
                      </a:lnTo>
                      <a:lnTo>
                        <a:pt x="10754" y="17094"/>
                      </a:lnTo>
                      <a:lnTo>
                        <a:pt x="10815" y="15929"/>
                      </a:lnTo>
                      <a:lnTo>
                        <a:pt x="10788" y="15253"/>
                      </a:lnTo>
                      <a:lnTo>
                        <a:pt x="10783" y="14527"/>
                      </a:lnTo>
                      <a:lnTo>
                        <a:pt x="10123" y="14495"/>
                      </a:lnTo>
                      <a:lnTo>
                        <a:pt x="9179" y="14192"/>
                      </a:lnTo>
                      <a:lnTo>
                        <a:pt x="8344" y="14192"/>
                      </a:lnTo>
                      <a:lnTo>
                        <a:pt x="8037" y="15302"/>
                      </a:lnTo>
                      <a:lnTo>
                        <a:pt x="5653" y="15281"/>
                      </a:lnTo>
                      <a:lnTo>
                        <a:pt x="5405" y="14631"/>
                      </a:lnTo>
                      <a:lnTo>
                        <a:pt x="5102" y="13736"/>
                      </a:lnTo>
                      <a:lnTo>
                        <a:pt x="4766" y="12904"/>
                      </a:lnTo>
                      <a:lnTo>
                        <a:pt x="3899" y="12850"/>
                      </a:lnTo>
                      <a:lnTo>
                        <a:pt x="2862" y="12902"/>
                      </a:lnTo>
                      <a:lnTo>
                        <a:pt x="1796" y="12866"/>
                      </a:lnTo>
                      <a:lnTo>
                        <a:pt x="1152" y="12986"/>
                      </a:lnTo>
                      <a:lnTo>
                        <a:pt x="130" y="13543"/>
                      </a:lnTo>
                      <a:lnTo>
                        <a:pt x="0" y="12839"/>
                      </a:lnTo>
                      <a:lnTo>
                        <a:pt x="395" y="12450"/>
                      </a:lnTo>
                      <a:lnTo>
                        <a:pt x="476" y="11894"/>
                      </a:lnTo>
                      <a:lnTo>
                        <a:pt x="1098" y="11588"/>
                      </a:lnTo>
                      <a:lnTo>
                        <a:pt x="1828" y="11364"/>
                      </a:lnTo>
                      <a:lnTo>
                        <a:pt x="2418" y="11141"/>
                      </a:lnTo>
                      <a:lnTo>
                        <a:pt x="2537" y="11768"/>
                      </a:lnTo>
                      <a:lnTo>
                        <a:pt x="3175" y="11435"/>
                      </a:lnTo>
                      <a:lnTo>
                        <a:pt x="3661" y="10917"/>
                      </a:lnTo>
                      <a:lnTo>
                        <a:pt x="4254" y="10737"/>
                      </a:lnTo>
                      <a:close/>
                      <a:moveTo>
                        <a:pt x="4254" y="10737"/>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03" name="Freeform 8">
                  <a:extLst>
                    <a:ext uri="{FF2B5EF4-FFF2-40B4-BE49-F238E27FC236}">
                      <a16:creationId xmlns:a16="http://schemas.microsoft.com/office/drawing/2014/main" id="{7CDD7D18-1AE8-3944-954A-5BBAD9D08BDC}"/>
                    </a:ext>
                  </a:extLst>
                </p:cNvPr>
                <p:cNvSpPr>
                  <a:spLocks/>
                </p:cNvSpPr>
                <p:nvPr/>
              </p:nvSpPr>
              <p:spPr bwMode="auto">
                <a:xfrm>
                  <a:off x="3646365" y="3623011"/>
                  <a:ext cx="832775" cy="769227"/>
                </a:xfrm>
                <a:custGeom>
                  <a:avLst/>
                  <a:gdLst>
                    <a:gd name="T0" fmla="*/ 957915957 w 21600"/>
                    <a:gd name="T1" fmla="*/ 700033791 h 21600"/>
                    <a:gd name="T2" fmla="*/ 919974884 w 21600"/>
                    <a:gd name="T3" fmla="*/ 362250393 h 21600"/>
                    <a:gd name="T4" fmla="*/ 743208692 w 21600"/>
                    <a:gd name="T5" fmla="*/ 44413445 h 21600"/>
                    <a:gd name="T6" fmla="*/ 1597531409 w 21600"/>
                    <a:gd name="T7" fmla="*/ 0 h 21600"/>
                    <a:gd name="T8" fmla="*/ 2147483647 w 21600"/>
                    <a:gd name="T9" fmla="*/ 103329685 h 21600"/>
                    <a:gd name="T10" fmla="*/ 2147483647 w 21600"/>
                    <a:gd name="T11" fmla="*/ 519962151 h 21600"/>
                    <a:gd name="T12" fmla="*/ 2147483647 w 21600"/>
                    <a:gd name="T13" fmla="*/ 815443847 h 21600"/>
                    <a:gd name="T14" fmla="*/ 2147483647 w 21600"/>
                    <a:gd name="T15" fmla="*/ 1061680809 h 21600"/>
                    <a:gd name="T16" fmla="*/ 2147483647 w 21600"/>
                    <a:gd name="T17" fmla="*/ 1246885358 h 21600"/>
                    <a:gd name="T18" fmla="*/ 2147483647 w 21600"/>
                    <a:gd name="T19" fmla="*/ 1613368162 h 21600"/>
                    <a:gd name="T20" fmla="*/ 2147483647 w 21600"/>
                    <a:gd name="T21" fmla="*/ 1787694459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1946252069 w 21600"/>
                    <a:gd name="T69" fmla="*/ 2147483647 h 21600"/>
                    <a:gd name="T70" fmla="*/ 1588195579 w 21600"/>
                    <a:gd name="T71" fmla="*/ 2147483647 h 21600"/>
                    <a:gd name="T72" fmla="*/ 1173229690 w 21600"/>
                    <a:gd name="T73" fmla="*/ 2147483647 h 21600"/>
                    <a:gd name="T74" fmla="*/ 800724558 w 21600"/>
                    <a:gd name="T75" fmla="*/ 2147483647 h 21600"/>
                    <a:gd name="T76" fmla="*/ 510728274 w 21600"/>
                    <a:gd name="T77" fmla="*/ 2147483647 h 21600"/>
                    <a:gd name="T78" fmla="*/ 123765518 w 21600"/>
                    <a:gd name="T79" fmla="*/ 2147483647 h 21600"/>
                    <a:gd name="T80" fmla="*/ 10539917 w 21600"/>
                    <a:gd name="T81" fmla="*/ 2147483647 h 21600"/>
                    <a:gd name="T82" fmla="*/ 0 w 21600"/>
                    <a:gd name="T83" fmla="*/ 1998883364 h 21600"/>
                    <a:gd name="T84" fmla="*/ 396900629 w 21600"/>
                    <a:gd name="T85" fmla="*/ 2017614074 h 21600"/>
                    <a:gd name="T86" fmla="*/ 676653527 w 21600"/>
                    <a:gd name="T87" fmla="*/ 1751741408 h 21600"/>
                    <a:gd name="T88" fmla="*/ 875708064 w 21600"/>
                    <a:gd name="T89" fmla="*/ 1433904393 h 21600"/>
                    <a:gd name="T90" fmla="*/ 720920280 w 21600"/>
                    <a:gd name="T91" fmla="*/ 945964569 h 21600"/>
                    <a:gd name="T92" fmla="*/ 957915957 w 21600"/>
                    <a:gd name="T93" fmla="*/ 700033791 h 21600"/>
                    <a:gd name="T94" fmla="*/ 957915957 w 21600"/>
                    <a:gd name="T95" fmla="*/ 700033791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3181" y="2317"/>
                      </a:moveTo>
                      <a:lnTo>
                        <a:pt x="3055" y="1199"/>
                      </a:lnTo>
                      <a:lnTo>
                        <a:pt x="2468" y="147"/>
                      </a:lnTo>
                      <a:lnTo>
                        <a:pt x="5305" y="0"/>
                      </a:lnTo>
                      <a:lnTo>
                        <a:pt x="10052" y="342"/>
                      </a:lnTo>
                      <a:lnTo>
                        <a:pt x="12787" y="1721"/>
                      </a:lnTo>
                      <a:lnTo>
                        <a:pt x="14130" y="2699"/>
                      </a:lnTo>
                      <a:lnTo>
                        <a:pt x="15414" y="3514"/>
                      </a:lnTo>
                      <a:lnTo>
                        <a:pt x="16591" y="4127"/>
                      </a:lnTo>
                      <a:lnTo>
                        <a:pt x="16838" y="5340"/>
                      </a:lnTo>
                      <a:lnTo>
                        <a:pt x="17697" y="5917"/>
                      </a:lnTo>
                      <a:lnTo>
                        <a:pt x="19605" y="7235"/>
                      </a:lnTo>
                      <a:lnTo>
                        <a:pt x="18910" y="8507"/>
                      </a:lnTo>
                      <a:lnTo>
                        <a:pt x="18628" y="9990"/>
                      </a:lnTo>
                      <a:lnTo>
                        <a:pt x="19075" y="11156"/>
                      </a:lnTo>
                      <a:lnTo>
                        <a:pt x="20064" y="12192"/>
                      </a:lnTo>
                      <a:lnTo>
                        <a:pt x="19558" y="14099"/>
                      </a:lnTo>
                      <a:lnTo>
                        <a:pt x="19758" y="15807"/>
                      </a:lnTo>
                      <a:lnTo>
                        <a:pt x="20147" y="17232"/>
                      </a:lnTo>
                      <a:lnTo>
                        <a:pt x="20641" y="18398"/>
                      </a:lnTo>
                      <a:lnTo>
                        <a:pt x="21600" y="19317"/>
                      </a:lnTo>
                      <a:lnTo>
                        <a:pt x="20005" y="20235"/>
                      </a:lnTo>
                      <a:lnTo>
                        <a:pt x="18522" y="20447"/>
                      </a:lnTo>
                      <a:lnTo>
                        <a:pt x="17532" y="20800"/>
                      </a:lnTo>
                      <a:lnTo>
                        <a:pt x="16520" y="20729"/>
                      </a:lnTo>
                      <a:lnTo>
                        <a:pt x="15801" y="21412"/>
                      </a:lnTo>
                      <a:lnTo>
                        <a:pt x="14070" y="21459"/>
                      </a:lnTo>
                      <a:lnTo>
                        <a:pt x="12987" y="20988"/>
                      </a:lnTo>
                      <a:lnTo>
                        <a:pt x="11680" y="21188"/>
                      </a:lnTo>
                      <a:lnTo>
                        <a:pt x="10301" y="21600"/>
                      </a:lnTo>
                      <a:lnTo>
                        <a:pt x="9807" y="20317"/>
                      </a:lnTo>
                      <a:lnTo>
                        <a:pt x="9690" y="18457"/>
                      </a:lnTo>
                      <a:lnTo>
                        <a:pt x="9124" y="17208"/>
                      </a:lnTo>
                      <a:lnTo>
                        <a:pt x="7994" y="17044"/>
                      </a:lnTo>
                      <a:lnTo>
                        <a:pt x="6463" y="16573"/>
                      </a:lnTo>
                      <a:lnTo>
                        <a:pt x="5274" y="15737"/>
                      </a:lnTo>
                      <a:lnTo>
                        <a:pt x="3896" y="15348"/>
                      </a:lnTo>
                      <a:lnTo>
                        <a:pt x="2659" y="14547"/>
                      </a:lnTo>
                      <a:lnTo>
                        <a:pt x="1696" y="12545"/>
                      </a:lnTo>
                      <a:lnTo>
                        <a:pt x="411" y="10802"/>
                      </a:lnTo>
                      <a:lnTo>
                        <a:pt x="35" y="8665"/>
                      </a:lnTo>
                      <a:lnTo>
                        <a:pt x="0" y="6616"/>
                      </a:lnTo>
                      <a:lnTo>
                        <a:pt x="1318" y="6678"/>
                      </a:lnTo>
                      <a:lnTo>
                        <a:pt x="2247" y="5798"/>
                      </a:lnTo>
                      <a:lnTo>
                        <a:pt x="2908" y="4746"/>
                      </a:lnTo>
                      <a:lnTo>
                        <a:pt x="2394" y="3131"/>
                      </a:lnTo>
                      <a:lnTo>
                        <a:pt x="3181" y="2317"/>
                      </a:lnTo>
                      <a:close/>
                      <a:moveTo>
                        <a:pt x="3181" y="2317"/>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04" name="Freeform 9">
                  <a:extLst>
                    <a:ext uri="{FF2B5EF4-FFF2-40B4-BE49-F238E27FC236}">
                      <a16:creationId xmlns:a16="http://schemas.microsoft.com/office/drawing/2014/main" id="{836C7B3B-1808-B94F-B554-85715EE294E4}"/>
                    </a:ext>
                  </a:extLst>
                </p:cNvPr>
                <p:cNvSpPr>
                  <a:spLocks/>
                </p:cNvSpPr>
                <p:nvPr/>
              </p:nvSpPr>
              <p:spPr bwMode="auto">
                <a:xfrm>
                  <a:off x="1602778" y="2561426"/>
                  <a:ext cx="916784" cy="690030"/>
                </a:xfrm>
                <a:custGeom>
                  <a:avLst/>
                  <a:gdLst>
                    <a:gd name="T0" fmla="*/ 178787689 w 21600"/>
                    <a:gd name="T1" fmla="*/ 2147483647 h 21600"/>
                    <a:gd name="T2" fmla="*/ 455610287 w 21600"/>
                    <a:gd name="T3" fmla="*/ 2106946891 h 21600"/>
                    <a:gd name="T4" fmla="*/ 801942012 w 21600"/>
                    <a:gd name="T5" fmla="*/ 1879042878 h 21600"/>
                    <a:gd name="T6" fmla="*/ 889125238 w 21600"/>
                    <a:gd name="T7" fmla="*/ 1544498495 h 21600"/>
                    <a:gd name="T8" fmla="*/ 718771672 w 21600"/>
                    <a:gd name="T9" fmla="*/ 1222598910 h 21600"/>
                    <a:gd name="T10" fmla="*/ 701495076 w 21600"/>
                    <a:gd name="T11" fmla="*/ 947590208 h 21600"/>
                    <a:gd name="T12" fmla="*/ 860599603 w 21600"/>
                    <a:gd name="T13" fmla="*/ 697661091 h 21600"/>
                    <a:gd name="T14" fmla="*/ 1200500955 w 21600"/>
                    <a:gd name="T15" fmla="*/ 494840213 h 21600"/>
                    <a:gd name="T16" fmla="*/ 1196880111 w 21600"/>
                    <a:gd name="T17" fmla="*/ 250581306 h 21600"/>
                    <a:gd name="T18" fmla="*/ 1546424329 w 21600"/>
                    <a:gd name="T19" fmla="*/ 61720496 h 21600"/>
                    <a:gd name="T20" fmla="*/ 2147483647 w 21600"/>
                    <a:gd name="T21" fmla="*/ 0 h 21600"/>
                    <a:gd name="T22" fmla="*/ 2147483647 w 21600"/>
                    <a:gd name="T23" fmla="*/ 105553471 h 21600"/>
                    <a:gd name="T24" fmla="*/ 2147483647 w 21600"/>
                    <a:gd name="T25" fmla="*/ 316446730 h 21600"/>
                    <a:gd name="T26" fmla="*/ 2147483647 w 21600"/>
                    <a:gd name="T27" fmla="*/ 305975791 h 21600"/>
                    <a:gd name="T28" fmla="*/ 2147483647 w 21600"/>
                    <a:gd name="T29" fmla="*/ 438572572 h 21600"/>
                    <a:gd name="T30" fmla="*/ 2147483647 w 21600"/>
                    <a:gd name="T31" fmla="*/ 485463516 h 21600"/>
                    <a:gd name="T32" fmla="*/ 2147483647 w 21600"/>
                    <a:gd name="T33" fmla="*/ 293983121 h 21600"/>
                    <a:gd name="T34" fmla="*/ 2147483647 w 21600"/>
                    <a:gd name="T35" fmla="*/ 239679267 h 21600"/>
                    <a:gd name="T36" fmla="*/ 2147483647 w 21600"/>
                    <a:gd name="T37" fmla="*/ 425706747 h 21600"/>
                    <a:gd name="T38" fmla="*/ 2147483647 w 21600"/>
                    <a:gd name="T39" fmla="*/ 222885869 h 21600"/>
                    <a:gd name="T40" fmla="*/ 2147483647 w 21600"/>
                    <a:gd name="T41" fmla="*/ 11123127 h 21600"/>
                    <a:gd name="T42" fmla="*/ 2147483647 w 21600"/>
                    <a:gd name="T43" fmla="*/ 268682631 h 21600"/>
                    <a:gd name="T44" fmla="*/ 2147483647 w 21600"/>
                    <a:gd name="T45" fmla="*/ 670621453 h 21600"/>
                    <a:gd name="T46" fmla="*/ 2147483647 w 21600"/>
                    <a:gd name="T47" fmla="*/ 878239327 h 21600"/>
                    <a:gd name="T48" fmla="*/ 2147483647 w 21600"/>
                    <a:gd name="T49" fmla="*/ 1222598910 h 21600"/>
                    <a:gd name="T50" fmla="*/ 2147483647 w 21600"/>
                    <a:gd name="T51" fmla="*/ 1322264754 h 21600"/>
                    <a:gd name="T52" fmla="*/ 2147483647 w 21600"/>
                    <a:gd name="T53" fmla="*/ 1757569224 h 21600"/>
                    <a:gd name="T54" fmla="*/ 2147483647 w 21600"/>
                    <a:gd name="T55" fmla="*/ 2130935783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1935340406 w 21600"/>
                    <a:gd name="T87" fmla="*/ 2147483647 h 21600"/>
                    <a:gd name="T88" fmla="*/ 1668966527 w 21600"/>
                    <a:gd name="T89" fmla="*/ 2147483647 h 21600"/>
                    <a:gd name="T90" fmla="*/ 1416248401 w 21600"/>
                    <a:gd name="T91" fmla="*/ 2147483647 h 21600"/>
                    <a:gd name="T92" fmla="*/ 862608739 w 21600"/>
                    <a:gd name="T93" fmla="*/ 2147483647 h 21600"/>
                    <a:gd name="T94" fmla="*/ 0 w 21600"/>
                    <a:gd name="T95" fmla="*/ 2147483647 h 21600"/>
                    <a:gd name="T96" fmla="*/ 59866334 w 21600"/>
                    <a:gd name="T97" fmla="*/ 2147483647 h 21600"/>
                    <a:gd name="T98" fmla="*/ 54639244 w 21600"/>
                    <a:gd name="T99" fmla="*/ 2147483647 h 21600"/>
                    <a:gd name="T100" fmla="*/ 178787689 w 21600"/>
                    <a:gd name="T101" fmla="*/ 2147483647 h 21600"/>
                    <a:gd name="T102" fmla="*/ 178787689 w 21600"/>
                    <a:gd name="T103" fmla="*/ 2147483647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445" y="10844"/>
                      </a:moveTo>
                      <a:lnTo>
                        <a:pt x="1134" y="9661"/>
                      </a:lnTo>
                      <a:lnTo>
                        <a:pt x="1996" y="8616"/>
                      </a:lnTo>
                      <a:lnTo>
                        <a:pt x="2213" y="7082"/>
                      </a:lnTo>
                      <a:lnTo>
                        <a:pt x="1789" y="5606"/>
                      </a:lnTo>
                      <a:lnTo>
                        <a:pt x="1746" y="4345"/>
                      </a:lnTo>
                      <a:lnTo>
                        <a:pt x="2142" y="3199"/>
                      </a:lnTo>
                      <a:lnTo>
                        <a:pt x="2988" y="2269"/>
                      </a:lnTo>
                      <a:lnTo>
                        <a:pt x="2979" y="1149"/>
                      </a:lnTo>
                      <a:lnTo>
                        <a:pt x="3849" y="283"/>
                      </a:lnTo>
                      <a:lnTo>
                        <a:pt x="5528" y="0"/>
                      </a:lnTo>
                      <a:lnTo>
                        <a:pt x="6666" y="484"/>
                      </a:lnTo>
                      <a:lnTo>
                        <a:pt x="7793" y="1451"/>
                      </a:lnTo>
                      <a:lnTo>
                        <a:pt x="9465" y="1403"/>
                      </a:lnTo>
                      <a:lnTo>
                        <a:pt x="11258" y="2011"/>
                      </a:lnTo>
                      <a:lnTo>
                        <a:pt x="12641" y="2226"/>
                      </a:lnTo>
                      <a:lnTo>
                        <a:pt x="14301" y="1348"/>
                      </a:lnTo>
                      <a:lnTo>
                        <a:pt x="16279" y="1099"/>
                      </a:lnTo>
                      <a:lnTo>
                        <a:pt x="17640" y="1952"/>
                      </a:lnTo>
                      <a:lnTo>
                        <a:pt x="18700" y="1022"/>
                      </a:lnTo>
                      <a:lnTo>
                        <a:pt x="19681" y="51"/>
                      </a:lnTo>
                      <a:lnTo>
                        <a:pt x="20185" y="1232"/>
                      </a:lnTo>
                      <a:lnTo>
                        <a:pt x="20666" y="3075"/>
                      </a:lnTo>
                      <a:lnTo>
                        <a:pt x="21521" y="4027"/>
                      </a:lnTo>
                      <a:lnTo>
                        <a:pt x="21600" y="5606"/>
                      </a:lnTo>
                      <a:lnTo>
                        <a:pt x="20401" y="6063"/>
                      </a:lnTo>
                      <a:lnTo>
                        <a:pt x="19609" y="8059"/>
                      </a:lnTo>
                      <a:lnTo>
                        <a:pt x="19133" y="9771"/>
                      </a:lnTo>
                      <a:lnTo>
                        <a:pt x="18357" y="10530"/>
                      </a:lnTo>
                      <a:lnTo>
                        <a:pt x="18082" y="11771"/>
                      </a:lnTo>
                      <a:lnTo>
                        <a:pt x="17325" y="12313"/>
                      </a:lnTo>
                      <a:lnTo>
                        <a:pt x="16876" y="14007"/>
                      </a:lnTo>
                      <a:lnTo>
                        <a:pt x="16362" y="15686"/>
                      </a:lnTo>
                      <a:lnTo>
                        <a:pt x="15186" y="16888"/>
                      </a:lnTo>
                      <a:lnTo>
                        <a:pt x="14357" y="15325"/>
                      </a:lnTo>
                      <a:lnTo>
                        <a:pt x="13266" y="15566"/>
                      </a:lnTo>
                      <a:lnTo>
                        <a:pt x="12391" y="16650"/>
                      </a:lnTo>
                      <a:lnTo>
                        <a:pt x="11315" y="18111"/>
                      </a:lnTo>
                      <a:lnTo>
                        <a:pt x="10926" y="19955"/>
                      </a:lnTo>
                      <a:lnTo>
                        <a:pt x="9408" y="21030"/>
                      </a:lnTo>
                      <a:lnTo>
                        <a:pt x="8099" y="21368"/>
                      </a:lnTo>
                      <a:lnTo>
                        <a:pt x="6867" y="21600"/>
                      </a:lnTo>
                      <a:lnTo>
                        <a:pt x="5480" y="21188"/>
                      </a:lnTo>
                      <a:lnTo>
                        <a:pt x="4817" y="19467"/>
                      </a:lnTo>
                      <a:lnTo>
                        <a:pt x="4154" y="18232"/>
                      </a:lnTo>
                      <a:lnTo>
                        <a:pt x="3525" y="17091"/>
                      </a:lnTo>
                      <a:lnTo>
                        <a:pt x="2147" y="16922"/>
                      </a:lnTo>
                      <a:lnTo>
                        <a:pt x="0" y="16601"/>
                      </a:lnTo>
                      <a:lnTo>
                        <a:pt x="149" y="14219"/>
                      </a:lnTo>
                      <a:lnTo>
                        <a:pt x="136" y="12301"/>
                      </a:lnTo>
                      <a:lnTo>
                        <a:pt x="445" y="10844"/>
                      </a:lnTo>
                      <a:close/>
                      <a:moveTo>
                        <a:pt x="445" y="10844"/>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05" name="Freeform 10">
                  <a:extLst>
                    <a:ext uri="{FF2B5EF4-FFF2-40B4-BE49-F238E27FC236}">
                      <a16:creationId xmlns:a16="http://schemas.microsoft.com/office/drawing/2014/main" id="{49D9A74C-231D-304F-B9D6-CE906342CD1D}"/>
                    </a:ext>
                  </a:extLst>
                </p:cNvPr>
                <p:cNvSpPr>
                  <a:spLocks/>
                </p:cNvSpPr>
                <p:nvPr/>
              </p:nvSpPr>
              <p:spPr bwMode="auto">
                <a:xfrm>
                  <a:off x="2167094" y="1227704"/>
                  <a:ext cx="1135935" cy="95289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1672474366 h 21600"/>
                    <a:gd name="T16" fmla="*/ 2147483647 w 21600"/>
                    <a:gd name="T17" fmla="*/ 1229086108 h 21600"/>
                    <a:gd name="T18" fmla="*/ 2147483647 w 21600"/>
                    <a:gd name="T19" fmla="*/ 1119384234 h 21600"/>
                    <a:gd name="T20" fmla="*/ 2147483647 w 21600"/>
                    <a:gd name="T21" fmla="*/ 939620317 h 21600"/>
                    <a:gd name="T22" fmla="*/ 2147483647 w 21600"/>
                    <a:gd name="T23" fmla="*/ 522646977 h 21600"/>
                    <a:gd name="T24" fmla="*/ 2147483647 w 21600"/>
                    <a:gd name="T25" fmla="*/ 377340572 h 21600"/>
                    <a:gd name="T26" fmla="*/ 2147483647 w 21600"/>
                    <a:gd name="T27" fmla="*/ 381935378 h 21600"/>
                    <a:gd name="T28" fmla="*/ 2147483647 w 21600"/>
                    <a:gd name="T29" fmla="*/ 531263038 h 21600"/>
                    <a:gd name="T30" fmla="*/ 2147483647 w 21600"/>
                    <a:gd name="T31" fmla="*/ 913198416 h 21600"/>
                    <a:gd name="T32" fmla="*/ 2147483647 w 21600"/>
                    <a:gd name="T33" fmla="*/ 1505914417 h 21600"/>
                    <a:gd name="T34" fmla="*/ 2147483647 w 21600"/>
                    <a:gd name="T35" fmla="*/ 2147483647 h 21600"/>
                    <a:gd name="T36" fmla="*/ 2147483647 w 21600"/>
                    <a:gd name="T37" fmla="*/ 2147483647 h 21600"/>
                    <a:gd name="T38" fmla="*/ 2147483647 w 21600"/>
                    <a:gd name="T39" fmla="*/ 2147483647 h 21600"/>
                    <a:gd name="T40" fmla="*/ 2147483647 w 21600"/>
                    <a:gd name="T41" fmla="*/ 1944707953 h 21600"/>
                    <a:gd name="T42" fmla="*/ 2147483647 w 21600"/>
                    <a:gd name="T43" fmla="*/ 1830418171 h 21600"/>
                    <a:gd name="T44" fmla="*/ 2147483647 w 21600"/>
                    <a:gd name="T45" fmla="*/ 1694301461 h 21600"/>
                    <a:gd name="T46" fmla="*/ 2147483647 w 21600"/>
                    <a:gd name="T47" fmla="*/ 728832794 h 21600"/>
                    <a:gd name="T48" fmla="*/ 2147483647 w 21600"/>
                    <a:gd name="T49" fmla="*/ 469810158 h 21600"/>
                    <a:gd name="T50" fmla="*/ 2147483647 w 21600"/>
                    <a:gd name="T51" fmla="*/ 338288171 h 21600"/>
                    <a:gd name="T52" fmla="*/ 2147483647 w 21600"/>
                    <a:gd name="T53" fmla="*/ 360108283 h 21600"/>
                    <a:gd name="T54" fmla="*/ 2147483647 w 21600"/>
                    <a:gd name="T55" fmla="*/ 0 h 21600"/>
                    <a:gd name="T56" fmla="*/ 2147483647 w 21600"/>
                    <a:gd name="T57" fmla="*/ 711033937 h 21600"/>
                    <a:gd name="T58" fmla="*/ 2042869411 w 21600"/>
                    <a:gd name="T59" fmla="*/ 952831267 h 21600"/>
                    <a:gd name="T60" fmla="*/ 1319880483 w 21600"/>
                    <a:gd name="T61" fmla="*/ 1325576950 h 21600"/>
                    <a:gd name="T62" fmla="*/ 1272492586 w 21600"/>
                    <a:gd name="T63" fmla="*/ 2094042512 h 21600"/>
                    <a:gd name="T64" fmla="*/ 1027929722 w 21600"/>
                    <a:gd name="T65" fmla="*/ 2147483647 h 21600"/>
                    <a:gd name="T66" fmla="*/ 406587787 w 21600"/>
                    <a:gd name="T67" fmla="*/ 2147483647 h 21600"/>
                    <a:gd name="T68" fmla="*/ 640450986 w 21600"/>
                    <a:gd name="T69" fmla="*/ 2147483647 h 21600"/>
                    <a:gd name="T70" fmla="*/ 697769453 w 21600"/>
                    <a:gd name="T71" fmla="*/ 2147483647 h 21600"/>
                    <a:gd name="T72" fmla="*/ 709229800 w 21600"/>
                    <a:gd name="T73" fmla="*/ 2147483647 h 21600"/>
                    <a:gd name="T74" fmla="*/ 507465685 w 21600"/>
                    <a:gd name="T75" fmla="*/ 2147483647 h 21600"/>
                    <a:gd name="T76" fmla="*/ 512054834 w 21600"/>
                    <a:gd name="T77" fmla="*/ 2147483647 h 21600"/>
                    <a:gd name="T78" fmla="*/ 0 w 21600"/>
                    <a:gd name="T79" fmla="*/ 2147483647 h 21600"/>
                    <a:gd name="T80" fmla="*/ 528865013 w 21600"/>
                    <a:gd name="T81" fmla="*/ 2147483647 h 21600"/>
                    <a:gd name="T82" fmla="*/ 582363425 w 21600"/>
                    <a:gd name="T83" fmla="*/ 2147483647 h 21600"/>
                    <a:gd name="T84" fmla="*/ 1436807877 w 21600"/>
                    <a:gd name="T85" fmla="*/ 2147483647 h 21600"/>
                    <a:gd name="T86" fmla="*/ 199854097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2147483647 w 21600"/>
                    <a:gd name="T113" fmla="*/ 2147483647 h 21600"/>
                    <a:gd name="T114" fmla="*/ 2147483647 w 21600"/>
                    <a:gd name="T115" fmla="*/ 2147483647 h 21600"/>
                    <a:gd name="T116" fmla="*/ 2147483647 w 21600"/>
                    <a:gd name="T117" fmla="*/ 2147483647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21600" y="17815"/>
                      </a:moveTo>
                      <a:lnTo>
                        <a:pt x="21521" y="15865"/>
                      </a:lnTo>
                      <a:lnTo>
                        <a:pt x="21482" y="12831"/>
                      </a:lnTo>
                      <a:lnTo>
                        <a:pt x="21350" y="9262"/>
                      </a:lnTo>
                      <a:lnTo>
                        <a:pt x="21232" y="6136"/>
                      </a:lnTo>
                      <a:lnTo>
                        <a:pt x="20681" y="4968"/>
                      </a:lnTo>
                      <a:lnTo>
                        <a:pt x="20980" y="4013"/>
                      </a:lnTo>
                      <a:lnTo>
                        <a:pt x="20896" y="2912"/>
                      </a:lnTo>
                      <a:lnTo>
                        <a:pt x="21035" y="2140"/>
                      </a:lnTo>
                      <a:lnTo>
                        <a:pt x="20090" y="1949"/>
                      </a:lnTo>
                      <a:lnTo>
                        <a:pt x="19186" y="1636"/>
                      </a:lnTo>
                      <a:lnTo>
                        <a:pt x="18422" y="910"/>
                      </a:lnTo>
                      <a:lnTo>
                        <a:pt x="17497" y="657"/>
                      </a:lnTo>
                      <a:lnTo>
                        <a:pt x="16420" y="665"/>
                      </a:lnTo>
                      <a:lnTo>
                        <a:pt x="15419" y="925"/>
                      </a:lnTo>
                      <a:lnTo>
                        <a:pt x="14655" y="1590"/>
                      </a:lnTo>
                      <a:lnTo>
                        <a:pt x="14453" y="2622"/>
                      </a:lnTo>
                      <a:lnTo>
                        <a:pt x="14495" y="3860"/>
                      </a:lnTo>
                      <a:lnTo>
                        <a:pt x="13807" y="4571"/>
                      </a:lnTo>
                      <a:lnTo>
                        <a:pt x="12299" y="3929"/>
                      </a:lnTo>
                      <a:lnTo>
                        <a:pt x="11145" y="3386"/>
                      </a:lnTo>
                      <a:lnTo>
                        <a:pt x="10179" y="3187"/>
                      </a:lnTo>
                      <a:lnTo>
                        <a:pt x="9116" y="2950"/>
                      </a:lnTo>
                      <a:lnTo>
                        <a:pt x="8546" y="1269"/>
                      </a:lnTo>
                      <a:lnTo>
                        <a:pt x="7197" y="818"/>
                      </a:lnTo>
                      <a:lnTo>
                        <a:pt x="6426" y="589"/>
                      </a:lnTo>
                      <a:lnTo>
                        <a:pt x="5077" y="627"/>
                      </a:lnTo>
                      <a:lnTo>
                        <a:pt x="3534" y="0"/>
                      </a:lnTo>
                      <a:lnTo>
                        <a:pt x="3548" y="1238"/>
                      </a:lnTo>
                      <a:lnTo>
                        <a:pt x="2673" y="1659"/>
                      </a:lnTo>
                      <a:lnTo>
                        <a:pt x="1727" y="2308"/>
                      </a:lnTo>
                      <a:lnTo>
                        <a:pt x="1665" y="3646"/>
                      </a:lnTo>
                      <a:lnTo>
                        <a:pt x="1345" y="4349"/>
                      </a:lnTo>
                      <a:lnTo>
                        <a:pt x="532" y="4533"/>
                      </a:lnTo>
                      <a:lnTo>
                        <a:pt x="838" y="5526"/>
                      </a:lnTo>
                      <a:lnTo>
                        <a:pt x="913" y="6838"/>
                      </a:lnTo>
                      <a:lnTo>
                        <a:pt x="928" y="8270"/>
                      </a:lnTo>
                      <a:lnTo>
                        <a:pt x="664" y="9485"/>
                      </a:lnTo>
                      <a:lnTo>
                        <a:pt x="670" y="10392"/>
                      </a:lnTo>
                      <a:lnTo>
                        <a:pt x="0" y="10783"/>
                      </a:lnTo>
                      <a:lnTo>
                        <a:pt x="692" y="11801"/>
                      </a:lnTo>
                      <a:lnTo>
                        <a:pt x="762" y="13340"/>
                      </a:lnTo>
                      <a:lnTo>
                        <a:pt x="1880" y="13598"/>
                      </a:lnTo>
                      <a:lnTo>
                        <a:pt x="2615" y="14005"/>
                      </a:lnTo>
                      <a:lnTo>
                        <a:pt x="3258" y="15132"/>
                      </a:lnTo>
                      <a:lnTo>
                        <a:pt x="4646" y="15450"/>
                      </a:lnTo>
                      <a:lnTo>
                        <a:pt x="5632" y="15830"/>
                      </a:lnTo>
                      <a:lnTo>
                        <a:pt x="6568" y="16503"/>
                      </a:lnTo>
                      <a:lnTo>
                        <a:pt x="7637" y="16093"/>
                      </a:lnTo>
                      <a:lnTo>
                        <a:pt x="8383" y="15412"/>
                      </a:lnTo>
                      <a:lnTo>
                        <a:pt x="9298" y="15481"/>
                      </a:lnTo>
                      <a:lnTo>
                        <a:pt x="11030" y="16331"/>
                      </a:lnTo>
                      <a:lnTo>
                        <a:pt x="14007" y="18018"/>
                      </a:lnTo>
                      <a:lnTo>
                        <a:pt x="17234" y="19820"/>
                      </a:lnTo>
                      <a:lnTo>
                        <a:pt x="20134" y="21600"/>
                      </a:lnTo>
                      <a:lnTo>
                        <a:pt x="20113" y="20795"/>
                      </a:lnTo>
                      <a:lnTo>
                        <a:pt x="21450" y="20725"/>
                      </a:lnTo>
                      <a:lnTo>
                        <a:pt x="21600" y="17815"/>
                      </a:lnTo>
                      <a:close/>
                      <a:moveTo>
                        <a:pt x="21600" y="17815"/>
                      </a:moveTo>
                    </a:path>
                  </a:pathLst>
                </a:custGeom>
                <a:solidFill>
                  <a:schemeClr val="accent2">
                    <a:lumMod val="40000"/>
                    <a:lumOff val="6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06" name="Freeform 11">
                  <a:extLst>
                    <a:ext uri="{FF2B5EF4-FFF2-40B4-BE49-F238E27FC236}">
                      <a16:creationId xmlns:a16="http://schemas.microsoft.com/office/drawing/2014/main" id="{EF6F4881-57D9-F245-ADBC-CDDF4B99365F}"/>
                    </a:ext>
                  </a:extLst>
                </p:cNvPr>
                <p:cNvSpPr>
                  <a:spLocks/>
                </p:cNvSpPr>
                <p:nvPr/>
              </p:nvSpPr>
              <p:spPr bwMode="auto">
                <a:xfrm>
                  <a:off x="2316847" y="4748628"/>
                  <a:ext cx="1005358" cy="827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956008663 h 21600"/>
                    <a:gd name="T16" fmla="*/ 2147483647 w 21600"/>
                    <a:gd name="T17" fmla="*/ 893226279 h 21600"/>
                    <a:gd name="T18" fmla="*/ 2147483647 w 21600"/>
                    <a:gd name="T19" fmla="*/ 840215684 h 21600"/>
                    <a:gd name="T20" fmla="*/ 2147483647 w 21600"/>
                    <a:gd name="T21" fmla="*/ 724052820 h 21600"/>
                    <a:gd name="T22" fmla="*/ 2147483647 w 21600"/>
                    <a:gd name="T23" fmla="*/ 1065030207 h 21600"/>
                    <a:gd name="T24" fmla="*/ 2147483647 w 21600"/>
                    <a:gd name="T25" fmla="*/ 787210285 h 21600"/>
                    <a:gd name="T26" fmla="*/ 2147483647 w 21600"/>
                    <a:gd name="T27" fmla="*/ 694732112 h 21600"/>
                    <a:gd name="T28" fmla="*/ 2147483647 w 21600"/>
                    <a:gd name="T29" fmla="*/ 390221951 h 21600"/>
                    <a:gd name="T30" fmla="*/ 2147483647 w 21600"/>
                    <a:gd name="T31" fmla="*/ 380450161 h 21600"/>
                    <a:gd name="T32" fmla="*/ 2147483647 w 21600"/>
                    <a:gd name="T33" fmla="*/ 410145878 h 21600"/>
                    <a:gd name="T34" fmla="*/ 2147483647 w 21600"/>
                    <a:gd name="T35" fmla="*/ 519167349 h 21600"/>
                    <a:gd name="T36" fmla="*/ 2147483647 w 21600"/>
                    <a:gd name="T37" fmla="*/ 549243343 h 21600"/>
                    <a:gd name="T38" fmla="*/ 2147483647 w 21600"/>
                    <a:gd name="T39" fmla="*/ 536835816 h 21600"/>
                    <a:gd name="T40" fmla="*/ 2147483647 w 21600"/>
                    <a:gd name="T41" fmla="*/ 255635408 h 21600"/>
                    <a:gd name="T42" fmla="*/ 2147483647 w 21600"/>
                    <a:gd name="T43" fmla="*/ 255635408 h 21600"/>
                    <a:gd name="T44" fmla="*/ 1913238499 w 21600"/>
                    <a:gd name="T45" fmla="*/ 287216703 h 21600"/>
                    <a:gd name="T46" fmla="*/ 1327243928 w 21600"/>
                    <a:gd name="T47" fmla="*/ 0 h 21600"/>
                    <a:gd name="T48" fmla="*/ 0 w 21600"/>
                    <a:gd name="T49" fmla="*/ 271048413 h 21600"/>
                    <a:gd name="T50" fmla="*/ 0 w 21600"/>
                    <a:gd name="T51" fmla="*/ 790596039 h 21600"/>
                    <a:gd name="T52" fmla="*/ 378305213 w 21600"/>
                    <a:gd name="T53" fmla="*/ 1266904859 h 21600"/>
                    <a:gd name="T54" fmla="*/ 798463943 w 21600"/>
                    <a:gd name="T55" fmla="*/ 1812767717 h 21600"/>
                    <a:gd name="T56" fmla="*/ 1285383855 w 21600"/>
                    <a:gd name="T57" fmla="*/ 2147483647 h 21600"/>
                    <a:gd name="T58" fmla="*/ 1568320472 w 21600"/>
                    <a:gd name="T59" fmla="*/ 2147483647 h 21600"/>
                    <a:gd name="T60" fmla="*/ 1892580268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3200" y="20542"/>
                      </a:moveTo>
                      <a:lnTo>
                        <a:pt x="13311" y="15585"/>
                      </a:lnTo>
                      <a:lnTo>
                        <a:pt x="13158" y="12544"/>
                      </a:lnTo>
                      <a:lnTo>
                        <a:pt x="13292" y="9292"/>
                      </a:lnTo>
                      <a:lnTo>
                        <a:pt x="14650" y="9055"/>
                      </a:lnTo>
                      <a:lnTo>
                        <a:pt x="14636" y="7398"/>
                      </a:lnTo>
                      <a:lnTo>
                        <a:pt x="14729" y="5745"/>
                      </a:lnTo>
                      <a:lnTo>
                        <a:pt x="14672" y="2543"/>
                      </a:lnTo>
                      <a:lnTo>
                        <a:pt x="16043" y="2376"/>
                      </a:lnTo>
                      <a:lnTo>
                        <a:pt x="17440" y="2235"/>
                      </a:lnTo>
                      <a:lnTo>
                        <a:pt x="18472" y="1926"/>
                      </a:lnTo>
                      <a:lnTo>
                        <a:pt x="19144" y="2833"/>
                      </a:lnTo>
                      <a:lnTo>
                        <a:pt x="19859" y="2094"/>
                      </a:lnTo>
                      <a:lnTo>
                        <a:pt x="21600" y="1848"/>
                      </a:lnTo>
                      <a:lnTo>
                        <a:pt x="21043" y="1038"/>
                      </a:lnTo>
                      <a:lnTo>
                        <a:pt x="19786" y="1012"/>
                      </a:lnTo>
                      <a:lnTo>
                        <a:pt x="18279" y="1091"/>
                      </a:lnTo>
                      <a:lnTo>
                        <a:pt x="16434" y="1381"/>
                      </a:lnTo>
                      <a:lnTo>
                        <a:pt x="14422" y="1461"/>
                      </a:lnTo>
                      <a:lnTo>
                        <a:pt x="11944" y="1428"/>
                      </a:lnTo>
                      <a:lnTo>
                        <a:pt x="10475" y="680"/>
                      </a:lnTo>
                      <a:lnTo>
                        <a:pt x="7336" y="680"/>
                      </a:lnTo>
                      <a:lnTo>
                        <a:pt x="3611" y="764"/>
                      </a:lnTo>
                      <a:lnTo>
                        <a:pt x="2505" y="0"/>
                      </a:lnTo>
                      <a:lnTo>
                        <a:pt x="0" y="721"/>
                      </a:lnTo>
                      <a:lnTo>
                        <a:pt x="0" y="2103"/>
                      </a:lnTo>
                      <a:lnTo>
                        <a:pt x="714" y="3370"/>
                      </a:lnTo>
                      <a:lnTo>
                        <a:pt x="1507" y="4822"/>
                      </a:lnTo>
                      <a:lnTo>
                        <a:pt x="2426" y="6323"/>
                      </a:lnTo>
                      <a:lnTo>
                        <a:pt x="2960" y="7634"/>
                      </a:lnTo>
                      <a:lnTo>
                        <a:pt x="3572" y="8874"/>
                      </a:lnTo>
                      <a:lnTo>
                        <a:pt x="4342" y="9842"/>
                      </a:lnTo>
                      <a:lnTo>
                        <a:pt x="4562" y="11153"/>
                      </a:lnTo>
                      <a:lnTo>
                        <a:pt x="4632" y="12795"/>
                      </a:lnTo>
                      <a:lnTo>
                        <a:pt x="5150" y="14238"/>
                      </a:lnTo>
                      <a:lnTo>
                        <a:pt x="5441" y="16341"/>
                      </a:lnTo>
                      <a:lnTo>
                        <a:pt x="5708" y="18301"/>
                      </a:lnTo>
                      <a:lnTo>
                        <a:pt x="6226" y="19313"/>
                      </a:lnTo>
                      <a:lnTo>
                        <a:pt x="6948" y="20410"/>
                      </a:lnTo>
                      <a:lnTo>
                        <a:pt x="7839" y="21205"/>
                      </a:lnTo>
                      <a:lnTo>
                        <a:pt x="8336" y="20293"/>
                      </a:lnTo>
                      <a:lnTo>
                        <a:pt x="9173" y="20240"/>
                      </a:lnTo>
                      <a:lnTo>
                        <a:pt x="9268" y="21240"/>
                      </a:lnTo>
                      <a:lnTo>
                        <a:pt x="10424" y="21591"/>
                      </a:lnTo>
                      <a:lnTo>
                        <a:pt x="11877" y="21600"/>
                      </a:lnTo>
                      <a:lnTo>
                        <a:pt x="13200" y="20542"/>
                      </a:lnTo>
                      <a:close/>
                      <a:moveTo>
                        <a:pt x="13200" y="20542"/>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07" name="Freeform 12">
                  <a:extLst>
                    <a:ext uri="{FF2B5EF4-FFF2-40B4-BE49-F238E27FC236}">
                      <a16:creationId xmlns:a16="http://schemas.microsoft.com/office/drawing/2014/main" id="{7DCD809D-8416-1F43-8D7C-DC544368195F}"/>
                    </a:ext>
                  </a:extLst>
                </p:cNvPr>
                <p:cNvSpPr>
                  <a:spLocks/>
                </p:cNvSpPr>
                <p:nvPr/>
              </p:nvSpPr>
              <p:spPr bwMode="auto">
                <a:xfrm>
                  <a:off x="524371" y="1753441"/>
                  <a:ext cx="1234553" cy="1059900"/>
                </a:xfrm>
                <a:custGeom>
                  <a:avLst/>
                  <a:gdLst>
                    <a:gd name="T0" fmla="*/ 2020069141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10275136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1761066177 w 21600"/>
                    <a:gd name="T101" fmla="*/ 2147483647 h 21600"/>
                    <a:gd name="T102" fmla="*/ 1496168738 w 21600"/>
                    <a:gd name="T103" fmla="*/ 2147483647 h 21600"/>
                    <a:gd name="T104" fmla="*/ 952639627 w 21600"/>
                    <a:gd name="T105" fmla="*/ 2147483647 h 21600"/>
                    <a:gd name="T106" fmla="*/ 986979831 w 21600"/>
                    <a:gd name="T107" fmla="*/ 2147483647 h 21600"/>
                    <a:gd name="T108" fmla="*/ 961466584 w 21600"/>
                    <a:gd name="T109" fmla="*/ 2147483647 h 21600"/>
                    <a:gd name="T110" fmla="*/ 266852460 w 21600"/>
                    <a:gd name="T111" fmla="*/ 2147483647 h 21600"/>
                    <a:gd name="T112" fmla="*/ 308064600 w 21600"/>
                    <a:gd name="T113" fmla="*/ 2147483647 h 21600"/>
                    <a:gd name="T114" fmla="*/ 0 w 21600"/>
                    <a:gd name="T115" fmla="*/ 2147483647 h 21600"/>
                    <a:gd name="T116" fmla="*/ 829022783 w 21600"/>
                    <a:gd name="T117" fmla="*/ 2147483647 h 21600"/>
                    <a:gd name="T118" fmla="*/ 894760872 w 21600"/>
                    <a:gd name="T119" fmla="*/ 2147483647 h 21600"/>
                    <a:gd name="T120" fmla="*/ 2020069141 w 21600"/>
                    <a:gd name="T121" fmla="*/ 2147483647 h 21600"/>
                    <a:gd name="T122" fmla="*/ 2020069141 w 21600"/>
                    <a:gd name="T123" fmla="*/ 2147483647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600" h="21600">
                      <a:moveTo>
                        <a:pt x="2059" y="13815"/>
                      </a:moveTo>
                      <a:lnTo>
                        <a:pt x="3252" y="13645"/>
                      </a:lnTo>
                      <a:lnTo>
                        <a:pt x="8851" y="13699"/>
                      </a:lnTo>
                      <a:lnTo>
                        <a:pt x="9179" y="12892"/>
                      </a:lnTo>
                      <a:lnTo>
                        <a:pt x="8755" y="11918"/>
                      </a:lnTo>
                      <a:lnTo>
                        <a:pt x="8792" y="8977"/>
                      </a:lnTo>
                      <a:lnTo>
                        <a:pt x="8717" y="6131"/>
                      </a:lnTo>
                      <a:lnTo>
                        <a:pt x="8934" y="2936"/>
                      </a:lnTo>
                      <a:lnTo>
                        <a:pt x="8985" y="0"/>
                      </a:lnTo>
                      <a:lnTo>
                        <a:pt x="11131" y="13"/>
                      </a:lnTo>
                      <a:lnTo>
                        <a:pt x="16424" y="4709"/>
                      </a:lnTo>
                      <a:lnTo>
                        <a:pt x="17981" y="5933"/>
                      </a:lnTo>
                      <a:lnTo>
                        <a:pt x="18534" y="7102"/>
                      </a:lnTo>
                      <a:lnTo>
                        <a:pt x="19345" y="7316"/>
                      </a:lnTo>
                      <a:lnTo>
                        <a:pt x="19950" y="7593"/>
                      </a:lnTo>
                      <a:lnTo>
                        <a:pt x="20552" y="7937"/>
                      </a:lnTo>
                      <a:lnTo>
                        <a:pt x="20410" y="8921"/>
                      </a:lnTo>
                      <a:lnTo>
                        <a:pt x="21581" y="8951"/>
                      </a:lnTo>
                      <a:lnTo>
                        <a:pt x="21572" y="10027"/>
                      </a:lnTo>
                      <a:lnTo>
                        <a:pt x="21600" y="12159"/>
                      </a:lnTo>
                      <a:lnTo>
                        <a:pt x="21203" y="13306"/>
                      </a:lnTo>
                      <a:lnTo>
                        <a:pt x="20485" y="14260"/>
                      </a:lnTo>
                      <a:lnTo>
                        <a:pt x="17642" y="14402"/>
                      </a:lnTo>
                      <a:lnTo>
                        <a:pt x="17142" y="14879"/>
                      </a:lnTo>
                      <a:lnTo>
                        <a:pt x="16178" y="14777"/>
                      </a:lnTo>
                      <a:lnTo>
                        <a:pt x="15078" y="14599"/>
                      </a:lnTo>
                      <a:lnTo>
                        <a:pt x="14308" y="14994"/>
                      </a:lnTo>
                      <a:lnTo>
                        <a:pt x="13402" y="15254"/>
                      </a:lnTo>
                      <a:lnTo>
                        <a:pt x="12990" y="15841"/>
                      </a:lnTo>
                      <a:lnTo>
                        <a:pt x="12354" y="15726"/>
                      </a:lnTo>
                      <a:lnTo>
                        <a:pt x="12022" y="16429"/>
                      </a:lnTo>
                      <a:lnTo>
                        <a:pt x="11502" y="16987"/>
                      </a:lnTo>
                      <a:lnTo>
                        <a:pt x="10696" y="16843"/>
                      </a:lnTo>
                      <a:lnTo>
                        <a:pt x="10086" y="17228"/>
                      </a:lnTo>
                      <a:lnTo>
                        <a:pt x="9934" y="18374"/>
                      </a:lnTo>
                      <a:lnTo>
                        <a:pt x="9441" y="18961"/>
                      </a:lnTo>
                      <a:lnTo>
                        <a:pt x="8877" y="19161"/>
                      </a:lnTo>
                      <a:lnTo>
                        <a:pt x="8769" y="19953"/>
                      </a:lnTo>
                      <a:lnTo>
                        <a:pt x="8610" y="21353"/>
                      </a:lnTo>
                      <a:lnTo>
                        <a:pt x="7613" y="21600"/>
                      </a:lnTo>
                      <a:lnTo>
                        <a:pt x="7478" y="20762"/>
                      </a:lnTo>
                      <a:lnTo>
                        <a:pt x="6698" y="21340"/>
                      </a:lnTo>
                      <a:lnTo>
                        <a:pt x="5757" y="21220"/>
                      </a:lnTo>
                      <a:lnTo>
                        <a:pt x="4833" y="21268"/>
                      </a:lnTo>
                      <a:lnTo>
                        <a:pt x="4538" y="20324"/>
                      </a:lnTo>
                      <a:lnTo>
                        <a:pt x="4394" y="19525"/>
                      </a:lnTo>
                      <a:lnTo>
                        <a:pt x="4278" y="18148"/>
                      </a:lnTo>
                      <a:lnTo>
                        <a:pt x="3507" y="18022"/>
                      </a:lnTo>
                      <a:lnTo>
                        <a:pt x="3184" y="18668"/>
                      </a:lnTo>
                      <a:lnTo>
                        <a:pt x="2432" y="18475"/>
                      </a:lnTo>
                      <a:lnTo>
                        <a:pt x="1795" y="18947"/>
                      </a:lnTo>
                      <a:lnTo>
                        <a:pt x="1525" y="18345"/>
                      </a:lnTo>
                      <a:lnTo>
                        <a:pt x="971" y="18793"/>
                      </a:lnTo>
                      <a:lnTo>
                        <a:pt x="1006" y="17993"/>
                      </a:lnTo>
                      <a:lnTo>
                        <a:pt x="980" y="16867"/>
                      </a:lnTo>
                      <a:lnTo>
                        <a:pt x="272" y="16414"/>
                      </a:lnTo>
                      <a:lnTo>
                        <a:pt x="314" y="15547"/>
                      </a:lnTo>
                      <a:lnTo>
                        <a:pt x="0" y="14629"/>
                      </a:lnTo>
                      <a:lnTo>
                        <a:pt x="845" y="14373"/>
                      </a:lnTo>
                      <a:lnTo>
                        <a:pt x="912" y="13125"/>
                      </a:lnTo>
                      <a:lnTo>
                        <a:pt x="2059" y="13815"/>
                      </a:lnTo>
                      <a:close/>
                      <a:moveTo>
                        <a:pt x="2059" y="13815"/>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08" name="Freeform 13">
                  <a:extLst>
                    <a:ext uri="{FF2B5EF4-FFF2-40B4-BE49-F238E27FC236}">
                      <a16:creationId xmlns:a16="http://schemas.microsoft.com/office/drawing/2014/main" id="{B4CADCAB-C048-7743-8902-E22618B370F5}"/>
                    </a:ext>
                  </a:extLst>
                </p:cNvPr>
                <p:cNvSpPr>
                  <a:spLocks/>
                </p:cNvSpPr>
                <p:nvPr/>
              </p:nvSpPr>
              <p:spPr bwMode="auto">
                <a:xfrm>
                  <a:off x="3692022" y="4311356"/>
                  <a:ext cx="792598" cy="1146680"/>
                </a:xfrm>
                <a:custGeom>
                  <a:avLst/>
                  <a:gdLst>
                    <a:gd name="T0" fmla="*/ 734205443 w 21600"/>
                    <a:gd name="T1" fmla="*/ 2147483647 h 21600"/>
                    <a:gd name="T2" fmla="*/ 692149452 w 21600"/>
                    <a:gd name="T3" fmla="*/ 2147483647 h 21600"/>
                    <a:gd name="T4" fmla="*/ 515607072 w 21600"/>
                    <a:gd name="T5" fmla="*/ 2147483647 h 21600"/>
                    <a:gd name="T6" fmla="*/ 975655073 w 21600"/>
                    <a:gd name="T7" fmla="*/ 2147483647 h 21600"/>
                    <a:gd name="T8" fmla="*/ 1402990988 w 21600"/>
                    <a:gd name="T9" fmla="*/ 2147483647 h 21600"/>
                    <a:gd name="T10" fmla="*/ 1352103805 w 21600"/>
                    <a:gd name="T11" fmla="*/ 2147483647 h 21600"/>
                    <a:gd name="T12" fmla="*/ 1393903408 w 21600"/>
                    <a:gd name="T13" fmla="*/ 2147483647 h 21600"/>
                    <a:gd name="T14" fmla="*/ 567011114 w 21600"/>
                    <a:gd name="T15" fmla="*/ 2147483647 h 21600"/>
                    <a:gd name="T16" fmla="*/ 60491622 w 21600"/>
                    <a:gd name="T17" fmla="*/ 2147483647 h 21600"/>
                    <a:gd name="T18" fmla="*/ 348412744 w 21600"/>
                    <a:gd name="T19" fmla="*/ 2147483647 h 21600"/>
                    <a:gd name="T20" fmla="*/ 1602897339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1348103684 h 21600"/>
                    <a:gd name="T40" fmla="*/ 2147483647 w 21600"/>
                    <a:gd name="T41" fmla="*/ 1348103684 h 21600"/>
                    <a:gd name="T42" fmla="*/ 2147483647 w 21600"/>
                    <a:gd name="T43" fmla="*/ 902741279 h 21600"/>
                    <a:gd name="T44" fmla="*/ 2147483647 w 21600"/>
                    <a:gd name="T45" fmla="*/ 651534614 h 21600"/>
                    <a:gd name="T46" fmla="*/ 2147483647 w 21600"/>
                    <a:gd name="T47" fmla="*/ 0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1435703010 w 21600"/>
                    <a:gd name="T69" fmla="*/ 2147483647 h 21600"/>
                    <a:gd name="T70" fmla="*/ 933855470 w 21600"/>
                    <a:gd name="T71" fmla="*/ 2147483647 h 21600"/>
                    <a:gd name="T72" fmla="*/ 993826151 w 21600"/>
                    <a:gd name="T73" fmla="*/ 2147483647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3828" y="21600"/>
                      </a:moveTo>
                      <a:lnTo>
                        <a:pt x="2828" y="21446"/>
                      </a:lnTo>
                      <a:lnTo>
                        <a:pt x="2613" y="20293"/>
                      </a:lnTo>
                      <a:lnTo>
                        <a:pt x="2666" y="19197"/>
                      </a:lnTo>
                      <a:lnTo>
                        <a:pt x="2720" y="18021"/>
                      </a:lnTo>
                      <a:lnTo>
                        <a:pt x="1986" y="17210"/>
                      </a:lnTo>
                      <a:lnTo>
                        <a:pt x="1682" y="15502"/>
                      </a:lnTo>
                      <a:lnTo>
                        <a:pt x="3758" y="14280"/>
                      </a:lnTo>
                      <a:lnTo>
                        <a:pt x="4205" y="13184"/>
                      </a:lnTo>
                      <a:lnTo>
                        <a:pt x="5404" y="12259"/>
                      </a:lnTo>
                      <a:lnTo>
                        <a:pt x="4939" y="11483"/>
                      </a:lnTo>
                      <a:lnTo>
                        <a:pt x="5208" y="10706"/>
                      </a:lnTo>
                      <a:lnTo>
                        <a:pt x="5440" y="9790"/>
                      </a:lnTo>
                      <a:lnTo>
                        <a:pt x="5369" y="7997"/>
                      </a:lnTo>
                      <a:lnTo>
                        <a:pt x="3472" y="7581"/>
                      </a:lnTo>
                      <a:lnTo>
                        <a:pt x="2184" y="7278"/>
                      </a:lnTo>
                      <a:lnTo>
                        <a:pt x="251" y="6988"/>
                      </a:lnTo>
                      <a:lnTo>
                        <a:pt x="233" y="6348"/>
                      </a:lnTo>
                      <a:lnTo>
                        <a:pt x="0" y="5686"/>
                      </a:lnTo>
                      <a:lnTo>
                        <a:pt x="1342" y="5492"/>
                      </a:lnTo>
                      <a:lnTo>
                        <a:pt x="3579" y="5024"/>
                      </a:lnTo>
                      <a:lnTo>
                        <a:pt x="6174" y="4556"/>
                      </a:lnTo>
                      <a:lnTo>
                        <a:pt x="7087" y="5035"/>
                      </a:lnTo>
                      <a:lnTo>
                        <a:pt x="8805" y="5035"/>
                      </a:lnTo>
                      <a:lnTo>
                        <a:pt x="9001" y="5983"/>
                      </a:lnTo>
                      <a:lnTo>
                        <a:pt x="8321" y="6839"/>
                      </a:lnTo>
                      <a:lnTo>
                        <a:pt x="8733" y="7479"/>
                      </a:lnTo>
                      <a:lnTo>
                        <a:pt x="9431" y="7970"/>
                      </a:lnTo>
                      <a:lnTo>
                        <a:pt x="9592" y="8735"/>
                      </a:lnTo>
                      <a:lnTo>
                        <a:pt x="10505" y="8335"/>
                      </a:lnTo>
                      <a:lnTo>
                        <a:pt x="10469" y="7444"/>
                      </a:lnTo>
                      <a:lnTo>
                        <a:pt x="11489" y="7205"/>
                      </a:lnTo>
                      <a:lnTo>
                        <a:pt x="11489" y="6154"/>
                      </a:lnTo>
                      <a:lnTo>
                        <a:pt x="11650" y="5469"/>
                      </a:lnTo>
                      <a:lnTo>
                        <a:pt x="10887" y="4838"/>
                      </a:lnTo>
                      <a:lnTo>
                        <a:pt x="10200" y="4133"/>
                      </a:lnTo>
                      <a:lnTo>
                        <a:pt x="9198" y="3494"/>
                      </a:lnTo>
                      <a:lnTo>
                        <a:pt x="9001" y="2478"/>
                      </a:lnTo>
                      <a:lnTo>
                        <a:pt x="9145" y="1644"/>
                      </a:lnTo>
                      <a:lnTo>
                        <a:pt x="10469" y="1347"/>
                      </a:lnTo>
                      <a:lnTo>
                        <a:pt x="12169" y="1096"/>
                      </a:lnTo>
                      <a:lnTo>
                        <a:pt x="13350" y="1347"/>
                      </a:lnTo>
                      <a:lnTo>
                        <a:pt x="15301" y="1370"/>
                      </a:lnTo>
                      <a:lnTo>
                        <a:pt x="16017" y="902"/>
                      </a:lnTo>
                      <a:lnTo>
                        <a:pt x="17305" y="856"/>
                      </a:lnTo>
                      <a:lnTo>
                        <a:pt x="19435" y="651"/>
                      </a:lnTo>
                      <a:lnTo>
                        <a:pt x="20473" y="263"/>
                      </a:lnTo>
                      <a:lnTo>
                        <a:pt x="21421" y="0"/>
                      </a:lnTo>
                      <a:lnTo>
                        <a:pt x="21475" y="913"/>
                      </a:lnTo>
                      <a:lnTo>
                        <a:pt x="21600" y="2249"/>
                      </a:lnTo>
                      <a:lnTo>
                        <a:pt x="21511" y="3608"/>
                      </a:lnTo>
                      <a:lnTo>
                        <a:pt x="21511" y="4967"/>
                      </a:lnTo>
                      <a:lnTo>
                        <a:pt x="21511" y="6200"/>
                      </a:lnTo>
                      <a:lnTo>
                        <a:pt x="20669" y="7068"/>
                      </a:lnTo>
                      <a:lnTo>
                        <a:pt x="19524" y="7821"/>
                      </a:lnTo>
                      <a:lnTo>
                        <a:pt x="17913" y="8575"/>
                      </a:lnTo>
                      <a:lnTo>
                        <a:pt x="16428" y="8815"/>
                      </a:lnTo>
                      <a:lnTo>
                        <a:pt x="14997" y="9157"/>
                      </a:lnTo>
                      <a:lnTo>
                        <a:pt x="13493" y="9708"/>
                      </a:lnTo>
                      <a:lnTo>
                        <a:pt x="12294" y="10678"/>
                      </a:lnTo>
                      <a:lnTo>
                        <a:pt x="10719" y="11158"/>
                      </a:lnTo>
                      <a:lnTo>
                        <a:pt x="9771" y="11946"/>
                      </a:lnTo>
                      <a:lnTo>
                        <a:pt x="8661" y="12368"/>
                      </a:lnTo>
                      <a:lnTo>
                        <a:pt x="9288" y="13267"/>
                      </a:lnTo>
                      <a:lnTo>
                        <a:pt x="9574" y="14557"/>
                      </a:lnTo>
                      <a:lnTo>
                        <a:pt x="9789" y="16259"/>
                      </a:lnTo>
                      <a:lnTo>
                        <a:pt x="9664" y="17754"/>
                      </a:lnTo>
                      <a:lnTo>
                        <a:pt x="8644" y="18618"/>
                      </a:lnTo>
                      <a:lnTo>
                        <a:pt x="6872" y="18880"/>
                      </a:lnTo>
                      <a:lnTo>
                        <a:pt x="5530" y="19177"/>
                      </a:lnTo>
                      <a:lnTo>
                        <a:pt x="4170" y="19634"/>
                      </a:lnTo>
                      <a:lnTo>
                        <a:pt x="3597" y="20775"/>
                      </a:lnTo>
                      <a:lnTo>
                        <a:pt x="3828" y="21600"/>
                      </a:lnTo>
                      <a:close/>
                      <a:moveTo>
                        <a:pt x="3828" y="21600"/>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09" name="Freeform 14">
                  <a:extLst>
                    <a:ext uri="{FF2B5EF4-FFF2-40B4-BE49-F238E27FC236}">
                      <a16:creationId xmlns:a16="http://schemas.microsoft.com/office/drawing/2014/main" id="{D9D78DF8-8114-BE49-8672-C2BDCA78390D}"/>
                    </a:ext>
                  </a:extLst>
                </p:cNvPr>
                <p:cNvSpPr>
                  <a:spLocks/>
                </p:cNvSpPr>
                <p:nvPr/>
              </p:nvSpPr>
              <p:spPr bwMode="auto">
                <a:xfrm>
                  <a:off x="761786" y="2771215"/>
                  <a:ext cx="454739" cy="463390"/>
                </a:xfrm>
                <a:custGeom>
                  <a:avLst/>
                  <a:gdLst>
                    <a:gd name="T0" fmla="*/ 150573610 w 21600"/>
                    <a:gd name="T1" fmla="*/ 1426664220 h 21600"/>
                    <a:gd name="T2" fmla="*/ 151602419 w 21600"/>
                    <a:gd name="T3" fmla="*/ 1274552586 h 21600"/>
                    <a:gd name="T4" fmla="*/ 166655626 w 21600"/>
                    <a:gd name="T5" fmla="*/ 1109231946 h 21600"/>
                    <a:gd name="T6" fmla="*/ 121546917 w 21600"/>
                    <a:gd name="T7" fmla="*/ 1005137943 h 21600"/>
                    <a:gd name="T8" fmla="*/ 0 w 21600"/>
                    <a:gd name="T9" fmla="*/ 954280473 h 21600"/>
                    <a:gd name="T10" fmla="*/ 26476064 w 21600"/>
                    <a:gd name="T11" fmla="*/ 854148881 h 21600"/>
                    <a:gd name="T12" fmla="*/ 15051853 w 21600"/>
                    <a:gd name="T13" fmla="*/ 692658228 h 21600"/>
                    <a:gd name="T14" fmla="*/ 45353860 w 21600"/>
                    <a:gd name="T15" fmla="*/ 556267089 h 21600"/>
                    <a:gd name="T16" fmla="*/ 147141526 w 21600"/>
                    <a:gd name="T17" fmla="*/ 527007498 h 21600"/>
                    <a:gd name="T18" fmla="*/ 121498677 w 21600"/>
                    <a:gd name="T19" fmla="*/ 368159018 h 21600"/>
                    <a:gd name="T20" fmla="*/ 86636662 w 21600"/>
                    <a:gd name="T21" fmla="*/ 256138616 h 21600"/>
                    <a:gd name="T22" fmla="*/ 81881024 w 21600"/>
                    <a:gd name="T23" fmla="*/ 84476501 h 21600"/>
                    <a:gd name="T24" fmla="*/ 207056936 w 21600"/>
                    <a:gd name="T25" fmla="*/ 67172700 h 21600"/>
                    <a:gd name="T26" fmla="*/ 323406152 w 21600"/>
                    <a:gd name="T27" fmla="*/ 86986291 h 21600"/>
                    <a:gd name="T28" fmla="*/ 454220511 w 21600"/>
                    <a:gd name="T29" fmla="*/ 0 h 21600"/>
                    <a:gd name="T30" fmla="*/ 467556340 w 21600"/>
                    <a:gd name="T31" fmla="*/ 136721189 h 21600"/>
                    <a:gd name="T32" fmla="*/ 559587578 w 21600"/>
                    <a:gd name="T33" fmla="*/ 90157837 h 21600"/>
                    <a:gd name="T34" fmla="*/ 634849623 w 21600"/>
                    <a:gd name="T35" fmla="*/ 160168758 h 21600"/>
                    <a:gd name="T36" fmla="*/ 758897575 w 21600"/>
                    <a:gd name="T37" fmla="*/ 252110882 h 21600"/>
                    <a:gd name="T38" fmla="*/ 868432180 w 21600"/>
                    <a:gd name="T39" fmla="*/ 212415103 h 21600"/>
                    <a:gd name="T40" fmla="*/ 971101301 w 21600"/>
                    <a:gd name="T41" fmla="*/ 229124129 h 21600"/>
                    <a:gd name="T42" fmla="*/ 1028419233 w 21600"/>
                    <a:gd name="T43" fmla="*/ 326348861 h 21600"/>
                    <a:gd name="T44" fmla="*/ 1059062835 w 21600"/>
                    <a:gd name="T45" fmla="*/ 497020828 h 21600"/>
                    <a:gd name="T46" fmla="*/ 1045677448 w 21600"/>
                    <a:gd name="T47" fmla="*/ 633742016 h 21600"/>
                    <a:gd name="T48" fmla="*/ 975367953 w 21600"/>
                    <a:gd name="T49" fmla="*/ 783013771 h 21600"/>
                    <a:gd name="T50" fmla="*/ 922071559 w 21600"/>
                    <a:gd name="T51" fmla="*/ 980700225 h 21600"/>
                    <a:gd name="T52" fmla="*/ 952274416 w 21600"/>
                    <a:gd name="T53" fmla="*/ 1096681380 h 21600"/>
                    <a:gd name="T54" fmla="*/ 1015621946 w 21600"/>
                    <a:gd name="T55" fmla="*/ 1187566336 h 21600"/>
                    <a:gd name="T56" fmla="*/ 1011111460 w 21600"/>
                    <a:gd name="T57" fmla="*/ 1322042461 h 21600"/>
                    <a:gd name="T58" fmla="*/ 805966141 w 21600"/>
                    <a:gd name="T59" fmla="*/ 1273297712 h 21600"/>
                    <a:gd name="T60" fmla="*/ 624601575 w 21600"/>
                    <a:gd name="T61" fmla="*/ 1264908880 h 21600"/>
                    <a:gd name="T62" fmla="*/ 484276013 w 21600"/>
                    <a:gd name="T63" fmla="*/ 1276402277 h 21600"/>
                    <a:gd name="T64" fmla="*/ 338802307 w 21600"/>
                    <a:gd name="T65" fmla="*/ 1334921419 h 21600"/>
                    <a:gd name="T66" fmla="*/ 150573610 w 21600"/>
                    <a:gd name="T67" fmla="*/ 1426664220 h 21600"/>
                    <a:gd name="T68" fmla="*/ 150573610 w 21600"/>
                    <a:gd name="T69" fmla="*/ 142666422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600" h="21600">
                      <a:moveTo>
                        <a:pt x="3071" y="21600"/>
                      </a:moveTo>
                      <a:lnTo>
                        <a:pt x="3092" y="19297"/>
                      </a:lnTo>
                      <a:lnTo>
                        <a:pt x="3399" y="16794"/>
                      </a:lnTo>
                      <a:lnTo>
                        <a:pt x="2479" y="15218"/>
                      </a:lnTo>
                      <a:lnTo>
                        <a:pt x="0" y="14448"/>
                      </a:lnTo>
                      <a:lnTo>
                        <a:pt x="540" y="12932"/>
                      </a:lnTo>
                      <a:lnTo>
                        <a:pt x="307" y="10487"/>
                      </a:lnTo>
                      <a:lnTo>
                        <a:pt x="925" y="8422"/>
                      </a:lnTo>
                      <a:lnTo>
                        <a:pt x="3001" y="7979"/>
                      </a:lnTo>
                      <a:lnTo>
                        <a:pt x="2478" y="5574"/>
                      </a:lnTo>
                      <a:lnTo>
                        <a:pt x="1767" y="3878"/>
                      </a:lnTo>
                      <a:lnTo>
                        <a:pt x="1670" y="1279"/>
                      </a:lnTo>
                      <a:lnTo>
                        <a:pt x="4223" y="1017"/>
                      </a:lnTo>
                      <a:lnTo>
                        <a:pt x="6596" y="1317"/>
                      </a:lnTo>
                      <a:lnTo>
                        <a:pt x="9264" y="0"/>
                      </a:lnTo>
                      <a:lnTo>
                        <a:pt x="9536" y="2070"/>
                      </a:lnTo>
                      <a:lnTo>
                        <a:pt x="11413" y="1365"/>
                      </a:lnTo>
                      <a:lnTo>
                        <a:pt x="12948" y="2425"/>
                      </a:lnTo>
                      <a:lnTo>
                        <a:pt x="15478" y="3817"/>
                      </a:lnTo>
                      <a:lnTo>
                        <a:pt x="17712" y="3216"/>
                      </a:lnTo>
                      <a:lnTo>
                        <a:pt x="19806" y="3469"/>
                      </a:lnTo>
                      <a:lnTo>
                        <a:pt x="20975" y="4941"/>
                      </a:lnTo>
                      <a:lnTo>
                        <a:pt x="21600" y="7525"/>
                      </a:lnTo>
                      <a:lnTo>
                        <a:pt x="21327" y="9595"/>
                      </a:lnTo>
                      <a:lnTo>
                        <a:pt x="19893" y="11855"/>
                      </a:lnTo>
                      <a:lnTo>
                        <a:pt x="18806" y="14848"/>
                      </a:lnTo>
                      <a:lnTo>
                        <a:pt x="19422" y="16604"/>
                      </a:lnTo>
                      <a:lnTo>
                        <a:pt x="20714" y="17980"/>
                      </a:lnTo>
                      <a:lnTo>
                        <a:pt x="20622" y="20016"/>
                      </a:lnTo>
                      <a:lnTo>
                        <a:pt x="16438" y="19278"/>
                      </a:lnTo>
                      <a:lnTo>
                        <a:pt x="12739" y="19151"/>
                      </a:lnTo>
                      <a:lnTo>
                        <a:pt x="9877" y="19325"/>
                      </a:lnTo>
                      <a:lnTo>
                        <a:pt x="6910" y="20211"/>
                      </a:lnTo>
                      <a:lnTo>
                        <a:pt x="3071" y="21600"/>
                      </a:lnTo>
                      <a:close/>
                      <a:moveTo>
                        <a:pt x="3071" y="21600"/>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10" name="Freeform 15">
                  <a:extLst>
                    <a:ext uri="{FF2B5EF4-FFF2-40B4-BE49-F238E27FC236}">
                      <a16:creationId xmlns:a16="http://schemas.microsoft.com/office/drawing/2014/main" id="{301934EA-52C7-B144-8F75-FB336F1B8D84}"/>
                    </a:ext>
                  </a:extLst>
                </p:cNvPr>
                <p:cNvSpPr>
                  <a:spLocks/>
                </p:cNvSpPr>
                <p:nvPr/>
              </p:nvSpPr>
              <p:spPr bwMode="auto">
                <a:xfrm>
                  <a:off x="3317638" y="4662689"/>
                  <a:ext cx="578012" cy="470973"/>
                </a:xfrm>
                <a:custGeom>
                  <a:avLst/>
                  <a:gdLst>
                    <a:gd name="T0" fmla="*/ 1034099071 w 21600"/>
                    <a:gd name="T1" fmla="*/ 1463594561 h 21600"/>
                    <a:gd name="T2" fmla="*/ 1018894510 w 21600"/>
                    <a:gd name="T3" fmla="*/ 1341270117 h 21600"/>
                    <a:gd name="T4" fmla="*/ 710175703 w 21600"/>
                    <a:gd name="T5" fmla="*/ 1298345505 h 21600"/>
                    <a:gd name="T6" fmla="*/ 668791159 w 21600"/>
                    <a:gd name="T7" fmla="*/ 1188848930 h 21600"/>
                    <a:gd name="T8" fmla="*/ 674329720 w 21600"/>
                    <a:gd name="T9" fmla="*/ 1067564237 h 21600"/>
                    <a:gd name="T10" fmla="*/ 550277739 w 21600"/>
                    <a:gd name="T11" fmla="*/ 980606036 h 21600"/>
                    <a:gd name="T12" fmla="*/ 328353807 w 21600"/>
                    <a:gd name="T13" fmla="*/ 901206162 h 21600"/>
                    <a:gd name="T14" fmla="*/ 205409947 w 21600"/>
                    <a:gd name="T15" fmla="*/ 764943146 h 21600"/>
                    <a:gd name="T16" fmla="*/ 107537996 w 21600"/>
                    <a:gd name="T17" fmla="*/ 645808783 h 21600"/>
                    <a:gd name="T18" fmla="*/ 0 w 21600"/>
                    <a:gd name="T19" fmla="*/ 503098020 h 21600"/>
                    <a:gd name="T20" fmla="*/ 201282556 w 21600"/>
                    <a:gd name="T21" fmla="*/ 501987399 h 21600"/>
                    <a:gd name="T22" fmla="*/ 482412349 w 21600"/>
                    <a:gd name="T23" fmla="*/ 486939891 h 21600"/>
                    <a:gd name="T24" fmla="*/ 634053297 w 21600"/>
                    <a:gd name="T25" fmla="*/ 382090109 h 21600"/>
                    <a:gd name="T26" fmla="*/ 740182264 w 21600"/>
                    <a:gd name="T27" fmla="*/ 271555508 h 21600"/>
                    <a:gd name="T28" fmla="*/ 883464545 w 21600"/>
                    <a:gd name="T29" fmla="*/ 211433017 h 21600"/>
                    <a:gd name="T30" fmla="*/ 1032387086 w 21600"/>
                    <a:gd name="T31" fmla="*/ 199644816 h 21600"/>
                    <a:gd name="T32" fmla="*/ 1033696511 w 21600"/>
                    <a:gd name="T33" fmla="*/ 68720569 h 21600"/>
                    <a:gd name="T34" fmla="*/ 1174362036 w 21600"/>
                    <a:gd name="T35" fmla="*/ 0 h 21600"/>
                    <a:gd name="T36" fmla="*/ 1447234813 w 21600"/>
                    <a:gd name="T37" fmla="*/ 15047508 h 21600"/>
                    <a:gd name="T38" fmla="*/ 1575414232 w 21600"/>
                    <a:gd name="T39" fmla="*/ 77249461 h 21600"/>
                    <a:gd name="T40" fmla="*/ 1773878775 w 21600"/>
                    <a:gd name="T41" fmla="*/ 111645222 h 21600"/>
                    <a:gd name="T42" fmla="*/ 1926827008 w 21600"/>
                    <a:gd name="T43" fmla="*/ 164209346 h 21600"/>
                    <a:gd name="T44" fmla="*/ 2147483647 w 21600"/>
                    <a:gd name="T45" fmla="*/ 244718156 h 21600"/>
                    <a:gd name="T46" fmla="*/ 2147483647 w 21600"/>
                    <a:gd name="T47" fmla="*/ 464956888 h 21600"/>
                    <a:gd name="T48" fmla="*/ 2134957550 w 21600"/>
                    <a:gd name="T49" fmla="*/ 633465293 h 21600"/>
                    <a:gd name="T50" fmla="*/ 2110186549 w 21600"/>
                    <a:gd name="T51" fmla="*/ 808423088 h 21600"/>
                    <a:gd name="T52" fmla="*/ 2147483647 w 21600"/>
                    <a:gd name="T53" fmla="*/ 942674144 h 21600"/>
                    <a:gd name="T54" fmla="*/ 2009494445 w 21600"/>
                    <a:gd name="T55" fmla="*/ 1109033903 h 21600"/>
                    <a:gd name="T56" fmla="*/ 1976568127 w 21600"/>
                    <a:gd name="T57" fmla="*/ 1278372737 h 21600"/>
                    <a:gd name="T58" fmla="*/ 1820799740 w 21600"/>
                    <a:gd name="T59" fmla="*/ 1402292263 h 21600"/>
                    <a:gd name="T60" fmla="*/ 1635024793 w 21600"/>
                    <a:gd name="T61" fmla="*/ 1497850225 h 21600"/>
                    <a:gd name="T62" fmla="*/ 1406255015 w 21600"/>
                    <a:gd name="T63" fmla="*/ 1477185440 h 21600"/>
                    <a:gd name="T64" fmla="*/ 1212826915 w 21600"/>
                    <a:gd name="T65" fmla="*/ 1451389482 h 21600"/>
                    <a:gd name="T66" fmla="*/ 1034099071 w 21600"/>
                    <a:gd name="T67" fmla="*/ 1463594561 h 21600"/>
                    <a:gd name="T68" fmla="*/ 1034099071 w 21600"/>
                    <a:gd name="T69" fmla="*/ 1463594561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600" h="21600">
                      <a:moveTo>
                        <a:pt x="10270" y="21106"/>
                      </a:moveTo>
                      <a:lnTo>
                        <a:pt x="10119" y="19342"/>
                      </a:lnTo>
                      <a:lnTo>
                        <a:pt x="7053" y="18723"/>
                      </a:lnTo>
                      <a:lnTo>
                        <a:pt x="6642" y="17144"/>
                      </a:lnTo>
                      <a:lnTo>
                        <a:pt x="6697" y="15395"/>
                      </a:lnTo>
                      <a:lnTo>
                        <a:pt x="5465" y="14141"/>
                      </a:lnTo>
                      <a:lnTo>
                        <a:pt x="3261" y="12996"/>
                      </a:lnTo>
                      <a:lnTo>
                        <a:pt x="2040" y="11031"/>
                      </a:lnTo>
                      <a:lnTo>
                        <a:pt x="1068" y="9313"/>
                      </a:lnTo>
                      <a:lnTo>
                        <a:pt x="0" y="7255"/>
                      </a:lnTo>
                      <a:lnTo>
                        <a:pt x="1999" y="7239"/>
                      </a:lnTo>
                      <a:lnTo>
                        <a:pt x="4791" y="7022"/>
                      </a:lnTo>
                      <a:lnTo>
                        <a:pt x="6297" y="5510"/>
                      </a:lnTo>
                      <a:lnTo>
                        <a:pt x="7351" y="3916"/>
                      </a:lnTo>
                      <a:lnTo>
                        <a:pt x="8774" y="3049"/>
                      </a:lnTo>
                      <a:lnTo>
                        <a:pt x="10253" y="2879"/>
                      </a:lnTo>
                      <a:lnTo>
                        <a:pt x="10266" y="991"/>
                      </a:lnTo>
                      <a:lnTo>
                        <a:pt x="11663" y="0"/>
                      </a:lnTo>
                      <a:lnTo>
                        <a:pt x="14373" y="217"/>
                      </a:lnTo>
                      <a:lnTo>
                        <a:pt x="15646" y="1114"/>
                      </a:lnTo>
                      <a:lnTo>
                        <a:pt x="17617" y="1610"/>
                      </a:lnTo>
                      <a:lnTo>
                        <a:pt x="19136" y="2368"/>
                      </a:lnTo>
                      <a:lnTo>
                        <a:pt x="21600" y="3529"/>
                      </a:lnTo>
                      <a:lnTo>
                        <a:pt x="21463" y="6705"/>
                      </a:lnTo>
                      <a:lnTo>
                        <a:pt x="21203" y="9135"/>
                      </a:lnTo>
                      <a:lnTo>
                        <a:pt x="20957" y="11658"/>
                      </a:lnTo>
                      <a:lnTo>
                        <a:pt x="21436" y="13594"/>
                      </a:lnTo>
                      <a:lnTo>
                        <a:pt x="19957" y="15993"/>
                      </a:lnTo>
                      <a:lnTo>
                        <a:pt x="19630" y="18435"/>
                      </a:lnTo>
                      <a:lnTo>
                        <a:pt x="18083" y="20222"/>
                      </a:lnTo>
                      <a:lnTo>
                        <a:pt x="16238" y="21600"/>
                      </a:lnTo>
                      <a:lnTo>
                        <a:pt x="13966" y="21302"/>
                      </a:lnTo>
                      <a:lnTo>
                        <a:pt x="12045" y="20930"/>
                      </a:lnTo>
                      <a:lnTo>
                        <a:pt x="10270" y="21106"/>
                      </a:lnTo>
                      <a:close/>
                      <a:moveTo>
                        <a:pt x="10270" y="21106"/>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11" name="Freeform 16">
                  <a:extLst>
                    <a:ext uri="{FF2B5EF4-FFF2-40B4-BE49-F238E27FC236}">
                      <a16:creationId xmlns:a16="http://schemas.microsoft.com/office/drawing/2014/main" id="{EC535B50-39F4-6140-B337-CC8ECB4F3B32}"/>
                    </a:ext>
                  </a:extLst>
                </p:cNvPr>
                <p:cNvSpPr>
                  <a:spLocks/>
                </p:cNvSpPr>
                <p:nvPr/>
              </p:nvSpPr>
              <p:spPr bwMode="auto">
                <a:xfrm>
                  <a:off x="917017" y="947143"/>
                  <a:ext cx="1428137" cy="1251996"/>
                </a:xfrm>
                <a:custGeom>
                  <a:avLst/>
                  <a:gdLst>
                    <a:gd name="T0" fmla="*/ 2147483647 w 21600"/>
                    <a:gd name="T1" fmla="*/ 2147483647 h 21600"/>
                    <a:gd name="T2" fmla="*/ 435888916 w 21600"/>
                    <a:gd name="T3" fmla="*/ 2147483647 h 21600"/>
                    <a:gd name="T4" fmla="*/ 1628115669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1793786556 h 21600"/>
                    <a:gd name="T22" fmla="*/ 2147483647 w 21600"/>
                    <a:gd name="T23" fmla="*/ 1036924729 h 21600"/>
                    <a:gd name="T24" fmla="*/ 2147483647 w 21600"/>
                    <a:gd name="T25" fmla="*/ 755549728 h 21600"/>
                    <a:gd name="T26" fmla="*/ 2147483647 w 21600"/>
                    <a:gd name="T27" fmla="*/ 287887548 h 21600"/>
                    <a:gd name="T28" fmla="*/ 2147483647 w 21600"/>
                    <a:gd name="T29" fmla="*/ 788124369 h 21600"/>
                    <a:gd name="T30" fmla="*/ 2147483647 w 21600"/>
                    <a:gd name="T31" fmla="*/ 287887548 h 21600"/>
                    <a:gd name="T32" fmla="*/ 2147483647 w 21600"/>
                    <a:gd name="T33" fmla="*/ 724287186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9577" y="18964"/>
                      </a:moveTo>
                      <a:lnTo>
                        <a:pt x="3746" y="14143"/>
                      </a:lnTo>
                      <a:lnTo>
                        <a:pt x="0" y="10934"/>
                      </a:lnTo>
                      <a:lnTo>
                        <a:pt x="287" y="10311"/>
                      </a:lnTo>
                      <a:lnTo>
                        <a:pt x="443" y="9338"/>
                      </a:lnTo>
                      <a:lnTo>
                        <a:pt x="1072" y="8864"/>
                      </a:lnTo>
                      <a:lnTo>
                        <a:pt x="1842" y="8341"/>
                      </a:lnTo>
                      <a:lnTo>
                        <a:pt x="2907" y="8089"/>
                      </a:lnTo>
                      <a:lnTo>
                        <a:pt x="3933" y="7934"/>
                      </a:lnTo>
                      <a:lnTo>
                        <a:pt x="4578" y="7304"/>
                      </a:lnTo>
                      <a:lnTo>
                        <a:pt x="5300" y="7059"/>
                      </a:lnTo>
                      <a:lnTo>
                        <a:pt x="6000" y="6830"/>
                      </a:lnTo>
                      <a:lnTo>
                        <a:pt x="6000" y="5980"/>
                      </a:lnTo>
                      <a:lnTo>
                        <a:pt x="6987" y="5686"/>
                      </a:lnTo>
                      <a:lnTo>
                        <a:pt x="8604" y="5583"/>
                      </a:lnTo>
                      <a:lnTo>
                        <a:pt x="8930" y="4938"/>
                      </a:lnTo>
                      <a:lnTo>
                        <a:pt x="8573" y="4455"/>
                      </a:lnTo>
                      <a:lnTo>
                        <a:pt x="8650" y="3605"/>
                      </a:lnTo>
                      <a:lnTo>
                        <a:pt x="8720" y="2701"/>
                      </a:lnTo>
                      <a:lnTo>
                        <a:pt x="8184" y="1973"/>
                      </a:lnTo>
                      <a:lnTo>
                        <a:pt x="8922" y="1704"/>
                      </a:lnTo>
                      <a:lnTo>
                        <a:pt x="9529" y="1377"/>
                      </a:lnTo>
                      <a:lnTo>
                        <a:pt x="10345" y="1148"/>
                      </a:lnTo>
                      <a:lnTo>
                        <a:pt x="11013" y="796"/>
                      </a:lnTo>
                      <a:lnTo>
                        <a:pt x="11720" y="559"/>
                      </a:lnTo>
                      <a:lnTo>
                        <a:pt x="12887" y="580"/>
                      </a:lnTo>
                      <a:lnTo>
                        <a:pt x="13859" y="409"/>
                      </a:lnTo>
                      <a:lnTo>
                        <a:pt x="14667" y="221"/>
                      </a:lnTo>
                      <a:lnTo>
                        <a:pt x="15615" y="368"/>
                      </a:lnTo>
                      <a:lnTo>
                        <a:pt x="16665" y="605"/>
                      </a:lnTo>
                      <a:lnTo>
                        <a:pt x="17255" y="0"/>
                      </a:lnTo>
                      <a:lnTo>
                        <a:pt x="18087" y="221"/>
                      </a:lnTo>
                      <a:lnTo>
                        <a:pt x="18678" y="466"/>
                      </a:lnTo>
                      <a:lnTo>
                        <a:pt x="19338" y="556"/>
                      </a:lnTo>
                      <a:lnTo>
                        <a:pt x="18856" y="1112"/>
                      </a:lnTo>
                      <a:lnTo>
                        <a:pt x="18740" y="2256"/>
                      </a:lnTo>
                      <a:lnTo>
                        <a:pt x="18569" y="3016"/>
                      </a:lnTo>
                      <a:lnTo>
                        <a:pt x="17854" y="3654"/>
                      </a:lnTo>
                      <a:lnTo>
                        <a:pt x="17877" y="4431"/>
                      </a:lnTo>
                      <a:lnTo>
                        <a:pt x="18479" y="4912"/>
                      </a:lnTo>
                      <a:lnTo>
                        <a:pt x="18792" y="5538"/>
                      </a:lnTo>
                      <a:lnTo>
                        <a:pt x="19398" y="6241"/>
                      </a:lnTo>
                      <a:lnTo>
                        <a:pt x="19447" y="6952"/>
                      </a:lnTo>
                      <a:lnTo>
                        <a:pt x="19447" y="8176"/>
                      </a:lnTo>
                      <a:lnTo>
                        <a:pt x="19564" y="9081"/>
                      </a:lnTo>
                      <a:lnTo>
                        <a:pt x="19801" y="10557"/>
                      </a:lnTo>
                      <a:lnTo>
                        <a:pt x="19540" y="11603"/>
                      </a:lnTo>
                      <a:lnTo>
                        <a:pt x="19478" y="12633"/>
                      </a:lnTo>
                      <a:lnTo>
                        <a:pt x="19020" y="13222"/>
                      </a:lnTo>
                      <a:lnTo>
                        <a:pt x="19486" y="13900"/>
                      </a:lnTo>
                      <a:lnTo>
                        <a:pt x="19626" y="14954"/>
                      </a:lnTo>
                      <a:lnTo>
                        <a:pt x="20372" y="15110"/>
                      </a:lnTo>
                      <a:lnTo>
                        <a:pt x="20978" y="15355"/>
                      </a:lnTo>
                      <a:lnTo>
                        <a:pt x="21600" y="16303"/>
                      </a:lnTo>
                      <a:lnTo>
                        <a:pt x="20450" y="17080"/>
                      </a:lnTo>
                      <a:lnTo>
                        <a:pt x="18569" y="18248"/>
                      </a:lnTo>
                      <a:lnTo>
                        <a:pt x="17504" y="18910"/>
                      </a:lnTo>
                      <a:lnTo>
                        <a:pt x="16595" y="19532"/>
                      </a:lnTo>
                      <a:lnTo>
                        <a:pt x="15615" y="20333"/>
                      </a:lnTo>
                      <a:lnTo>
                        <a:pt x="14807" y="21044"/>
                      </a:lnTo>
                      <a:lnTo>
                        <a:pt x="13750" y="21354"/>
                      </a:lnTo>
                      <a:lnTo>
                        <a:pt x="12759" y="21495"/>
                      </a:lnTo>
                      <a:lnTo>
                        <a:pt x="11659" y="21600"/>
                      </a:lnTo>
                      <a:lnTo>
                        <a:pt x="11659" y="20627"/>
                      </a:lnTo>
                      <a:lnTo>
                        <a:pt x="10851" y="20210"/>
                      </a:lnTo>
                      <a:lnTo>
                        <a:pt x="10128" y="19973"/>
                      </a:lnTo>
                      <a:lnTo>
                        <a:pt x="9577" y="18964"/>
                      </a:lnTo>
                      <a:close/>
                      <a:moveTo>
                        <a:pt x="9577" y="18964"/>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12" name="Freeform 17">
                  <a:extLst>
                    <a:ext uri="{FF2B5EF4-FFF2-40B4-BE49-F238E27FC236}">
                      <a16:creationId xmlns:a16="http://schemas.microsoft.com/office/drawing/2014/main" id="{3A4EC66D-E31F-364F-8BA4-6990D9F85524}"/>
                    </a:ext>
                  </a:extLst>
                </p:cNvPr>
                <p:cNvSpPr>
                  <a:spLocks/>
                </p:cNvSpPr>
                <p:nvPr/>
              </p:nvSpPr>
              <p:spPr bwMode="auto">
                <a:xfrm>
                  <a:off x="3929436" y="3215227"/>
                  <a:ext cx="670238" cy="668124"/>
                </a:xfrm>
                <a:custGeom>
                  <a:avLst/>
                  <a:gdLst>
                    <a:gd name="T0" fmla="*/ 1791710487 w 21600"/>
                    <a:gd name="T1" fmla="*/ 2147483647 h 21600"/>
                    <a:gd name="T2" fmla="*/ 1119328352 w 21600"/>
                    <a:gd name="T3" fmla="*/ 2147483647 h 21600"/>
                    <a:gd name="T4" fmla="*/ 550872688 w 21600"/>
                    <a:gd name="T5" fmla="*/ 2147483647 h 21600"/>
                    <a:gd name="T6" fmla="*/ 0 w 21600"/>
                    <a:gd name="T7" fmla="*/ 2147483647 h 21600"/>
                    <a:gd name="T8" fmla="*/ 393885808 w 21600"/>
                    <a:gd name="T9" fmla="*/ 2055918142 h 21600"/>
                    <a:gd name="T10" fmla="*/ 573949969 w 21600"/>
                    <a:gd name="T11" fmla="*/ 1736988678 h 21600"/>
                    <a:gd name="T12" fmla="*/ 778348668 w 21600"/>
                    <a:gd name="T13" fmla="*/ 1422413915 h 21600"/>
                    <a:gd name="T14" fmla="*/ 753859900 w 21600"/>
                    <a:gd name="T15" fmla="*/ 1067849033 h 21600"/>
                    <a:gd name="T16" fmla="*/ 558721288 w 21600"/>
                    <a:gd name="T17" fmla="*/ 800788278 h 21600"/>
                    <a:gd name="T18" fmla="*/ 564687024 w 21600"/>
                    <a:gd name="T19" fmla="*/ 499875295 h 21600"/>
                    <a:gd name="T20" fmla="*/ 349299768 w 21600"/>
                    <a:gd name="T21" fmla="*/ 254788238 h 21600"/>
                    <a:gd name="T22" fmla="*/ 531878280 w 21600"/>
                    <a:gd name="T23" fmla="*/ 25536931 h 21600"/>
                    <a:gd name="T24" fmla="*/ 1065953656 w 21600"/>
                    <a:gd name="T25" fmla="*/ 0 h 21600"/>
                    <a:gd name="T26" fmla="*/ 1531108509 w 21600"/>
                    <a:gd name="T27" fmla="*/ 152633813 h 21600"/>
                    <a:gd name="T28" fmla="*/ 1868948181 w 21600"/>
                    <a:gd name="T29" fmla="*/ 415737349 h 21600"/>
                    <a:gd name="T30" fmla="*/ 2147483647 w 21600"/>
                    <a:gd name="T31" fmla="*/ 514919577 h 21600"/>
                    <a:gd name="T32" fmla="*/ 2147483647 w 21600"/>
                    <a:gd name="T33" fmla="*/ 512742286 h 21600"/>
                    <a:gd name="T34" fmla="*/ 2147483647 w 21600"/>
                    <a:gd name="T35" fmla="*/ 287254526 h 21600"/>
                    <a:gd name="T36" fmla="*/ 2147483647 w 21600"/>
                    <a:gd name="T37" fmla="*/ 222121519 h 21600"/>
                    <a:gd name="T38" fmla="*/ 2147483647 w 21600"/>
                    <a:gd name="T39" fmla="*/ 291609226 h 21600"/>
                    <a:gd name="T40" fmla="*/ 2147483647 w 21600"/>
                    <a:gd name="T41" fmla="*/ 267655171 h 21600"/>
                    <a:gd name="T42" fmla="*/ 2147483647 w 21600"/>
                    <a:gd name="T43" fmla="*/ 527986941 h 21600"/>
                    <a:gd name="T44" fmla="*/ 2147483647 w 21600"/>
                    <a:gd name="T45" fmla="*/ 838203682 h 21600"/>
                    <a:gd name="T46" fmla="*/ 2147483647 w 21600"/>
                    <a:gd name="T47" fmla="*/ 1310955790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1851053832 w 21600"/>
                    <a:gd name="T69" fmla="*/ 2147483647 h 21600"/>
                    <a:gd name="T70" fmla="*/ 1791710487 w 21600"/>
                    <a:gd name="T71" fmla="*/ 2147483647 h 21600"/>
                    <a:gd name="T72" fmla="*/ 1791710487 w 21600"/>
                    <a:gd name="T73" fmla="*/ 2147483647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11413" y="17953"/>
                      </a:moveTo>
                      <a:lnTo>
                        <a:pt x="7130" y="15630"/>
                      </a:lnTo>
                      <a:lnTo>
                        <a:pt x="3509" y="13680"/>
                      </a:lnTo>
                      <a:lnTo>
                        <a:pt x="0" y="13551"/>
                      </a:lnTo>
                      <a:lnTo>
                        <a:pt x="2509" y="10385"/>
                      </a:lnTo>
                      <a:lnTo>
                        <a:pt x="3656" y="8774"/>
                      </a:lnTo>
                      <a:lnTo>
                        <a:pt x="4958" y="7185"/>
                      </a:lnTo>
                      <a:lnTo>
                        <a:pt x="4802" y="5394"/>
                      </a:lnTo>
                      <a:lnTo>
                        <a:pt x="3559" y="4045"/>
                      </a:lnTo>
                      <a:lnTo>
                        <a:pt x="3597" y="2525"/>
                      </a:lnTo>
                      <a:lnTo>
                        <a:pt x="2225" y="1287"/>
                      </a:lnTo>
                      <a:lnTo>
                        <a:pt x="3388" y="129"/>
                      </a:lnTo>
                      <a:lnTo>
                        <a:pt x="6790" y="0"/>
                      </a:lnTo>
                      <a:lnTo>
                        <a:pt x="9753" y="771"/>
                      </a:lnTo>
                      <a:lnTo>
                        <a:pt x="11905" y="2100"/>
                      </a:lnTo>
                      <a:lnTo>
                        <a:pt x="13947" y="2601"/>
                      </a:lnTo>
                      <a:lnTo>
                        <a:pt x="15734" y="2590"/>
                      </a:lnTo>
                      <a:lnTo>
                        <a:pt x="17237" y="1451"/>
                      </a:lnTo>
                      <a:lnTo>
                        <a:pt x="18775" y="1122"/>
                      </a:lnTo>
                      <a:lnTo>
                        <a:pt x="20216" y="1473"/>
                      </a:lnTo>
                      <a:lnTo>
                        <a:pt x="21600" y="1352"/>
                      </a:lnTo>
                      <a:lnTo>
                        <a:pt x="21245" y="2667"/>
                      </a:lnTo>
                      <a:lnTo>
                        <a:pt x="19742" y="4234"/>
                      </a:lnTo>
                      <a:lnTo>
                        <a:pt x="19636" y="6622"/>
                      </a:lnTo>
                      <a:lnTo>
                        <a:pt x="19671" y="11117"/>
                      </a:lnTo>
                      <a:lnTo>
                        <a:pt x="19730" y="12935"/>
                      </a:lnTo>
                      <a:lnTo>
                        <a:pt x="21127" y="14666"/>
                      </a:lnTo>
                      <a:lnTo>
                        <a:pt x="20180" y="15893"/>
                      </a:lnTo>
                      <a:lnTo>
                        <a:pt x="19127" y="16837"/>
                      </a:lnTo>
                      <a:lnTo>
                        <a:pt x="17837" y="16859"/>
                      </a:lnTo>
                      <a:lnTo>
                        <a:pt x="17435" y="18535"/>
                      </a:lnTo>
                      <a:lnTo>
                        <a:pt x="16678" y="19894"/>
                      </a:lnTo>
                      <a:lnTo>
                        <a:pt x="15352" y="21600"/>
                      </a:lnTo>
                      <a:lnTo>
                        <a:pt x="13755" y="20592"/>
                      </a:lnTo>
                      <a:lnTo>
                        <a:pt x="11791" y="19475"/>
                      </a:lnTo>
                      <a:lnTo>
                        <a:pt x="11413" y="17953"/>
                      </a:lnTo>
                      <a:close/>
                      <a:moveTo>
                        <a:pt x="11413" y="17953"/>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13" name="Freeform 18">
                  <a:extLst>
                    <a:ext uri="{FF2B5EF4-FFF2-40B4-BE49-F238E27FC236}">
                      <a16:creationId xmlns:a16="http://schemas.microsoft.com/office/drawing/2014/main" id="{4292C048-C544-3341-A433-49B52176A064}"/>
                    </a:ext>
                  </a:extLst>
                </p:cNvPr>
                <p:cNvSpPr>
                  <a:spLocks/>
                </p:cNvSpPr>
                <p:nvPr/>
              </p:nvSpPr>
              <p:spPr bwMode="auto">
                <a:xfrm>
                  <a:off x="2063910" y="3381204"/>
                  <a:ext cx="439216" cy="445697"/>
                </a:xfrm>
                <a:custGeom>
                  <a:avLst/>
                  <a:gdLst>
                    <a:gd name="T0" fmla="*/ 387360367 w 21600"/>
                    <a:gd name="T1" fmla="*/ 1267821606 h 21600"/>
                    <a:gd name="T2" fmla="*/ 307220180 w 21600"/>
                    <a:gd name="T3" fmla="*/ 1146698517 h 21600"/>
                    <a:gd name="T4" fmla="*/ 211882242 w 21600"/>
                    <a:gd name="T5" fmla="*/ 1031395002 h 21600"/>
                    <a:gd name="T6" fmla="*/ 140577463 w 21600"/>
                    <a:gd name="T7" fmla="*/ 940302498 h 21600"/>
                    <a:gd name="T8" fmla="*/ 82879592 w 21600"/>
                    <a:gd name="T9" fmla="*/ 847272183 h 21600"/>
                    <a:gd name="T10" fmla="*/ 25977725 w 21600"/>
                    <a:gd name="T11" fmla="*/ 746482888 h 21600"/>
                    <a:gd name="T12" fmla="*/ 0 w 21600"/>
                    <a:gd name="T13" fmla="*/ 613959443 h 21600"/>
                    <a:gd name="T14" fmla="*/ 84116779 w 21600"/>
                    <a:gd name="T15" fmla="*/ 560654988 h 21600"/>
                    <a:gd name="T16" fmla="*/ 88931938 w 21600"/>
                    <a:gd name="T17" fmla="*/ 428837431 h 21600"/>
                    <a:gd name="T18" fmla="*/ 155421559 w 21600"/>
                    <a:gd name="T19" fmla="*/ 287380547 h 21600"/>
                    <a:gd name="T20" fmla="*/ 418197015 w 21600"/>
                    <a:gd name="T21" fmla="*/ 284971055 h 21600"/>
                    <a:gd name="T22" fmla="*/ 427518610 w 21600"/>
                    <a:gd name="T23" fmla="*/ 3760812 h 21600"/>
                    <a:gd name="T24" fmla="*/ 557669716 w 21600"/>
                    <a:gd name="T25" fmla="*/ 15573830 h 21600"/>
                    <a:gd name="T26" fmla="*/ 728508944 w 21600"/>
                    <a:gd name="T27" fmla="*/ 0 h 21600"/>
                    <a:gd name="T28" fmla="*/ 749361622 w 21600"/>
                    <a:gd name="T29" fmla="*/ 194641941 h 21600"/>
                    <a:gd name="T30" fmla="*/ 822874617 w 21600"/>
                    <a:gd name="T31" fmla="*/ 202635168 h 21600"/>
                    <a:gd name="T32" fmla="*/ 925414665 w 21600"/>
                    <a:gd name="T33" fmla="*/ 214271325 h 21600"/>
                    <a:gd name="T34" fmla="*/ 953468179 w 21600"/>
                    <a:gd name="T35" fmla="*/ 343151879 h 21600"/>
                    <a:gd name="T36" fmla="*/ 856495600 w 21600"/>
                    <a:gd name="T37" fmla="*/ 404212242 h 21600"/>
                    <a:gd name="T38" fmla="*/ 870942242 w 21600"/>
                    <a:gd name="T39" fmla="*/ 548548705 h 21600"/>
                    <a:gd name="T40" fmla="*/ 954262981 w 21600"/>
                    <a:gd name="T41" fmla="*/ 636761631 h 21600"/>
                    <a:gd name="T42" fmla="*/ 947856946 w 21600"/>
                    <a:gd name="T43" fmla="*/ 855381813 h 21600"/>
                    <a:gd name="T44" fmla="*/ 887773361 w 21600"/>
                    <a:gd name="T45" fmla="*/ 984262328 h 21600"/>
                    <a:gd name="T46" fmla="*/ 819650371 w 21600"/>
                    <a:gd name="T47" fmla="*/ 921261121 h 21600"/>
                    <a:gd name="T48" fmla="*/ 719496037 w 21600"/>
                    <a:gd name="T49" fmla="*/ 955171955 h 21600"/>
                    <a:gd name="T50" fmla="*/ 654244877 w 21600"/>
                    <a:gd name="T51" fmla="*/ 863668305 h 21600"/>
                    <a:gd name="T52" fmla="*/ 599108911 w 21600"/>
                    <a:gd name="T53" fmla="*/ 959284973 h 21600"/>
                    <a:gd name="T54" fmla="*/ 468737814 w 21600"/>
                    <a:gd name="T55" fmla="*/ 953232589 h 21600"/>
                    <a:gd name="T56" fmla="*/ 496746326 w 21600"/>
                    <a:gd name="T57" fmla="*/ 1065656525 h 21600"/>
                    <a:gd name="T58" fmla="*/ 544017876 w 21600"/>
                    <a:gd name="T59" fmla="*/ 1269408767 h 21600"/>
                    <a:gd name="T60" fmla="*/ 387360367 w 21600"/>
                    <a:gd name="T61" fmla="*/ 1267821606 h 21600"/>
                    <a:gd name="T62" fmla="*/ 387360367 w 21600"/>
                    <a:gd name="T63" fmla="*/ 1267821606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8768" y="21573"/>
                      </a:moveTo>
                      <a:lnTo>
                        <a:pt x="6954" y="19512"/>
                      </a:lnTo>
                      <a:lnTo>
                        <a:pt x="4796" y="17550"/>
                      </a:lnTo>
                      <a:lnTo>
                        <a:pt x="3182" y="16000"/>
                      </a:lnTo>
                      <a:lnTo>
                        <a:pt x="1876" y="14417"/>
                      </a:lnTo>
                      <a:lnTo>
                        <a:pt x="588" y="12702"/>
                      </a:lnTo>
                      <a:lnTo>
                        <a:pt x="0" y="10447"/>
                      </a:lnTo>
                      <a:lnTo>
                        <a:pt x="1904" y="9540"/>
                      </a:lnTo>
                      <a:lnTo>
                        <a:pt x="2013" y="7297"/>
                      </a:lnTo>
                      <a:lnTo>
                        <a:pt x="3518" y="4890"/>
                      </a:lnTo>
                      <a:lnTo>
                        <a:pt x="9466" y="4849"/>
                      </a:lnTo>
                      <a:lnTo>
                        <a:pt x="9677" y="64"/>
                      </a:lnTo>
                      <a:lnTo>
                        <a:pt x="12623" y="265"/>
                      </a:lnTo>
                      <a:lnTo>
                        <a:pt x="16490" y="0"/>
                      </a:lnTo>
                      <a:lnTo>
                        <a:pt x="16962" y="3312"/>
                      </a:lnTo>
                      <a:lnTo>
                        <a:pt x="18626" y="3448"/>
                      </a:lnTo>
                      <a:lnTo>
                        <a:pt x="20947" y="3646"/>
                      </a:lnTo>
                      <a:lnTo>
                        <a:pt x="21582" y="5839"/>
                      </a:lnTo>
                      <a:lnTo>
                        <a:pt x="19387" y="6878"/>
                      </a:lnTo>
                      <a:lnTo>
                        <a:pt x="19714" y="9334"/>
                      </a:lnTo>
                      <a:lnTo>
                        <a:pt x="21600" y="10835"/>
                      </a:lnTo>
                      <a:lnTo>
                        <a:pt x="21455" y="14555"/>
                      </a:lnTo>
                      <a:lnTo>
                        <a:pt x="20095" y="16748"/>
                      </a:lnTo>
                      <a:lnTo>
                        <a:pt x="18553" y="15676"/>
                      </a:lnTo>
                      <a:lnTo>
                        <a:pt x="16286" y="16253"/>
                      </a:lnTo>
                      <a:lnTo>
                        <a:pt x="14809" y="14696"/>
                      </a:lnTo>
                      <a:lnTo>
                        <a:pt x="13561" y="16323"/>
                      </a:lnTo>
                      <a:lnTo>
                        <a:pt x="10610" y="16220"/>
                      </a:lnTo>
                      <a:lnTo>
                        <a:pt x="11244" y="18133"/>
                      </a:lnTo>
                      <a:lnTo>
                        <a:pt x="12314" y="21600"/>
                      </a:lnTo>
                      <a:lnTo>
                        <a:pt x="8768" y="21573"/>
                      </a:lnTo>
                      <a:close/>
                      <a:moveTo>
                        <a:pt x="8768" y="21573"/>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14" name="Freeform 19">
                  <a:extLst>
                    <a:ext uri="{FF2B5EF4-FFF2-40B4-BE49-F238E27FC236}">
                      <a16:creationId xmlns:a16="http://schemas.microsoft.com/office/drawing/2014/main" id="{B35E6446-E1AF-A74E-A879-0098F43A8AC0}"/>
                    </a:ext>
                  </a:extLst>
                </p:cNvPr>
                <p:cNvSpPr>
                  <a:spLocks/>
                </p:cNvSpPr>
                <p:nvPr/>
              </p:nvSpPr>
              <p:spPr bwMode="auto">
                <a:xfrm>
                  <a:off x="2685751" y="5119340"/>
                  <a:ext cx="1145067" cy="860220"/>
                </a:xfrm>
                <a:custGeom>
                  <a:avLst/>
                  <a:gdLst>
                    <a:gd name="T0" fmla="*/ 244246566 w 21600"/>
                    <a:gd name="T1" fmla="*/ 2147483647 h 21600"/>
                    <a:gd name="T2" fmla="*/ 969154605 w 21600"/>
                    <a:gd name="T3" fmla="*/ 2147483647 h 21600"/>
                    <a:gd name="T4" fmla="*/ 2147483647 w 21600"/>
                    <a:gd name="T5" fmla="*/ 2147483647 h 21600"/>
                    <a:gd name="T6" fmla="*/ 2147483647 w 21600"/>
                    <a:gd name="T7" fmla="*/ 2147483647 h 21600"/>
                    <a:gd name="T8" fmla="*/ 2147483647 w 21600"/>
                    <a:gd name="T9" fmla="*/ 2132085234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1651241801 h 21600"/>
                    <a:gd name="T22" fmla="*/ 2147483647 w 21600"/>
                    <a:gd name="T23" fmla="*/ 693372833 h 21600"/>
                    <a:gd name="T24" fmla="*/ 2147483647 w 21600"/>
                    <a:gd name="T25" fmla="*/ 184223358 h 21600"/>
                    <a:gd name="T26" fmla="*/ 2147483647 w 21600"/>
                    <a:gd name="T27" fmla="*/ 0 h 21600"/>
                    <a:gd name="T28" fmla="*/ 2147483647 w 21600"/>
                    <a:gd name="T29" fmla="*/ 614777921 h 21600"/>
                    <a:gd name="T30" fmla="*/ 2147483647 w 21600"/>
                    <a:gd name="T31" fmla="*/ 1529976630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036160718 w 21600"/>
                    <a:gd name="T57" fmla="*/ 2147483647 h 21600"/>
                    <a:gd name="T58" fmla="*/ 1359006208 w 21600"/>
                    <a:gd name="T59" fmla="*/ 2147483647 h 21600"/>
                    <a:gd name="T60" fmla="*/ 1379366440 w 21600"/>
                    <a:gd name="T61" fmla="*/ 2147483647 h 21600"/>
                    <a:gd name="T62" fmla="*/ 464225550 w 21600"/>
                    <a:gd name="T63" fmla="*/ 2147483647 h 21600"/>
                    <a:gd name="T64" fmla="*/ 0 w 21600"/>
                    <a:gd name="T65" fmla="*/ 2147483647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0" y="11119"/>
                      </a:moveTo>
                      <a:lnTo>
                        <a:pt x="312" y="10102"/>
                      </a:lnTo>
                      <a:lnTo>
                        <a:pt x="1054" y="10076"/>
                      </a:lnTo>
                      <a:lnTo>
                        <a:pt x="1238" y="10952"/>
                      </a:lnTo>
                      <a:lnTo>
                        <a:pt x="1925" y="11436"/>
                      </a:lnTo>
                      <a:lnTo>
                        <a:pt x="3395" y="11278"/>
                      </a:lnTo>
                      <a:lnTo>
                        <a:pt x="4491" y="10300"/>
                      </a:lnTo>
                      <a:lnTo>
                        <a:pt x="4507" y="7589"/>
                      </a:lnTo>
                      <a:lnTo>
                        <a:pt x="4592" y="4115"/>
                      </a:lnTo>
                      <a:lnTo>
                        <a:pt x="5295" y="5046"/>
                      </a:lnTo>
                      <a:lnTo>
                        <a:pt x="5708" y="5874"/>
                      </a:lnTo>
                      <a:lnTo>
                        <a:pt x="5685" y="7021"/>
                      </a:lnTo>
                      <a:lnTo>
                        <a:pt x="5895" y="7911"/>
                      </a:lnTo>
                      <a:lnTo>
                        <a:pt x="7133" y="7968"/>
                      </a:lnTo>
                      <a:lnTo>
                        <a:pt x="7601" y="6978"/>
                      </a:lnTo>
                      <a:lnTo>
                        <a:pt x="8185" y="6275"/>
                      </a:lnTo>
                      <a:lnTo>
                        <a:pt x="8687" y="5113"/>
                      </a:lnTo>
                      <a:lnTo>
                        <a:pt x="9459" y="5400"/>
                      </a:lnTo>
                      <a:lnTo>
                        <a:pt x="10615" y="6003"/>
                      </a:lnTo>
                      <a:lnTo>
                        <a:pt x="12152" y="5888"/>
                      </a:lnTo>
                      <a:lnTo>
                        <a:pt x="12514" y="4568"/>
                      </a:lnTo>
                      <a:lnTo>
                        <a:pt x="13519" y="3908"/>
                      </a:lnTo>
                      <a:lnTo>
                        <a:pt x="14127" y="2158"/>
                      </a:lnTo>
                      <a:lnTo>
                        <a:pt x="15097" y="1641"/>
                      </a:lnTo>
                      <a:lnTo>
                        <a:pt x="15611" y="709"/>
                      </a:lnTo>
                      <a:lnTo>
                        <a:pt x="16475" y="436"/>
                      </a:lnTo>
                      <a:lnTo>
                        <a:pt x="17165" y="63"/>
                      </a:lnTo>
                      <a:lnTo>
                        <a:pt x="18651" y="0"/>
                      </a:lnTo>
                      <a:lnTo>
                        <a:pt x="20460" y="224"/>
                      </a:lnTo>
                      <a:lnTo>
                        <a:pt x="20245" y="1455"/>
                      </a:lnTo>
                      <a:lnTo>
                        <a:pt x="20390" y="2800"/>
                      </a:lnTo>
                      <a:lnTo>
                        <a:pt x="20829" y="3621"/>
                      </a:lnTo>
                      <a:lnTo>
                        <a:pt x="20905" y="5205"/>
                      </a:lnTo>
                      <a:lnTo>
                        <a:pt x="20988" y="6815"/>
                      </a:lnTo>
                      <a:lnTo>
                        <a:pt x="20864" y="8356"/>
                      </a:lnTo>
                      <a:lnTo>
                        <a:pt x="21600" y="8585"/>
                      </a:lnTo>
                      <a:lnTo>
                        <a:pt x="21226" y="9590"/>
                      </a:lnTo>
                      <a:lnTo>
                        <a:pt x="20981" y="11196"/>
                      </a:lnTo>
                      <a:lnTo>
                        <a:pt x="19625" y="12398"/>
                      </a:lnTo>
                      <a:lnTo>
                        <a:pt x="18773" y="13933"/>
                      </a:lnTo>
                      <a:lnTo>
                        <a:pt x="18048" y="15095"/>
                      </a:lnTo>
                      <a:lnTo>
                        <a:pt x="17148" y="16243"/>
                      </a:lnTo>
                      <a:lnTo>
                        <a:pt x="16249" y="17219"/>
                      </a:lnTo>
                      <a:lnTo>
                        <a:pt x="15022" y="18329"/>
                      </a:lnTo>
                      <a:lnTo>
                        <a:pt x="14052" y="19089"/>
                      </a:lnTo>
                      <a:lnTo>
                        <a:pt x="12954" y="19878"/>
                      </a:lnTo>
                      <a:lnTo>
                        <a:pt x="11926" y="20036"/>
                      </a:lnTo>
                      <a:lnTo>
                        <a:pt x="10839" y="20323"/>
                      </a:lnTo>
                      <a:lnTo>
                        <a:pt x="9542" y="20294"/>
                      </a:lnTo>
                      <a:lnTo>
                        <a:pt x="8010" y="20323"/>
                      </a:lnTo>
                      <a:lnTo>
                        <a:pt x="7274" y="20495"/>
                      </a:lnTo>
                      <a:lnTo>
                        <a:pt x="6363" y="20926"/>
                      </a:lnTo>
                      <a:lnTo>
                        <a:pt x="5323" y="21098"/>
                      </a:lnTo>
                      <a:lnTo>
                        <a:pt x="4458" y="21600"/>
                      </a:lnTo>
                      <a:lnTo>
                        <a:pt x="3757" y="21198"/>
                      </a:lnTo>
                      <a:lnTo>
                        <a:pt x="3197" y="20352"/>
                      </a:lnTo>
                      <a:lnTo>
                        <a:pt x="2566" y="21155"/>
                      </a:lnTo>
                      <a:lnTo>
                        <a:pt x="2601" y="19964"/>
                      </a:lnTo>
                      <a:lnTo>
                        <a:pt x="2122" y="18845"/>
                      </a:lnTo>
                      <a:lnTo>
                        <a:pt x="1736" y="18013"/>
                      </a:lnTo>
                      <a:lnTo>
                        <a:pt x="2390" y="17439"/>
                      </a:lnTo>
                      <a:lnTo>
                        <a:pt x="1762" y="15775"/>
                      </a:lnTo>
                      <a:lnTo>
                        <a:pt x="1072" y="14197"/>
                      </a:lnTo>
                      <a:lnTo>
                        <a:pt x="593" y="12590"/>
                      </a:lnTo>
                      <a:lnTo>
                        <a:pt x="0" y="11119"/>
                      </a:lnTo>
                      <a:close/>
                      <a:moveTo>
                        <a:pt x="0" y="11119"/>
                      </a:moveTo>
                    </a:path>
                  </a:pathLst>
                </a:custGeom>
                <a:solidFill>
                  <a:srgbClr val="FF000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15" name="Freeform 20">
                  <a:extLst>
                    <a:ext uri="{FF2B5EF4-FFF2-40B4-BE49-F238E27FC236}">
                      <a16:creationId xmlns:a16="http://schemas.microsoft.com/office/drawing/2014/main" id="{C317E086-4905-9542-ADFD-002990F3932D}"/>
                    </a:ext>
                  </a:extLst>
                </p:cNvPr>
                <p:cNvSpPr>
                  <a:spLocks/>
                </p:cNvSpPr>
                <p:nvPr/>
              </p:nvSpPr>
              <p:spPr bwMode="auto">
                <a:xfrm>
                  <a:off x="239474" y="1589991"/>
                  <a:ext cx="911305" cy="882969"/>
                </a:xfrm>
                <a:custGeom>
                  <a:avLst/>
                  <a:gdLst>
                    <a:gd name="T0" fmla="*/ 0 w 21600"/>
                    <a:gd name="T1" fmla="*/ 2147483647 h 21600"/>
                    <a:gd name="T2" fmla="*/ 256894265 w 21600"/>
                    <a:gd name="T3" fmla="*/ 2147483647 h 21600"/>
                    <a:gd name="T4" fmla="*/ 523257292 w 21600"/>
                    <a:gd name="T5" fmla="*/ 2147483647 h 21600"/>
                    <a:gd name="T6" fmla="*/ 475509990 w 21600"/>
                    <a:gd name="T7" fmla="*/ 2147483647 h 21600"/>
                    <a:gd name="T8" fmla="*/ 428155323 w 21600"/>
                    <a:gd name="T9" fmla="*/ 2147483647 h 21600"/>
                    <a:gd name="T10" fmla="*/ 523257292 w 21600"/>
                    <a:gd name="T11" fmla="*/ 2147483647 h 21600"/>
                    <a:gd name="T12" fmla="*/ 199672773 w 21600"/>
                    <a:gd name="T13" fmla="*/ 2147483647 h 21600"/>
                    <a:gd name="T14" fmla="*/ 370933831 w 21600"/>
                    <a:gd name="T15" fmla="*/ 2147483647 h 21600"/>
                    <a:gd name="T16" fmla="*/ 827506224 w 21600"/>
                    <a:gd name="T17" fmla="*/ 2147483647 h 21600"/>
                    <a:gd name="T18" fmla="*/ 1417448488 w 21600"/>
                    <a:gd name="T19" fmla="*/ 2147483647 h 21600"/>
                    <a:gd name="T20" fmla="*/ 1940705779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1816812545 h 21600"/>
                    <a:gd name="T32" fmla="*/ 2147483647 w 21600"/>
                    <a:gd name="T33" fmla="*/ 808792581 h 21600"/>
                    <a:gd name="T34" fmla="*/ 2147483647 w 21600"/>
                    <a:gd name="T35" fmla="*/ 839867339 h 21600"/>
                    <a:gd name="T36" fmla="*/ 2147483647 w 21600"/>
                    <a:gd name="T37" fmla="*/ 850373913 h 21600"/>
                    <a:gd name="T38" fmla="*/ 2147483647 w 21600"/>
                    <a:gd name="T39" fmla="*/ 839867339 h 21600"/>
                    <a:gd name="T40" fmla="*/ 2147483647 w 21600"/>
                    <a:gd name="T41" fmla="*/ 0 h 21600"/>
                    <a:gd name="T42" fmla="*/ 2147483647 w 21600"/>
                    <a:gd name="T43" fmla="*/ 542853448 h 21600"/>
                    <a:gd name="T44" fmla="*/ 2147483647 w 21600"/>
                    <a:gd name="T45" fmla="*/ 923030080 h 21600"/>
                    <a:gd name="T46" fmla="*/ 2147483647 w 21600"/>
                    <a:gd name="T47" fmla="*/ 1836004402 h 21600"/>
                    <a:gd name="T48" fmla="*/ 2147483647 w 21600"/>
                    <a:gd name="T49" fmla="*/ 184011566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085136881 w 21600"/>
                    <a:gd name="T79" fmla="*/ 2147483647 h 21600"/>
                    <a:gd name="T80" fmla="*/ 1723273677 w 21600"/>
                    <a:gd name="T81" fmla="*/ 2147483647 h 21600"/>
                    <a:gd name="T82" fmla="*/ 1119913793 w 21600"/>
                    <a:gd name="T83" fmla="*/ 2147483647 h 21600"/>
                    <a:gd name="T84" fmla="*/ 383566036 w 21600"/>
                    <a:gd name="T85" fmla="*/ 2147483647 h 21600"/>
                    <a:gd name="T86" fmla="*/ 0 w 21600"/>
                    <a:gd name="T87" fmla="*/ 2147483647 h 21600"/>
                    <a:gd name="T88" fmla="*/ 0 w 21600"/>
                    <a:gd name="T89" fmla="*/ 2147483647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0" y="18821"/>
                      </a:moveTo>
                      <a:lnTo>
                        <a:pt x="651" y="17190"/>
                      </a:lnTo>
                      <a:lnTo>
                        <a:pt x="1326" y="15535"/>
                      </a:lnTo>
                      <a:lnTo>
                        <a:pt x="1205" y="13811"/>
                      </a:lnTo>
                      <a:lnTo>
                        <a:pt x="1085" y="12295"/>
                      </a:lnTo>
                      <a:lnTo>
                        <a:pt x="1326" y="11215"/>
                      </a:lnTo>
                      <a:lnTo>
                        <a:pt x="506" y="10112"/>
                      </a:lnTo>
                      <a:lnTo>
                        <a:pt x="940" y="9353"/>
                      </a:lnTo>
                      <a:lnTo>
                        <a:pt x="2097" y="9353"/>
                      </a:lnTo>
                      <a:lnTo>
                        <a:pt x="3592" y="9422"/>
                      </a:lnTo>
                      <a:lnTo>
                        <a:pt x="4918" y="9583"/>
                      </a:lnTo>
                      <a:lnTo>
                        <a:pt x="7232" y="9744"/>
                      </a:lnTo>
                      <a:lnTo>
                        <a:pt x="7401" y="7193"/>
                      </a:lnTo>
                      <a:lnTo>
                        <a:pt x="8268" y="6527"/>
                      </a:lnTo>
                      <a:lnTo>
                        <a:pt x="9715" y="6090"/>
                      </a:lnTo>
                      <a:lnTo>
                        <a:pt x="10052" y="3976"/>
                      </a:lnTo>
                      <a:lnTo>
                        <a:pt x="10486" y="1770"/>
                      </a:lnTo>
                      <a:lnTo>
                        <a:pt x="11981" y="1838"/>
                      </a:lnTo>
                      <a:lnTo>
                        <a:pt x="13355" y="1861"/>
                      </a:lnTo>
                      <a:lnTo>
                        <a:pt x="15741" y="1838"/>
                      </a:lnTo>
                      <a:lnTo>
                        <a:pt x="16344" y="0"/>
                      </a:lnTo>
                      <a:lnTo>
                        <a:pt x="17915" y="1188"/>
                      </a:lnTo>
                      <a:lnTo>
                        <a:pt x="18919" y="2020"/>
                      </a:lnTo>
                      <a:lnTo>
                        <a:pt x="21600" y="4018"/>
                      </a:lnTo>
                      <a:lnTo>
                        <a:pt x="18928" y="4027"/>
                      </a:lnTo>
                      <a:lnTo>
                        <a:pt x="18884" y="5841"/>
                      </a:lnTo>
                      <a:lnTo>
                        <a:pt x="18740" y="10155"/>
                      </a:lnTo>
                      <a:lnTo>
                        <a:pt x="18700" y="13009"/>
                      </a:lnTo>
                      <a:lnTo>
                        <a:pt x="18696" y="16893"/>
                      </a:lnTo>
                      <a:lnTo>
                        <a:pt x="18682" y="18580"/>
                      </a:lnTo>
                      <a:lnTo>
                        <a:pt x="19190" y="19495"/>
                      </a:lnTo>
                      <a:lnTo>
                        <a:pt x="18573" y="20528"/>
                      </a:lnTo>
                      <a:lnTo>
                        <a:pt x="10988" y="20515"/>
                      </a:lnTo>
                      <a:lnTo>
                        <a:pt x="9603" y="20554"/>
                      </a:lnTo>
                      <a:lnTo>
                        <a:pt x="8053" y="19979"/>
                      </a:lnTo>
                      <a:lnTo>
                        <a:pt x="8094" y="21198"/>
                      </a:lnTo>
                      <a:lnTo>
                        <a:pt x="7025" y="21600"/>
                      </a:lnTo>
                      <a:lnTo>
                        <a:pt x="6353" y="20685"/>
                      </a:lnTo>
                      <a:lnTo>
                        <a:pt x="5489" y="20031"/>
                      </a:lnTo>
                      <a:lnTo>
                        <a:pt x="5284" y="19060"/>
                      </a:lnTo>
                      <a:lnTo>
                        <a:pt x="4367" y="18215"/>
                      </a:lnTo>
                      <a:lnTo>
                        <a:pt x="2838" y="18040"/>
                      </a:lnTo>
                      <a:lnTo>
                        <a:pt x="972" y="18069"/>
                      </a:lnTo>
                      <a:lnTo>
                        <a:pt x="0" y="18821"/>
                      </a:lnTo>
                      <a:close/>
                      <a:moveTo>
                        <a:pt x="0" y="18821"/>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16" name="Freeform 21">
                  <a:extLst>
                    <a:ext uri="{FF2B5EF4-FFF2-40B4-BE49-F238E27FC236}">
                      <a16:creationId xmlns:a16="http://schemas.microsoft.com/office/drawing/2014/main" id="{57D1441D-301C-CE49-A15F-C197E2AC75A9}"/>
                    </a:ext>
                  </a:extLst>
                </p:cNvPr>
                <p:cNvSpPr>
                  <a:spLocks/>
                </p:cNvSpPr>
                <p:nvPr/>
              </p:nvSpPr>
              <p:spPr bwMode="auto">
                <a:xfrm>
                  <a:off x="3252806" y="1331335"/>
                  <a:ext cx="801729" cy="684975"/>
                </a:xfrm>
                <a:custGeom>
                  <a:avLst/>
                  <a:gdLst>
                    <a:gd name="T0" fmla="*/ 306315113 w 21600"/>
                    <a:gd name="T1" fmla="*/ 2147483647 h 21600"/>
                    <a:gd name="T2" fmla="*/ 254186187 w 21600"/>
                    <a:gd name="T3" fmla="*/ 2147483647 h 21600"/>
                    <a:gd name="T4" fmla="*/ 238067439 w 21600"/>
                    <a:gd name="T5" fmla="*/ 2147483647 h 21600"/>
                    <a:gd name="T6" fmla="*/ 174116942 w 21600"/>
                    <a:gd name="T7" fmla="*/ 1496295405 h 21600"/>
                    <a:gd name="T8" fmla="*/ 175994927 w 21600"/>
                    <a:gd name="T9" fmla="*/ 1104619222 h 21600"/>
                    <a:gd name="T10" fmla="*/ 0 w 21600"/>
                    <a:gd name="T11" fmla="*/ 837531156 h 21600"/>
                    <a:gd name="T12" fmla="*/ 105061495 w 21600"/>
                    <a:gd name="T13" fmla="*/ 563191802 h 21600"/>
                    <a:gd name="T14" fmla="*/ 88130716 w 21600"/>
                    <a:gd name="T15" fmla="*/ 274342880 h 21600"/>
                    <a:gd name="T16" fmla="*/ 112048624 w 21600"/>
                    <a:gd name="T17" fmla="*/ 0 h 21600"/>
                    <a:gd name="T18" fmla="*/ 360055455 w 21600"/>
                    <a:gd name="T19" fmla="*/ 133756480 h 21600"/>
                    <a:gd name="T20" fmla="*/ 712049504 w 21600"/>
                    <a:gd name="T21" fmla="*/ 72105141 h 21600"/>
                    <a:gd name="T22" fmla="*/ 1112137549 w 21600"/>
                    <a:gd name="T23" fmla="*/ 164689285 h 21600"/>
                    <a:gd name="T24" fmla="*/ 1524051296 w 21600"/>
                    <a:gd name="T25" fmla="*/ 284796621 h 21600"/>
                    <a:gd name="T26" fmla="*/ 1863953074 w 21600"/>
                    <a:gd name="T27" fmla="*/ 301862547 h 21600"/>
                    <a:gd name="T28" fmla="*/ 2147483647 w 21600"/>
                    <a:gd name="T29" fmla="*/ 387620356 h 21600"/>
                    <a:gd name="T30" fmla="*/ 2147483647 w 21600"/>
                    <a:gd name="T31" fmla="*/ 181755151 h 21600"/>
                    <a:gd name="T32" fmla="*/ 2147483647 w 21600"/>
                    <a:gd name="T33" fmla="*/ 47998671 h 21600"/>
                    <a:gd name="T34" fmla="*/ 2147483647 w 21600"/>
                    <a:gd name="T35" fmla="*/ 10239532 h 21600"/>
                    <a:gd name="T36" fmla="*/ 2147483647 w 21600"/>
                    <a:gd name="T37" fmla="*/ 37759139 h 21600"/>
                    <a:gd name="T38" fmla="*/ 2147483647 w 21600"/>
                    <a:gd name="T39" fmla="*/ 216101152 h 21600"/>
                    <a:gd name="T40" fmla="*/ 2147483647 w 21600"/>
                    <a:gd name="T41" fmla="*/ 161276087 h 21600"/>
                    <a:gd name="T42" fmla="*/ 2147483647 w 21600"/>
                    <a:gd name="T43" fmla="*/ 120103811 h 21600"/>
                    <a:gd name="T44" fmla="*/ 2147483647 w 21600"/>
                    <a:gd name="T45" fmla="*/ 325968957 h 21600"/>
                    <a:gd name="T46" fmla="*/ 2147483647 w 21600"/>
                    <a:gd name="T47" fmla="*/ 864411659 h 21600"/>
                    <a:gd name="T48" fmla="*/ 2147483647 w 21600"/>
                    <a:gd name="T49" fmla="*/ 1245205681 h 21600"/>
                    <a:gd name="T50" fmla="*/ 2147483647 w 21600"/>
                    <a:gd name="T51" fmla="*/ 1790688928 h 21600"/>
                    <a:gd name="T52" fmla="*/ 2147483647 w 21600"/>
                    <a:gd name="T53" fmla="*/ 1577997388 h 21600"/>
                    <a:gd name="T54" fmla="*/ 2147483647 w 21600"/>
                    <a:gd name="T55" fmla="*/ 1224512408 h 21600"/>
                    <a:gd name="T56" fmla="*/ 2147483647 w 21600"/>
                    <a:gd name="T57" fmla="*/ 1025687807 h 21600"/>
                    <a:gd name="T58" fmla="*/ 2147483647 w 21600"/>
                    <a:gd name="T59" fmla="*/ 675826589 h 21600"/>
                    <a:gd name="T60" fmla="*/ 2147483647 w 21600"/>
                    <a:gd name="T61" fmla="*/ 936516800 h 21600"/>
                    <a:gd name="T62" fmla="*/ 2147483647 w 21600"/>
                    <a:gd name="T63" fmla="*/ 1262271547 h 21600"/>
                    <a:gd name="T64" fmla="*/ 2147483647 w 21600"/>
                    <a:gd name="T65" fmla="*/ 1481785837 h 21600"/>
                    <a:gd name="T66" fmla="*/ 2147483647 w 21600"/>
                    <a:gd name="T67" fmla="*/ 1855753465 h 21600"/>
                    <a:gd name="T68" fmla="*/ 2147483647 w 21600"/>
                    <a:gd name="T69" fmla="*/ 2137136948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1911514061 w 21600"/>
                    <a:gd name="T93" fmla="*/ 2147483647 h 21600"/>
                    <a:gd name="T94" fmla="*/ 306315113 w 21600"/>
                    <a:gd name="T95" fmla="*/ 2147483647 h 21600"/>
                    <a:gd name="T96" fmla="*/ 306315113 w 21600"/>
                    <a:gd name="T97" fmla="*/ 2147483647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1140" y="21437"/>
                      </a:moveTo>
                      <a:lnTo>
                        <a:pt x="946" y="15198"/>
                      </a:lnTo>
                      <a:lnTo>
                        <a:pt x="886" y="10664"/>
                      </a:lnTo>
                      <a:lnTo>
                        <a:pt x="648" y="7014"/>
                      </a:lnTo>
                      <a:lnTo>
                        <a:pt x="655" y="5178"/>
                      </a:lnTo>
                      <a:lnTo>
                        <a:pt x="0" y="3926"/>
                      </a:lnTo>
                      <a:lnTo>
                        <a:pt x="391" y="2640"/>
                      </a:lnTo>
                      <a:lnTo>
                        <a:pt x="328" y="1286"/>
                      </a:lnTo>
                      <a:lnTo>
                        <a:pt x="417" y="0"/>
                      </a:lnTo>
                      <a:lnTo>
                        <a:pt x="1340" y="627"/>
                      </a:lnTo>
                      <a:lnTo>
                        <a:pt x="2650" y="338"/>
                      </a:lnTo>
                      <a:lnTo>
                        <a:pt x="4139" y="772"/>
                      </a:lnTo>
                      <a:lnTo>
                        <a:pt x="5672" y="1335"/>
                      </a:lnTo>
                      <a:lnTo>
                        <a:pt x="6937" y="1415"/>
                      </a:lnTo>
                      <a:lnTo>
                        <a:pt x="8262" y="1817"/>
                      </a:lnTo>
                      <a:lnTo>
                        <a:pt x="9513" y="852"/>
                      </a:lnTo>
                      <a:lnTo>
                        <a:pt x="11131" y="225"/>
                      </a:lnTo>
                      <a:lnTo>
                        <a:pt x="12262" y="48"/>
                      </a:lnTo>
                      <a:lnTo>
                        <a:pt x="13394" y="177"/>
                      </a:lnTo>
                      <a:lnTo>
                        <a:pt x="14510" y="1013"/>
                      </a:lnTo>
                      <a:lnTo>
                        <a:pt x="15910" y="756"/>
                      </a:lnTo>
                      <a:lnTo>
                        <a:pt x="16996" y="563"/>
                      </a:lnTo>
                      <a:lnTo>
                        <a:pt x="18024" y="1528"/>
                      </a:lnTo>
                      <a:lnTo>
                        <a:pt x="18887" y="4052"/>
                      </a:lnTo>
                      <a:lnTo>
                        <a:pt x="18649" y="5837"/>
                      </a:lnTo>
                      <a:lnTo>
                        <a:pt x="18262" y="8394"/>
                      </a:lnTo>
                      <a:lnTo>
                        <a:pt x="16996" y="7397"/>
                      </a:lnTo>
                      <a:lnTo>
                        <a:pt x="16014" y="5740"/>
                      </a:lnTo>
                      <a:lnTo>
                        <a:pt x="15329" y="4808"/>
                      </a:lnTo>
                      <a:lnTo>
                        <a:pt x="14674" y="3168"/>
                      </a:lnTo>
                      <a:lnTo>
                        <a:pt x="14346" y="4390"/>
                      </a:lnTo>
                      <a:lnTo>
                        <a:pt x="15016" y="5917"/>
                      </a:lnTo>
                      <a:lnTo>
                        <a:pt x="15776" y="6946"/>
                      </a:lnTo>
                      <a:lnTo>
                        <a:pt x="16728" y="8699"/>
                      </a:lnTo>
                      <a:lnTo>
                        <a:pt x="17741" y="10018"/>
                      </a:lnTo>
                      <a:lnTo>
                        <a:pt x="18589" y="11867"/>
                      </a:lnTo>
                      <a:lnTo>
                        <a:pt x="19650" y="13544"/>
                      </a:lnTo>
                      <a:lnTo>
                        <a:pt x="20275" y="14798"/>
                      </a:lnTo>
                      <a:lnTo>
                        <a:pt x="21540" y="16229"/>
                      </a:lnTo>
                      <a:lnTo>
                        <a:pt x="21362" y="17660"/>
                      </a:lnTo>
                      <a:lnTo>
                        <a:pt x="21600" y="19027"/>
                      </a:lnTo>
                      <a:lnTo>
                        <a:pt x="20409" y="19349"/>
                      </a:lnTo>
                      <a:lnTo>
                        <a:pt x="19962" y="20346"/>
                      </a:lnTo>
                      <a:lnTo>
                        <a:pt x="18980" y="20507"/>
                      </a:lnTo>
                      <a:lnTo>
                        <a:pt x="18102" y="21600"/>
                      </a:lnTo>
                      <a:lnTo>
                        <a:pt x="17030" y="21262"/>
                      </a:lnTo>
                      <a:lnTo>
                        <a:pt x="7114" y="21246"/>
                      </a:lnTo>
                      <a:lnTo>
                        <a:pt x="1140" y="21437"/>
                      </a:lnTo>
                      <a:close/>
                      <a:moveTo>
                        <a:pt x="1140" y="21437"/>
                      </a:moveTo>
                    </a:path>
                  </a:pathLst>
                </a:custGeom>
                <a:solidFill>
                  <a:schemeClr val="accent2">
                    <a:lumMod val="40000"/>
                    <a:lumOff val="6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17" name="Freeform 22">
                  <a:extLst>
                    <a:ext uri="{FF2B5EF4-FFF2-40B4-BE49-F238E27FC236}">
                      <a16:creationId xmlns:a16="http://schemas.microsoft.com/office/drawing/2014/main" id="{391C744A-B103-C744-A94D-626A5F091B02}"/>
                    </a:ext>
                  </a:extLst>
                </p:cNvPr>
                <p:cNvSpPr>
                  <a:spLocks/>
                </p:cNvSpPr>
                <p:nvPr/>
              </p:nvSpPr>
              <p:spPr bwMode="auto">
                <a:xfrm>
                  <a:off x="3074745" y="4142007"/>
                  <a:ext cx="891216" cy="679920"/>
                </a:xfrm>
                <a:custGeom>
                  <a:avLst/>
                  <a:gdLst>
                    <a:gd name="T0" fmla="*/ 19562825 w 21600"/>
                    <a:gd name="T1" fmla="*/ 2147483647 h 21600"/>
                    <a:gd name="T2" fmla="*/ 39490978 w 21600"/>
                    <a:gd name="T3" fmla="*/ 2147483647 h 21600"/>
                    <a:gd name="T4" fmla="*/ 0 w 21600"/>
                    <a:gd name="T5" fmla="*/ 2101016207 h 21600"/>
                    <a:gd name="T6" fmla="*/ 796858644 w 21600"/>
                    <a:gd name="T7" fmla="*/ 2130435224 h 21600"/>
                    <a:gd name="T8" fmla="*/ 1341633566 w 21600"/>
                    <a:gd name="T9" fmla="*/ 2091834845 h 21600"/>
                    <a:gd name="T10" fmla="*/ 1381495037 w 21600"/>
                    <a:gd name="T11" fmla="*/ 1740069010 h 21600"/>
                    <a:gd name="T12" fmla="*/ 1429105517 w 21600"/>
                    <a:gd name="T13" fmla="*/ 1203859760 h 21600"/>
                    <a:gd name="T14" fmla="*/ 1761653023 w 21600"/>
                    <a:gd name="T15" fmla="*/ 1447971441 h 21600"/>
                    <a:gd name="T16" fmla="*/ 2147483647 w 21600"/>
                    <a:gd name="T17" fmla="*/ 1316941796 h 21600"/>
                    <a:gd name="T18" fmla="*/ 2147483647 w 21600"/>
                    <a:gd name="T19" fmla="*/ 1597775426 h 21600"/>
                    <a:gd name="T20" fmla="*/ 2147483647 w 21600"/>
                    <a:gd name="T21" fmla="*/ 1575240606 h 21600"/>
                    <a:gd name="T22" fmla="*/ 2147483647 w 21600"/>
                    <a:gd name="T23" fmla="*/ 1629069433 h 21600"/>
                    <a:gd name="T24" fmla="*/ 2147483647 w 21600"/>
                    <a:gd name="T25" fmla="*/ 1526836221 h 21600"/>
                    <a:gd name="T26" fmla="*/ 2147483647 w 21600"/>
                    <a:gd name="T27" fmla="*/ 1788473395 h 21600"/>
                    <a:gd name="T28" fmla="*/ 2147483647 w 21600"/>
                    <a:gd name="T29" fmla="*/ 1890499138 h 21600"/>
                    <a:gd name="T30" fmla="*/ 2147483647 w 21600"/>
                    <a:gd name="T31" fmla="*/ 2080778492 h 21600"/>
                    <a:gd name="T32" fmla="*/ 2147483647 w 21600"/>
                    <a:gd name="T33" fmla="*/ 2147483647 h 21600"/>
                    <a:gd name="T34" fmla="*/ 2147483647 w 21600"/>
                    <a:gd name="T35" fmla="*/ 2147483647 h 21600"/>
                    <a:gd name="T36" fmla="*/ 2147483647 w 21600"/>
                    <a:gd name="T37" fmla="*/ 1867964319 h 21600"/>
                    <a:gd name="T38" fmla="*/ 2147483647 w 21600"/>
                    <a:gd name="T39" fmla="*/ 1966233082 h 21600"/>
                    <a:gd name="T40" fmla="*/ 2147483647 w 21600"/>
                    <a:gd name="T41" fmla="*/ 1548533751 h 21600"/>
                    <a:gd name="T42" fmla="*/ 2147483647 w 21600"/>
                    <a:gd name="T43" fmla="*/ 1204904519 h 21600"/>
                    <a:gd name="T44" fmla="*/ 2147483647 w 21600"/>
                    <a:gd name="T45" fmla="*/ 787620303 h 21600"/>
                    <a:gd name="T46" fmla="*/ 2147483647 w 21600"/>
                    <a:gd name="T47" fmla="*/ 457133442 h 21600"/>
                    <a:gd name="T48" fmla="*/ 2147483647 w 21600"/>
                    <a:gd name="T49" fmla="*/ 73025282 h 21600"/>
                    <a:gd name="T50" fmla="*/ 2147483647 w 21600"/>
                    <a:gd name="T51" fmla="*/ 12519726 h 21600"/>
                    <a:gd name="T52" fmla="*/ 2147483647 w 21600"/>
                    <a:gd name="T53" fmla="*/ 0 h 21600"/>
                    <a:gd name="T54" fmla="*/ 2147483647 w 21600"/>
                    <a:gd name="T55" fmla="*/ 167540565 h 21600"/>
                    <a:gd name="T56" fmla="*/ 2147483647 w 21600"/>
                    <a:gd name="T57" fmla="*/ 255168033 h 21600"/>
                    <a:gd name="T58" fmla="*/ 2147483647 w 21600"/>
                    <a:gd name="T59" fmla="*/ 460679334 h 21600"/>
                    <a:gd name="T60" fmla="*/ 2147483647 w 21600"/>
                    <a:gd name="T61" fmla="*/ 569589335 h 21600"/>
                    <a:gd name="T62" fmla="*/ 2147483647 w 21600"/>
                    <a:gd name="T63" fmla="*/ 844787494 h 21600"/>
                    <a:gd name="T64" fmla="*/ 2147483647 w 21600"/>
                    <a:gd name="T65" fmla="*/ 1092863742 h 21600"/>
                    <a:gd name="T66" fmla="*/ 2147483647 w 21600"/>
                    <a:gd name="T67" fmla="*/ 1392264124 h 21600"/>
                    <a:gd name="T68" fmla="*/ 2147483647 w 21600"/>
                    <a:gd name="T69" fmla="*/ 1727341696 h 21600"/>
                    <a:gd name="T70" fmla="*/ 2147483647 w 21600"/>
                    <a:gd name="T71" fmla="*/ 1979797567 h 21600"/>
                    <a:gd name="T72" fmla="*/ 2147483647 w 21600"/>
                    <a:gd name="T73" fmla="*/ 2096010440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1976463417 w 21600"/>
                    <a:gd name="T103" fmla="*/ 2147483647 h 21600"/>
                    <a:gd name="T104" fmla="*/ 848533931 w 21600"/>
                    <a:gd name="T105" fmla="*/ 2147483647 h 21600"/>
                    <a:gd name="T106" fmla="*/ 394184360 w 21600"/>
                    <a:gd name="T107" fmla="*/ 2147483647 h 21600"/>
                    <a:gd name="T108" fmla="*/ 19562825 w 21600"/>
                    <a:gd name="T109" fmla="*/ 2147483647 h 21600"/>
                    <a:gd name="T110" fmla="*/ 19562825 w 21600"/>
                    <a:gd name="T111" fmla="*/ 2147483647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53" y="18045"/>
                      </a:moveTo>
                      <a:lnTo>
                        <a:pt x="107" y="14558"/>
                      </a:lnTo>
                      <a:lnTo>
                        <a:pt x="0" y="10070"/>
                      </a:lnTo>
                      <a:lnTo>
                        <a:pt x="2159" y="10211"/>
                      </a:lnTo>
                      <a:lnTo>
                        <a:pt x="3635" y="10026"/>
                      </a:lnTo>
                      <a:lnTo>
                        <a:pt x="3743" y="8340"/>
                      </a:lnTo>
                      <a:lnTo>
                        <a:pt x="3872" y="5770"/>
                      </a:lnTo>
                      <a:lnTo>
                        <a:pt x="4773" y="6940"/>
                      </a:lnTo>
                      <a:lnTo>
                        <a:pt x="6283" y="6312"/>
                      </a:lnTo>
                      <a:lnTo>
                        <a:pt x="6348" y="7658"/>
                      </a:lnTo>
                      <a:lnTo>
                        <a:pt x="7377" y="7550"/>
                      </a:lnTo>
                      <a:lnTo>
                        <a:pt x="8423" y="7808"/>
                      </a:lnTo>
                      <a:lnTo>
                        <a:pt x="9505" y="7318"/>
                      </a:lnTo>
                      <a:lnTo>
                        <a:pt x="10217" y="8572"/>
                      </a:lnTo>
                      <a:lnTo>
                        <a:pt x="11153" y="9061"/>
                      </a:lnTo>
                      <a:lnTo>
                        <a:pt x="12500" y="9973"/>
                      </a:lnTo>
                      <a:lnTo>
                        <a:pt x="13088" y="11346"/>
                      </a:lnTo>
                      <a:lnTo>
                        <a:pt x="14446" y="11552"/>
                      </a:lnTo>
                      <a:lnTo>
                        <a:pt x="14464" y="8953"/>
                      </a:lnTo>
                      <a:lnTo>
                        <a:pt x="13355" y="9424"/>
                      </a:lnTo>
                      <a:lnTo>
                        <a:pt x="11672" y="7422"/>
                      </a:lnTo>
                      <a:lnTo>
                        <a:pt x="12100" y="5775"/>
                      </a:lnTo>
                      <a:lnTo>
                        <a:pt x="12584" y="3775"/>
                      </a:lnTo>
                      <a:lnTo>
                        <a:pt x="11939" y="2191"/>
                      </a:lnTo>
                      <a:lnTo>
                        <a:pt x="13084" y="350"/>
                      </a:lnTo>
                      <a:lnTo>
                        <a:pt x="14397" y="60"/>
                      </a:lnTo>
                      <a:lnTo>
                        <a:pt x="16277" y="0"/>
                      </a:lnTo>
                      <a:lnTo>
                        <a:pt x="17468" y="803"/>
                      </a:lnTo>
                      <a:lnTo>
                        <a:pt x="18724" y="1223"/>
                      </a:lnTo>
                      <a:lnTo>
                        <a:pt x="19813" y="2208"/>
                      </a:lnTo>
                      <a:lnTo>
                        <a:pt x="20992" y="2730"/>
                      </a:lnTo>
                      <a:lnTo>
                        <a:pt x="21122" y="4049"/>
                      </a:lnTo>
                      <a:lnTo>
                        <a:pt x="21600" y="5238"/>
                      </a:lnTo>
                      <a:lnTo>
                        <a:pt x="21060" y="6673"/>
                      </a:lnTo>
                      <a:lnTo>
                        <a:pt x="20874" y="8279"/>
                      </a:lnTo>
                      <a:lnTo>
                        <a:pt x="21290" y="9489"/>
                      </a:lnTo>
                      <a:lnTo>
                        <a:pt x="20369" y="10046"/>
                      </a:lnTo>
                      <a:lnTo>
                        <a:pt x="20448" y="11653"/>
                      </a:lnTo>
                      <a:lnTo>
                        <a:pt x="19492" y="11995"/>
                      </a:lnTo>
                      <a:lnTo>
                        <a:pt x="20466" y="13162"/>
                      </a:lnTo>
                      <a:lnTo>
                        <a:pt x="18232" y="13766"/>
                      </a:lnTo>
                      <a:lnTo>
                        <a:pt x="16495" y="14483"/>
                      </a:lnTo>
                      <a:lnTo>
                        <a:pt x="15060" y="15051"/>
                      </a:lnTo>
                      <a:lnTo>
                        <a:pt x="15166" y="16732"/>
                      </a:lnTo>
                      <a:lnTo>
                        <a:pt x="13510" y="16689"/>
                      </a:lnTo>
                      <a:lnTo>
                        <a:pt x="12571" y="17300"/>
                      </a:lnTo>
                      <a:lnTo>
                        <a:pt x="12562" y="18563"/>
                      </a:lnTo>
                      <a:lnTo>
                        <a:pt x="11191" y="18960"/>
                      </a:lnTo>
                      <a:lnTo>
                        <a:pt x="10164" y="20234"/>
                      </a:lnTo>
                      <a:lnTo>
                        <a:pt x="9056" y="21600"/>
                      </a:lnTo>
                      <a:lnTo>
                        <a:pt x="5949" y="21557"/>
                      </a:lnTo>
                      <a:lnTo>
                        <a:pt x="5355" y="20540"/>
                      </a:lnTo>
                      <a:lnTo>
                        <a:pt x="2299" y="20572"/>
                      </a:lnTo>
                      <a:lnTo>
                        <a:pt x="1068" y="19142"/>
                      </a:lnTo>
                      <a:lnTo>
                        <a:pt x="53" y="18045"/>
                      </a:lnTo>
                      <a:close/>
                      <a:moveTo>
                        <a:pt x="53" y="18045"/>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18" name="Freeform 23">
                  <a:extLst>
                    <a:ext uri="{FF2B5EF4-FFF2-40B4-BE49-F238E27FC236}">
                      <a16:creationId xmlns:a16="http://schemas.microsoft.com/office/drawing/2014/main" id="{6A5F842A-E61B-204C-BEF1-6DC689748A69}"/>
                    </a:ext>
                  </a:extLst>
                </p:cNvPr>
                <p:cNvSpPr>
                  <a:spLocks/>
                </p:cNvSpPr>
                <p:nvPr/>
              </p:nvSpPr>
              <p:spPr bwMode="auto">
                <a:xfrm>
                  <a:off x="1158084" y="2751837"/>
                  <a:ext cx="325988" cy="454122"/>
                </a:xfrm>
                <a:custGeom>
                  <a:avLst/>
                  <a:gdLst>
                    <a:gd name="T0" fmla="*/ 34192608 w 21600"/>
                    <a:gd name="T1" fmla="*/ 1311617342 h 21600"/>
                    <a:gd name="T2" fmla="*/ 45229417 w 21600"/>
                    <a:gd name="T3" fmla="*/ 1207243771 h 21600"/>
                    <a:gd name="T4" fmla="*/ 9374250 w 21600"/>
                    <a:gd name="T5" fmla="*/ 1104174291 h 21600"/>
                    <a:gd name="T6" fmla="*/ 0 w 21600"/>
                    <a:gd name="T7" fmla="*/ 983511728 h 21600"/>
                    <a:gd name="T8" fmla="*/ 20411059 w 21600"/>
                    <a:gd name="T9" fmla="*/ 857813435 h 21600"/>
                    <a:gd name="T10" fmla="*/ 51840352 w 21600"/>
                    <a:gd name="T11" fmla="*/ 704453610 h 21600"/>
                    <a:gd name="T12" fmla="*/ 67283751 w 21600"/>
                    <a:gd name="T13" fmla="*/ 582485410 h 21600"/>
                    <a:gd name="T14" fmla="*/ 55705157 w 21600"/>
                    <a:gd name="T15" fmla="*/ 456788662 h 21600"/>
                    <a:gd name="T16" fmla="*/ 54061882 w 21600"/>
                    <a:gd name="T17" fmla="*/ 356267669 h 21600"/>
                    <a:gd name="T18" fmla="*/ 49328972 w 21600"/>
                    <a:gd name="T19" fmla="*/ 239583221 h 21600"/>
                    <a:gd name="T20" fmla="*/ 45789096 w 21600"/>
                    <a:gd name="T21" fmla="*/ 119915563 h 21600"/>
                    <a:gd name="T22" fmla="*/ 62334668 w 21600"/>
                    <a:gd name="T23" fmla="*/ 17593045 h 21600"/>
                    <a:gd name="T24" fmla="*/ 115276510 w 21600"/>
                    <a:gd name="T25" fmla="*/ 10069993 h 21600"/>
                    <a:gd name="T26" fmla="*/ 191392726 w 21600"/>
                    <a:gd name="T27" fmla="*/ 18835933 h 21600"/>
                    <a:gd name="T28" fmla="*/ 245454608 w 21600"/>
                    <a:gd name="T29" fmla="*/ 15105762 h 21600"/>
                    <a:gd name="T30" fmla="*/ 305567064 w 21600"/>
                    <a:gd name="T31" fmla="*/ 0 h 21600"/>
                    <a:gd name="T32" fmla="*/ 301701550 w 21600"/>
                    <a:gd name="T33" fmla="*/ 128246819 h 21600"/>
                    <a:gd name="T34" fmla="*/ 346389182 w 21600"/>
                    <a:gd name="T35" fmla="*/ 199860341 h 21600"/>
                    <a:gd name="T36" fmla="*/ 326519908 w 21600"/>
                    <a:gd name="T37" fmla="*/ 346943092 h 21600"/>
                    <a:gd name="T38" fmla="*/ 342523695 w 21600"/>
                    <a:gd name="T39" fmla="*/ 470154102 h 21600"/>
                    <a:gd name="T40" fmla="*/ 349694308 w 21600"/>
                    <a:gd name="T41" fmla="*/ 614686783 h 21600"/>
                    <a:gd name="T42" fmla="*/ 349568341 w 21600"/>
                    <a:gd name="T43" fmla="*/ 790240738 h 21600"/>
                    <a:gd name="T44" fmla="*/ 356160673 w 21600"/>
                    <a:gd name="T45" fmla="*/ 952490455 h 21600"/>
                    <a:gd name="T46" fmla="*/ 390155027 w 21600"/>
                    <a:gd name="T47" fmla="*/ 1038651102 h 21600"/>
                    <a:gd name="T48" fmla="*/ 348032457 w 21600"/>
                    <a:gd name="T49" fmla="*/ 1146695187 h 21600"/>
                    <a:gd name="T50" fmla="*/ 290123664 w 21600"/>
                    <a:gd name="T51" fmla="*/ 1188158349 h 21600"/>
                    <a:gd name="T52" fmla="*/ 229450847 w 21600"/>
                    <a:gd name="T53" fmla="*/ 1247214595 h 21600"/>
                    <a:gd name="T54" fmla="*/ 177050790 w 21600"/>
                    <a:gd name="T55" fmla="*/ 1281157875 h 21600"/>
                    <a:gd name="T56" fmla="*/ 116938361 w 21600"/>
                    <a:gd name="T57" fmla="*/ 1342762607 h 21600"/>
                    <a:gd name="T58" fmla="*/ 34192608 w 21600"/>
                    <a:gd name="T59" fmla="*/ 1311617342 h 21600"/>
                    <a:gd name="T60" fmla="*/ 34192608 w 21600"/>
                    <a:gd name="T61" fmla="*/ 1311617342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1893" y="21099"/>
                      </a:moveTo>
                      <a:lnTo>
                        <a:pt x="2504" y="19420"/>
                      </a:lnTo>
                      <a:lnTo>
                        <a:pt x="519" y="17762"/>
                      </a:lnTo>
                      <a:lnTo>
                        <a:pt x="0" y="15821"/>
                      </a:lnTo>
                      <a:lnTo>
                        <a:pt x="1130" y="13799"/>
                      </a:lnTo>
                      <a:lnTo>
                        <a:pt x="2870" y="11332"/>
                      </a:lnTo>
                      <a:lnTo>
                        <a:pt x="3725" y="9370"/>
                      </a:lnTo>
                      <a:lnTo>
                        <a:pt x="3084" y="7348"/>
                      </a:lnTo>
                      <a:lnTo>
                        <a:pt x="2993" y="5731"/>
                      </a:lnTo>
                      <a:lnTo>
                        <a:pt x="2731" y="3854"/>
                      </a:lnTo>
                      <a:lnTo>
                        <a:pt x="2535" y="1929"/>
                      </a:lnTo>
                      <a:lnTo>
                        <a:pt x="3451" y="283"/>
                      </a:lnTo>
                      <a:lnTo>
                        <a:pt x="6382" y="162"/>
                      </a:lnTo>
                      <a:lnTo>
                        <a:pt x="10596" y="303"/>
                      </a:lnTo>
                      <a:lnTo>
                        <a:pt x="13589" y="243"/>
                      </a:lnTo>
                      <a:lnTo>
                        <a:pt x="16917" y="0"/>
                      </a:lnTo>
                      <a:lnTo>
                        <a:pt x="16703" y="2063"/>
                      </a:lnTo>
                      <a:lnTo>
                        <a:pt x="19177" y="3215"/>
                      </a:lnTo>
                      <a:lnTo>
                        <a:pt x="18077" y="5581"/>
                      </a:lnTo>
                      <a:lnTo>
                        <a:pt x="18963" y="7563"/>
                      </a:lnTo>
                      <a:lnTo>
                        <a:pt x="19360" y="9888"/>
                      </a:lnTo>
                      <a:lnTo>
                        <a:pt x="19353" y="12712"/>
                      </a:lnTo>
                      <a:lnTo>
                        <a:pt x="19718" y="15322"/>
                      </a:lnTo>
                      <a:lnTo>
                        <a:pt x="21600" y="16708"/>
                      </a:lnTo>
                      <a:lnTo>
                        <a:pt x="19268" y="18446"/>
                      </a:lnTo>
                      <a:lnTo>
                        <a:pt x="16062" y="19113"/>
                      </a:lnTo>
                      <a:lnTo>
                        <a:pt x="12703" y="20063"/>
                      </a:lnTo>
                      <a:lnTo>
                        <a:pt x="9802" y="20609"/>
                      </a:lnTo>
                      <a:lnTo>
                        <a:pt x="6474" y="21600"/>
                      </a:lnTo>
                      <a:lnTo>
                        <a:pt x="1893" y="21099"/>
                      </a:lnTo>
                      <a:close/>
                      <a:moveTo>
                        <a:pt x="1893" y="21099"/>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19" name="Freeform 24">
                  <a:extLst>
                    <a:ext uri="{FF2B5EF4-FFF2-40B4-BE49-F238E27FC236}">
                      <a16:creationId xmlns:a16="http://schemas.microsoft.com/office/drawing/2014/main" id="{ABF6094F-AA49-7E47-9483-1399DE7D04B4}"/>
                    </a:ext>
                  </a:extLst>
                </p:cNvPr>
                <p:cNvSpPr>
                  <a:spLocks/>
                </p:cNvSpPr>
                <p:nvPr/>
              </p:nvSpPr>
              <p:spPr bwMode="auto">
                <a:xfrm>
                  <a:off x="2063910" y="2616190"/>
                  <a:ext cx="568880" cy="821465"/>
                </a:xfrm>
                <a:custGeom>
                  <a:avLst/>
                  <a:gdLst>
                    <a:gd name="T0" fmla="*/ 10270752 w 21600"/>
                    <a:gd name="T1" fmla="*/ 2147483647 h 21600"/>
                    <a:gd name="T2" fmla="*/ 26589954 w 21600"/>
                    <a:gd name="T3" fmla="*/ 2147483647 h 21600"/>
                    <a:gd name="T4" fmla="*/ 65276715 w 21600"/>
                    <a:gd name="T5" fmla="*/ 2147483647 h 21600"/>
                    <a:gd name="T6" fmla="*/ 183540526 w 21600"/>
                    <a:gd name="T7" fmla="*/ 2147483647 h 21600"/>
                    <a:gd name="T8" fmla="*/ 348074120 w 21600"/>
                    <a:gd name="T9" fmla="*/ 2147483647 h 21600"/>
                    <a:gd name="T10" fmla="*/ 553019933 w 21600"/>
                    <a:gd name="T11" fmla="*/ 2147483647 h 21600"/>
                    <a:gd name="T12" fmla="*/ 646326897 w 21600"/>
                    <a:gd name="T13" fmla="*/ 2147483647 h 21600"/>
                    <a:gd name="T14" fmla="*/ 823722545 w 21600"/>
                    <a:gd name="T15" fmla="*/ 2147483647 h 21600"/>
                    <a:gd name="T16" fmla="*/ 921541235 w 21600"/>
                    <a:gd name="T17" fmla="*/ 2147483647 h 21600"/>
                    <a:gd name="T18" fmla="*/ 1003135046 w 21600"/>
                    <a:gd name="T19" fmla="*/ 2147483647 h 21600"/>
                    <a:gd name="T20" fmla="*/ 1083483571 w 21600"/>
                    <a:gd name="T21" fmla="*/ 2147483647 h 21600"/>
                    <a:gd name="T22" fmla="*/ 1160085618 w 21600"/>
                    <a:gd name="T23" fmla="*/ 2147483647 h 21600"/>
                    <a:gd name="T24" fmla="*/ 1290540559 w 21600"/>
                    <a:gd name="T25" fmla="*/ 2147483647 h 21600"/>
                    <a:gd name="T26" fmla="*/ 1330187532 w 21600"/>
                    <a:gd name="T27" fmla="*/ 2086302947 h 21600"/>
                    <a:gd name="T28" fmla="*/ 1401510590 w 21600"/>
                    <a:gd name="T29" fmla="*/ 1706943870 h 21600"/>
                    <a:gd name="T30" fmla="*/ 1466785245 w 21600"/>
                    <a:gd name="T31" fmla="*/ 1367688125 h 21600"/>
                    <a:gd name="T32" fmla="*/ 1619704220 w 21600"/>
                    <a:gd name="T33" fmla="*/ 1237801534 h 21600"/>
                    <a:gd name="T34" fmla="*/ 1623735772 w 21600"/>
                    <a:gd name="T35" fmla="*/ 778590139 h 21600"/>
                    <a:gd name="T36" fmla="*/ 1507583180 w 21600"/>
                    <a:gd name="T37" fmla="*/ 504095321 h 21600"/>
                    <a:gd name="T38" fmla="*/ 1476961675 w 21600"/>
                    <a:gd name="T39" fmla="*/ 0 h 21600"/>
                    <a:gd name="T40" fmla="*/ 1595225440 w 21600"/>
                    <a:gd name="T41" fmla="*/ 324534108 h 21600"/>
                    <a:gd name="T42" fmla="*/ 1768495169 w 21600"/>
                    <a:gd name="T43" fmla="*/ 523967305 h 21600"/>
                    <a:gd name="T44" fmla="*/ 1820524068 w 21600"/>
                    <a:gd name="T45" fmla="*/ 1132932116 h 21600"/>
                    <a:gd name="T46" fmla="*/ 1824652094 w 21600"/>
                    <a:gd name="T47" fmla="*/ 1617160612 h 21600"/>
                    <a:gd name="T48" fmla="*/ 1924485530 w 21600"/>
                    <a:gd name="T49" fmla="*/ 2147483647 h 21600"/>
                    <a:gd name="T50" fmla="*/ 1547324521 w 21600"/>
                    <a:gd name="T51" fmla="*/ 2147483647 h 21600"/>
                    <a:gd name="T52" fmla="*/ 1549437802 w 21600"/>
                    <a:gd name="T53" fmla="*/ 2147483647 h 21600"/>
                    <a:gd name="T54" fmla="*/ 1747951512 w 21600"/>
                    <a:gd name="T55" fmla="*/ 2147483647 h 21600"/>
                    <a:gd name="T56" fmla="*/ 1838858015 w 21600"/>
                    <a:gd name="T57" fmla="*/ 2147483647 h 21600"/>
                    <a:gd name="T58" fmla="*/ 1904134730 w 21600"/>
                    <a:gd name="T59" fmla="*/ 2147483647 h 21600"/>
                    <a:gd name="T60" fmla="*/ 1814475664 w 21600"/>
                    <a:gd name="T61" fmla="*/ 2147483647 h 21600"/>
                    <a:gd name="T62" fmla="*/ 1730865002 w 21600"/>
                    <a:gd name="T63" fmla="*/ 2147483647 h 21600"/>
                    <a:gd name="T64" fmla="*/ 1622872034 w 21600"/>
                    <a:gd name="T65" fmla="*/ 2147483647 h 21600"/>
                    <a:gd name="T66" fmla="*/ 1701394459 w 21600"/>
                    <a:gd name="T67" fmla="*/ 2147483647 h 21600"/>
                    <a:gd name="T68" fmla="*/ 1779822561 w 21600"/>
                    <a:gd name="T69" fmla="*/ 2147483647 h 21600"/>
                    <a:gd name="T70" fmla="*/ 1845002848 w 21600"/>
                    <a:gd name="T71" fmla="*/ 2147483647 h 21600"/>
                    <a:gd name="T72" fmla="*/ 2073467275 w 21600"/>
                    <a:gd name="T73" fmla="*/ 2147483647 h 21600"/>
                    <a:gd name="T74" fmla="*/ 2061083197 w 21600"/>
                    <a:gd name="T75" fmla="*/ 2147483647 h 21600"/>
                    <a:gd name="T76" fmla="*/ 1881960028 w 21600"/>
                    <a:gd name="T77" fmla="*/ 2147483647 h 21600"/>
                    <a:gd name="T78" fmla="*/ 1708403074 w 21600"/>
                    <a:gd name="T79" fmla="*/ 2147483647 h 21600"/>
                    <a:gd name="T80" fmla="*/ 1608569685 w 21600"/>
                    <a:gd name="T81" fmla="*/ 2147483647 h 21600"/>
                    <a:gd name="T82" fmla="*/ 1451522683 w 21600"/>
                    <a:gd name="T83" fmla="*/ 2147483647 h 21600"/>
                    <a:gd name="T84" fmla="*/ 1212978300 w 21600"/>
                    <a:gd name="T85" fmla="*/ 2147483647 h 21600"/>
                    <a:gd name="T86" fmla="*/ 990849548 w 21600"/>
                    <a:gd name="T87" fmla="*/ 2147483647 h 21600"/>
                    <a:gd name="T88" fmla="*/ 722545290 w 21600"/>
                    <a:gd name="T89" fmla="*/ 2147483647 h 21600"/>
                    <a:gd name="T90" fmla="*/ 487265196 w 21600"/>
                    <a:gd name="T91" fmla="*/ 2147483647 h 21600"/>
                    <a:gd name="T92" fmla="*/ 307852696 w 21600"/>
                    <a:gd name="T93" fmla="*/ 2147483647 h 21600"/>
                    <a:gd name="T94" fmla="*/ 297676266 w 21600"/>
                    <a:gd name="T95" fmla="*/ 2147483647 h 21600"/>
                    <a:gd name="T96" fmla="*/ 269071566 w 21600"/>
                    <a:gd name="T97" fmla="*/ 2147483647 h 21600"/>
                    <a:gd name="T98" fmla="*/ 152918975 w 21600"/>
                    <a:gd name="T99" fmla="*/ 2147483647 h 21600"/>
                    <a:gd name="T100" fmla="*/ 0 w 21600"/>
                    <a:gd name="T101" fmla="*/ 2147483647 h 21600"/>
                    <a:gd name="T102" fmla="*/ 10270752 w 21600"/>
                    <a:gd name="T103" fmla="*/ 2147483647 h 21600"/>
                    <a:gd name="T104" fmla="*/ 10270752 w 21600"/>
                    <a:gd name="T105" fmla="*/ 2147483647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107" y="15541"/>
                      </a:moveTo>
                      <a:lnTo>
                        <a:pt x="277" y="14619"/>
                      </a:lnTo>
                      <a:lnTo>
                        <a:pt x="680" y="13710"/>
                      </a:lnTo>
                      <a:lnTo>
                        <a:pt x="1912" y="12788"/>
                      </a:lnTo>
                      <a:lnTo>
                        <a:pt x="3626" y="11455"/>
                      </a:lnTo>
                      <a:lnTo>
                        <a:pt x="5761" y="11402"/>
                      </a:lnTo>
                      <a:lnTo>
                        <a:pt x="6733" y="12489"/>
                      </a:lnTo>
                      <a:lnTo>
                        <a:pt x="8581" y="11947"/>
                      </a:lnTo>
                      <a:lnTo>
                        <a:pt x="9600" y="10360"/>
                      </a:lnTo>
                      <a:lnTo>
                        <a:pt x="10450" y="8781"/>
                      </a:lnTo>
                      <a:lnTo>
                        <a:pt x="11287" y="8407"/>
                      </a:lnTo>
                      <a:lnTo>
                        <a:pt x="12085" y="7444"/>
                      </a:lnTo>
                      <a:lnTo>
                        <a:pt x="13444" y="6657"/>
                      </a:lnTo>
                      <a:lnTo>
                        <a:pt x="13857" y="5670"/>
                      </a:lnTo>
                      <a:lnTo>
                        <a:pt x="14600" y="4639"/>
                      </a:lnTo>
                      <a:lnTo>
                        <a:pt x="15280" y="3717"/>
                      </a:lnTo>
                      <a:lnTo>
                        <a:pt x="16873" y="3364"/>
                      </a:lnTo>
                      <a:lnTo>
                        <a:pt x="16915" y="2116"/>
                      </a:lnTo>
                      <a:lnTo>
                        <a:pt x="15705" y="1370"/>
                      </a:lnTo>
                      <a:lnTo>
                        <a:pt x="15386" y="0"/>
                      </a:lnTo>
                      <a:lnTo>
                        <a:pt x="16618" y="882"/>
                      </a:lnTo>
                      <a:lnTo>
                        <a:pt x="18423" y="1424"/>
                      </a:lnTo>
                      <a:lnTo>
                        <a:pt x="18965" y="3079"/>
                      </a:lnTo>
                      <a:lnTo>
                        <a:pt x="19008" y="4395"/>
                      </a:lnTo>
                      <a:lnTo>
                        <a:pt x="20048" y="5955"/>
                      </a:lnTo>
                      <a:lnTo>
                        <a:pt x="16119" y="6158"/>
                      </a:lnTo>
                      <a:lnTo>
                        <a:pt x="16141" y="7243"/>
                      </a:lnTo>
                      <a:lnTo>
                        <a:pt x="18209" y="8314"/>
                      </a:lnTo>
                      <a:lnTo>
                        <a:pt x="19156" y="9210"/>
                      </a:lnTo>
                      <a:lnTo>
                        <a:pt x="19836" y="10526"/>
                      </a:lnTo>
                      <a:lnTo>
                        <a:pt x="18902" y="11882"/>
                      </a:lnTo>
                      <a:lnTo>
                        <a:pt x="18031" y="12650"/>
                      </a:lnTo>
                      <a:lnTo>
                        <a:pt x="16906" y="13450"/>
                      </a:lnTo>
                      <a:lnTo>
                        <a:pt x="17724" y="15348"/>
                      </a:lnTo>
                      <a:lnTo>
                        <a:pt x="18541" y="16583"/>
                      </a:lnTo>
                      <a:lnTo>
                        <a:pt x="19220" y="17668"/>
                      </a:lnTo>
                      <a:lnTo>
                        <a:pt x="21600" y="18793"/>
                      </a:lnTo>
                      <a:lnTo>
                        <a:pt x="21471" y="21600"/>
                      </a:lnTo>
                      <a:lnTo>
                        <a:pt x="19605" y="21365"/>
                      </a:lnTo>
                      <a:lnTo>
                        <a:pt x="17797" y="21057"/>
                      </a:lnTo>
                      <a:lnTo>
                        <a:pt x="16757" y="20420"/>
                      </a:lnTo>
                      <a:lnTo>
                        <a:pt x="15121" y="20393"/>
                      </a:lnTo>
                      <a:lnTo>
                        <a:pt x="12636" y="20366"/>
                      </a:lnTo>
                      <a:lnTo>
                        <a:pt x="10322" y="20244"/>
                      </a:lnTo>
                      <a:lnTo>
                        <a:pt x="7527" y="20311"/>
                      </a:lnTo>
                      <a:lnTo>
                        <a:pt x="5076" y="20230"/>
                      </a:lnTo>
                      <a:lnTo>
                        <a:pt x="3207" y="20149"/>
                      </a:lnTo>
                      <a:lnTo>
                        <a:pt x="3101" y="19104"/>
                      </a:lnTo>
                      <a:lnTo>
                        <a:pt x="2803" y="18101"/>
                      </a:lnTo>
                      <a:lnTo>
                        <a:pt x="1593" y="17422"/>
                      </a:lnTo>
                      <a:lnTo>
                        <a:pt x="0" y="16690"/>
                      </a:lnTo>
                      <a:lnTo>
                        <a:pt x="107" y="15541"/>
                      </a:lnTo>
                      <a:close/>
                      <a:moveTo>
                        <a:pt x="107" y="15541"/>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20" name="Freeform 25">
                  <a:extLst>
                    <a:ext uri="{FF2B5EF4-FFF2-40B4-BE49-F238E27FC236}">
                      <a16:creationId xmlns:a16="http://schemas.microsoft.com/office/drawing/2014/main" id="{F8A48828-D970-464D-A5B9-27A9AFBB744A}"/>
                    </a:ext>
                  </a:extLst>
                </p:cNvPr>
                <p:cNvSpPr>
                  <a:spLocks/>
                </p:cNvSpPr>
                <p:nvPr/>
              </p:nvSpPr>
              <p:spPr bwMode="auto">
                <a:xfrm>
                  <a:off x="2236491" y="3297795"/>
                  <a:ext cx="588056" cy="604935"/>
                </a:xfrm>
                <a:custGeom>
                  <a:avLst/>
                  <a:gdLst>
                    <a:gd name="T0" fmla="*/ 0 w 21600"/>
                    <a:gd name="T1" fmla="*/ 2147483647 h 21600"/>
                    <a:gd name="T2" fmla="*/ 264019521 w 21600"/>
                    <a:gd name="T3" fmla="*/ 2147483647 h 21600"/>
                    <a:gd name="T4" fmla="*/ 245040303 w 21600"/>
                    <a:gd name="T5" fmla="*/ 2147483647 h 21600"/>
                    <a:gd name="T6" fmla="*/ 170817173 w 21600"/>
                    <a:gd name="T7" fmla="*/ 2147483647 h 21600"/>
                    <a:gd name="T8" fmla="*/ 401119070 w 21600"/>
                    <a:gd name="T9" fmla="*/ 2147483647 h 21600"/>
                    <a:gd name="T10" fmla="*/ 486686688 w 21600"/>
                    <a:gd name="T11" fmla="*/ 2017841116 h 21600"/>
                    <a:gd name="T12" fmla="*/ 617636849 w 21600"/>
                    <a:gd name="T13" fmla="*/ 2147483647 h 21600"/>
                    <a:gd name="T14" fmla="*/ 760993322 w 21600"/>
                    <a:gd name="T15" fmla="*/ 2110268839 h 21600"/>
                    <a:gd name="T16" fmla="*/ 932446766 w 21600"/>
                    <a:gd name="T17" fmla="*/ 2147483647 h 21600"/>
                    <a:gd name="T18" fmla="*/ 953016495 w 21600"/>
                    <a:gd name="T19" fmla="*/ 2012257873 h 21600"/>
                    <a:gd name="T20" fmla="*/ 1013455508 w 21600"/>
                    <a:gd name="T21" fmla="*/ 1625499419 h 21600"/>
                    <a:gd name="T22" fmla="*/ 875719735 w 21600"/>
                    <a:gd name="T23" fmla="*/ 1491485920 h 21600"/>
                    <a:gd name="T24" fmla="*/ 853559447 w 21600"/>
                    <a:gd name="T25" fmla="*/ 1192454678 h 21600"/>
                    <a:gd name="T26" fmla="*/ 1027026825 w 21600"/>
                    <a:gd name="T27" fmla="*/ 1077396204 h 21600"/>
                    <a:gd name="T28" fmla="*/ 978994124 w 21600"/>
                    <a:gd name="T29" fmla="*/ 829649700 h 21600"/>
                    <a:gd name="T30" fmla="*/ 817507505 w 21600"/>
                    <a:gd name="T31" fmla="*/ 845959329 h 21600"/>
                    <a:gd name="T32" fmla="*/ 655915574 w 21600"/>
                    <a:gd name="T33" fmla="*/ 809811943 h 21600"/>
                    <a:gd name="T34" fmla="*/ 626967355 w 21600"/>
                    <a:gd name="T35" fmla="*/ 458465688 h 21600"/>
                    <a:gd name="T36" fmla="*/ 1011334037 w 21600"/>
                    <a:gd name="T37" fmla="*/ 468459790 h 21600"/>
                    <a:gd name="T38" fmla="*/ 1150767904 w 21600"/>
                    <a:gd name="T39" fmla="*/ 628481827 h 21600"/>
                    <a:gd name="T40" fmla="*/ 1319571094 w 21600"/>
                    <a:gd name="T41" fmla="*/ 675503250 h 21600"/>
                    <a:gd name="T42" fmla="*/ 1499187908 w 21600"/>
                    <a:gd name="T43" fmla="*/ 717824160 h 21600"/>
                    <a:gd name="T44" fmla="*/ 1519016150 w 21600"/>
                    <a:gd name="T45" fmla="*/ 525472465 h 21600"/>
                    <a:gd name="T46" fmla="*/ 1661628863 w 21600"/>
                    <a:gd name="T47" fmla="*/ 306672238 h 21600"/>
                    <a:gd name="T48" fmla="*/ 1669899816 w 21600"/>
                    <a:gd name="T49" fmla="*/ 26596075 h 21600"/>
                    <a:gd name="T50" fmla="*/ 2004432615 w 21600"/>
                    <a:gd name="T51" fmla="*/ 6318324 h 21600"/>
                    <a:gd name="T52" fmla="*/ 2147483647 w 21600"/>
                    <a:gd name="T53" fmla="*/ 0 h 21600"/>
                    <a:gd name="T54" fmla="*/ 2147483647 w 21600"/>
                    <a:gd name="T55" fmla="*/ 339294293 h 21600"/>
                    <a:gd name="T56" fmla="*/ 2100390434 w 21600"/>
                    <a:gd name="T57" fmla="*/ 577932277 h 21600"/>
                    <a:gd name="T58" fmla="*/ 2077170499 w 21600"/>
                    <a:gd name="T59" fmla="*/ 919724370 h 21600"/>
                    <a:gd name="T60" fmla="*/ 2056811345 w 21600"/>
                    <a:gd name="T61" fmla="*/ 1171001852 h 21600"/>
                    <a:gd name="T62" fmla="*/ 1994145502 w 21600"/>
                    <a:gd name="T63" fmla="*/ 1413312764 h 21600"/>
                    <a:gd name="T64" fmla="*/ 1995630797 w 21600"/>
                    <a:gd name="T65" fmla="*/ 1614037846 h 21600"/>
                    <a:gd name="T66" fmla="*/ 1870511960 w 21600"/>
                    <a:gd name="T67" fmla="*/ 1733944375 h 21600"/>
                    <a:gd name="T68" fmla="*/ 1730762252 w 21600"/>
                    <a:gd name="T69" fmla="*/ 1891321016 h 21600"/>
                    <a:gd name="T70" fmla="*/ 1572138592 w 21600"/>
                    <a:gd name="T71" fmla="*/ 2147483647 h 21600"/>
                    <a:gd name="T72" fmla="*/ 1561959015 w 21600"/>
                    <a:gd name="T73" fmla="*/ 2147483647 h 21600"/>
                    <a:gd name="T74" fmla="*/ 1548811120 w 21600"/>
                    <a:gd name="T75" fmla="*/ 2147483647 h 21600"/>
                    <a:gd name="T76" fmla="*/ 1494947143 w 21600"/>
                    <a:gd name="T77" fmla="*/ 2147483647 h 21600"/>
                    <a:gd name="T78" fmla="*/ 1352334430 w 21600"/>
                    <a:gd name="T79" fmla="*/ 2147483647 h 21600"/>
                    <a:gd name="T80" fmla="*/ 1221384269 w 21600"/>
                    <a:gd name="T81" fmla="*/ 2147483647 h 21600"/>
                    <a:gd name="T82" fmla="*/ 1039433185 w 21600"/>
                    <a:gd name="T83" fmla="*/ 2147483647 h 21600"/>
                    <a:gd name="T84" fmla="*/ 1020559278 w 21600"/>
                    <a:gd name="T85" fmla="*/ 2147483647 h 21600"/>
                    <a:gd name="T86" fmla="*/ 847302476 w 21600"/>
                    <a:gd name="T87" fmla="*/ 2147483647 h 21600"/>
                    <a:gd name="T88" fmla="*/ 675636279 w 21600"/>
                    <a:gd name="T89" fmla="*/ 2147483647 h 21600"/>
                    <a:gd name="T90" fmla="*/ 490716877 w 21600"/>
                    <a:gd name="T91" fmla="*/ 2147483647 h 21600"/>
                    <a:gd name="T92" fmla="*/ 337924540 w 21600"/>
                    <a:gd name="T93" fmla="*/ 2147483647 h 21600"/>
                    <a:gd name="T94" fmla="*/ 192977508 w 21600"/>
                    <a:gd name="T95" fmla="*/ 2147483647 h 21600"/>
                    <a:gd name="T96" fmla="*/ 0 w 21600"/>
                    <a:gd name="T97" fmla="*/ 2147483647 h 21600"/>
                    <a:gd name="T98" fmla="*/ 0 w 21600"/>
                    <a:gd name="T99" fmla="*/ 2147483647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0" y="18622"/>
                      </a:moveTo>
                      <a:lnTo>
                        <a:pt x="2490" y="18740"/>
                      </a:lnTo>
                      <a:lnTo>
                        <a:pt x="2311" y="17263"/>
                      </a:lnTo>
                      <a:lnTo>
                        <a:pt x="1611" y="15012"/>
                      </a:lnTo>
                      <a:lnTo>
                        <a:pt x="3783" y="14825"/>
                      </a:lnTo>
                      <a:lnTo>
                        <a:pt x="4590" y="13732"/>
                      </a:lnTo>
                      <a:lnTo>
                        <a:pt x="5825" y="14888"/>
                      </a:lnTo>
                      <a:lnTo>
                        <a:pt x="7177" y="14361"/>
                      </a:lnTo>
                      <a:lnTo>
                        <a:pt x="8794" y="14912"/>
                      </a:lnTo>
                      <a:lnTo>
                        <a:pt x="8988" y="13694"/>
                      </a:lnTo>
                      <a:lnTo>
                        <a:pt x="9558" y="11062"/>
                      </a:lnTo>
                      <a:lnTo>
                        <a:pt x="8259" y="10150"/>
                      </a:lnTo>
                      <a:lnTo>
                        <a:pt x="8050" y="8115"/>
                      </a:lnTo>
                      <a:lnTo>
                        <a:pt x="9686" y="7332"/>
                      </a:lnTo>
                      <a:lnTo>
                        <a:pt x="9233" y="5646"/>
                      </a:lnTo>
                      <a:lnTo>
                        <a:pt x="7710" y="5757"/>
                      </a:lnTo>
                      <a:lnTo>
                        <a:pt x="6186" y="5511"/>
                      </a:lnTo>
                      <a:lnTo>
                        <a:pt x="5913" y="3120"/>
                      </a:lnTo>
                      <a:lnTo>
                        <a:pt x="9538" y="3188"/>
                      </a:lnTo>
                      <a:lnTo>
                        <a:pt x="10853" y="4277"/>
                      </a:lnTo>
                      <a:lnTo>
                        <a:pt x="12445" y="4597"/>
                      </a:lnTo>
                      <a:lnTo>
                        <a:pt x="14139" y="4885"/>
                      </a:lnTo>
                      <a:lnTo>
                        <a:pt x="14326" y="3576"/>
                      </a:lnTo>
                      <a:lnTo>
                        <a:pt x="15671" y="2087"/>
                      </a:lnTo>
                      <a:lnTo>
                        <a:pt x="15749" y="181"/>
                      </a:lnTo>
                      <a:lnTo>
                        <a:pt x="18904" y="43"/>
                      </a:lnTo>
                      <a:lnTo>
                        <a:pt x="21600" y="0"/>
                      </a:lnTo>
                      <a:lnTo>
                        <a:pt x="20866" y="2309"/>
                      </a:lnTo>
                      <a:lnTo>
                        <a:pt x="19809" y="3933"/>
                      </a:lnTo>
                      <a:lnTo>
                        <a:pt x="19590" y="6259"/>
                      </a:lnTo>
                      <a:lnTo>
                        <a:pt x="19398" y="7969"/>
                      </a:lnTo>
                      <a:lnTo>
                        <a:pt x="18807" y="9618"/>
                      </a:lnTo>
                      <a:lnTo>
                        <a:pt x="18821" y="10984"/>
                      </a:lnTo>
                      <a:lnTo>
                        <a:pt x="17641" y="11800"/>
                      </a:lnTo>
                      <a:lnTo>
                        <a:pt x="16323" y="12871"/>
                      </a:lnTo>
                      <a:lnTo>
                        <a:pt x="14827" y="14655"/>
                      </a:lnTo>
                      <a:lnTo>
                        <a:pt x="14731" y="16648"/>
                      </a:lnTo>
                      <a:lnTo>
                        <a:pt x="14607" y="18260"/>
                      </a:lnTo>
                      <a:lnTo>
                        <a:pt x="14099" y="19442"/>
                      </a:lnTo>
                      <a:lnTo>
                        <a:pt x="12754" y="19577"/>
                      </a:lnTo>
                      <a:lnTo>
                        <a:pt x="11519" y="20598"/>
                      </a:lnTo>
                      <a:lnTo>
                        <a:pt x="9803" y="21398"/>
                      </a:lnTo>
                      <a:lnTo>
                        <a:pt x="9625" y="20118"/>
                      </a:lnTo>
                      <a:lnTo>
                        <a:pt x="7991" y="20545"/>
                      </a:lnTo>
                      <a:lnTo>
                        <a:pt x="6372" y="20726"/>
                      </a:lnTo>
                      <a:lnTo>
                        <a:pt x="4628" y="20517"/>
                      </a:lnTo>
                      <a:lnTo>
                        <a:pt x="3187" y="21600"/>
                      </a:lnTo>
                      <a:lnTo>
                        <a:pt x="1820" y="20296"/>
                      </a:lnTo>
                      <a:lnTo>
                        <a:pt x="0" y="18622"/>
                      </a:lnTo>
                      <a:close/>
                      <a:moveTo>
                        <a:pt x="0" y="18622"/>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21" name="Freeform 26">
                  <a:extLst>
                    <a:ext uri="{FF2B5EF4-FFF2-40B4-BE49-F238E27FC236}">
                      <a16:creationId xmlns:a16="http://schemas.microsoft.com/office/drawing/2014/main" id="{F6A8879B-E468-D742-9404-06F705DA9011}"/>
                    </a:ext>
                  </a:extLst>
                </p:cNvPr>
                <p:cNvSpPr>
                  <a:spLocks/>
                </p:cNvSpPr>
                <p:nvPr/>
              </p:nvSpPr>
              <p:spPr bwMode="auto">
                <a:xfrm>
                  <a:off x="4527538" y="2675167"/>
                  <a:ext cx="750593" cy="992497"/>
                </a:xfrm>
                <a:custGeom>
                  <a:avLst/>
                  <a:gdLst>
                    <a:gd name="T0" fmla="*/ 375059671 w 21600"/>
                    <a:gd name="T1" fmla="*/ 2147483647 h 21600"/>
                    <a:gd name="T2" fmla="*/ 104514343 w 21600"/>
                    <a:gd name="T3" fmla="*/ 2147483647 h 21600"/>
                    <a:gd name="T4" fmla="*/ 76290809 w 21600"/>
                    <a:gd name="T5" fmla="*/ 2147483647 h 21600"/>
                    <a:gd name="T6" fmla="*/ 76290809 w 21600"/>
                    <a:gd name="T7" fmla="*/ 2147483647 h 21600"/>
                    <a:gd name="T8" fmla="*/ 85331221 w 21600"/>
                    <a:gd name="T9" fmla="*/ 2147483647 h 21600"/>
                    <a:gd name="T10" fmla="*/ 0 w 21600"/>
                    <a:gd name="T11" fmla="*/ 2147483647 h 21600"/>
                    <a:gd name="T12" fmla="*/ 257314959 w 21600"/>
                    <a:gd name="T13" fmla="*/ 2147483647 h 21600"/>
                    <a:gd name="T14" fmla="*/ 384319080 w 21600"/>
                    <a:gd name="T15" fmla="*/ 2147483647 h 21600"/>
                    <a:gd name="T16" fmla="*/ 495008860 w 21600"/>
                    <a:gd name="T17" fmla="*/ 2147483647 h 21600"/>
                    <a:gd name="T18" fmla="*/ 901598721 w 21600"/>
                    <a:gd name="T19" fmla="*/ 2147483647 h 21600"/>
                    <a:gd name="T20" fmla="*/ 1057045434 w 21600"/>
                    <a:gd name="T21" fmla="*/ 2147483647 h 21600"/>
                    <a:gd name="T22" fmla="*/ 1286797417 w 21600"/>
                    <a:gd name="T23" fmla="*/ 2147483647 h 21600"/>
                    <a:gd name="T24" fmla="*/ 1896682268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14090869 w 21600"/>
                    <a:gd name="T35" fmla="*/ 2147483647 h 21600"/>
                    <a:gd name="T36" fmla="*/ 1570795736 w 21600"/>
                    <a:gd name="T37" fmla="*/ 2147483647 h 21600"/>
                    <a:gd name="T38" fmla="*/ 1295618891 w 21600"/>
                    <a:gd name="T39" fmla="*/ 2147483647 h 21600"/>
                    <a:gd name="T40" fmla="*/ 1034332973 w 21600"/>
                    <a:gd name="T41" fmla="*/ 2147483647 h 21600"/>
                    <a:gd name="T42" fmla="*/ 805902167 w 21600"/>
                    <a:gd name="T43" fmla="*/ 1840442190 h 21600"/>
                    <a:gd name="T44" fmla="*/ 842063934 w 21600"/>
                    <a:gd name="T45" fmla="*/ 1229769891 h 21600"/>
                    <a:gd name="T46" fmla="*/ 1022646463 w 21600"/>
                    <a:gd name="T47" fmla="*/ 805357409 h 21600"/>
                    <a:gd name="T48" fmla="*/ 1223295356 w 21600"/>
                    <a:gd name="T49" fmla="*/ 1270006633 h 21600"/>
                    <a:gd name="T50" fmla="*/ 1489212791 w 21600"/>
                    <a:gd name="T51" fmla="*/ 1754129571 h 21600"/>
                    <a:gd name="T52" fmla="*/ 1794595025 w 21600"/>
                    <a:gd name="T53" fmla="*/ 1730120925 h 21600"/>
                    <a:gd name="T54" fmla="*/ 2147483647 w 21600"/>
                    <a:gd name="T55" fmla="*/ 1284285867 h 21600"/>
                    <a:gd name="T56" fmla="*/ 2147483647 w 21600"/>
                    <a:gd name="T57" fmla="*/ 1356319252 h 21600"/>
                    <a:gd name="T58" fmla="*/ 2147483647 w 21600"/>
                    <a:gd name="T59" fmla="*/ 1016263169 h 21600"/>
                    <a:gd name="T60" fmla="*/ 2147483647 w 21600"/>
                    <a:gd name="T61" fmla="*/ 920221138 h 21600"/>
                    <a:gd name="T62" fmla="*/ 2147483647 w 21600"/>
                    <a:gd name="T63" fmla="*/ 838450810 h 21600"/>
                    <a:gd name="T64" fmla="*/ 2147483647 w 21600"/>
                    <a:gd name="T65" fmla="*/ 675562429 h 21600"/>
                    <a:gd name="T66" fmla="*/ 2147483647 w 21600"/>
                    <a:gd name="T67" fmla="*/ 469843703 h 21600"/>
                    <a:gd name="T68" fmla="*/ 2147483647 w 21600"/>
                    <a:gd name="T69" fmla="*/ 158346090 h 21600"/>
                    <a:gd name="T70" fmla="*/ 2147483647 w 21600"/>
                    <a:gd name="T71" fmla="*/ 0 h 21600"/>
                    <a:gd name="T72" fmla="*/ 2147483647 w 21600"/>
                    <a:gd name="T73" fmla="*/ 335513792 h 21600"/>
                    <a:gd name="T74" fmla="*/ 2147483647 w 21600"/>
                    <a:gd name="T75" fmla="*/ 1030542403 h 21600"/>
                    <a:gd name="T76" fmla="*/ 2147483647 w 21600"/>
                    <a:gd name="T77" fmla="*/ 1735307959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34817790 w 21600"/>
                    <a:gd name="T103" fmla="*/ 2147483647 h 21600"/>
                    <a:gd name="T104" fmla="*/ 1824581416 w 21600"/>
                    <a:gd name="T105" fmla="*/ 2147483647 h 21600"/>
                    <a:gd name="T106" fmla="*/ 1568149698 w 21600"/>
                    <a:gd name="T107" fmla="*/ 2147483647 h 21600"/>
                    <a:gd name="T108" fmla="*/ 1309290880 w 21600"/>
                    <a:gd name="T109" fmla="*/ 2147483647 h 21600"/>
                    <a:gd name="T110" fmla="*/ 1038745553 w 21600"/>
                    <a:gd name="T111" fmla="*/ 2147483647 h 21600"/>
                    <a:gd name="T112" fmla="*/ 780324730 w 21600"/>
                    <a:gd name="T113" fmla="*/ 2147483647 h 21600"/>
                    <a:gd name="T114" fmla="*/ 535579522 w 21600"/>
                    <a:gd name="T115" fmla="*/ 2147483647 h 21600"/>
                    <a:gd name="T116" fmla="*/ 375059671 w 21600"/>
                    <a:gd name="T117" fmla="*/ 2147483647 h 21600"/>
                    <a:gd name="T118" fmla="*/ 375059671 w 21600"/>
                    <a:gd name="T119" fmla="*/ 2147483647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00" h="21600">
                      <a:moveTo>
                        <a:pt x="1701" y="21600"/>
                      </a:moveTo>
                      <a:lnTo>
                        <a:pt x="474" y="20662"/>
                      </a:lnTo>
                      <a:lnTo>
                        <a:pt x="346" y="19592"/>
                      </a:lnTo>
                      <a:lnTo>
                        <a:pt x="346" y="17819"/>
                      </a:lnTo>
                      <a:lnTo>
                        <a:pt x="387" y="15988"/>
                      </a:lnTo>
                      <a:lnTo>
                        <a:pt x="0" y="14688"/>
                      </a:lnTo>
                      <a:lnTo>
                        <a:pt x="1167" y="14108"/>
                      </a:lnTo>
                      <a:lnTo>
                        <a:pt x="1743" y="13271"/>
                      </a:lnTo>
                      <a:lnTo>
                        <a:pt x="2245" y="12467"/>
                      </a:lnTo>
                      <a:lnTo>
                        <a:pt x="4089" y="12364"/>
                      </a:lnTo>
                      <a:lnTo>
                        <a:pt x="4794" y="11870"/>
                      </a:lnTo>
                      <a:lnTo>
                        <a:pt x="5836" y="11375"/>
                      </a:lnTo>
                      <a:lnTo>
                        <a:pt x="8602" y="11155"/>
                      </a:lnTo>
                      <a:lnTo>
                        <a:pt x="11481" y="9308"/>
                      </a:lnTo>
                      <a:lnTo>
                        <a:pt x="13183" y="7846"/>
                      </a:lnTo>
                      <a:lnTo>
                        <a:pt x="14791" y="6583"/>
                      </a:lnTo>
                      <a:lnTo>
                        <a:pt x="12221" y="6219"/>
                      </a:lnTo>
                      <a:lnTo>
                        <a:pt x="9588" y="5768"/>
                      </a:lnTo>
                      <a:lnTo>
                        <a:pt x="7124" y="5185"/>
                      </a:lnTo>
                      <a:lnTo>
                        <a:pt x="5876" y="4424"/>
                      </a:lnTo>
                      <a:lnTo>
                        <a:pt x="4691" y="3715"/>
                      </a:lnTo>
                      <a:lnTo>
                        <a:pt x="3655" y="2836"/>
                      </a:lnTo>
                      <a:lnTo>
                        <a:pt x="3819" y="1895"/>
                      </a:lnTo>
                      <a:lnTo>
                        <a:pt x="4638" y="1241"/>
                      </a:lnTo>
                      <a:lnTo>
                        <a:pt x="5548" y="1957"/>
                      </a:lnTo>
                      <a:lnTo>
                        <a:pt x="6754" y="2703"/>
                      </a:lnTo>
                      <a:lnTo>
                        <a:pt x="8139" y="2666"/>
                      </a:lnTo>
                      <a:lnTo>
                        <a:pt x="9831" y="1979"/>
                      </a:lnTo>
                      <a:lnTo>
                        <a:pt x="11185" y="2090"/>
                      </a:lnTo>
                      <a:lnTo>
                        <a:pt x="12739" y="1566"/>
                      </a:lnTo>
                      <a:lnTo>
                        <a:pt x="13892" y="1418"/>
                      </a:lnTo>
                      <a:lnTo>
                        <a:pt x="15457" y="1292"/>
                      </a:lnTo>
                      <a:lnTo>
                        <a:pt x="16599" y="1041"/>
                      </a:lnTo>
                      <a:lnTo>
                        <a:pt x="18132" y="724"/>
                      </a:lnTo>
                      <a:lnTo>
                        <a:pt x="19444" y="244"/>
                      </a:lnTo>
                      <a:lnTo>
                        <a:pt x="20712" y="0"/>
                      </a:lnTo>
                      <a:lnTo>
                        <a:pt x="21600" y="517"/>
                      </a:lnTo>
                      <a:lnTo>
                        <a:pt x="21399" y="1588"/>
                      </a:lnTo>
                      <a:lnTo>
                        <a:pt x="21357" y="2674"/>
                      </a:lnTo>
                      <a:lnTo>
                        <a:pt x="20997" y="3818"/>
                      </a:lnTo>
                      <a:lnTo>
                        <a:pt x="20257" y="4807"/>
                      </a:lnTo>
                      <a:lnTo>
                        <a:pt x="19496" y="6181"/>
                      </a:lnTo>
                      <a:lnTo>
                        <a:pt x="18607" y="7207"/>
                      </a:lnTo>
                      <a:lnTo>
                        <a:pt x="17941" y="8463"/>
                      </a:lnTo>
                      <a:lnTo>
                        <a:pt x="17402" y="9693"/>
                      </a:lnTo>
                      <a:lnTo>
                        <a:pt x="16566" y="10528"/>
                      </a:lnTo>
                      <a:lnTo>
                        <a:pt x="15509" y="11665"/>
                      </a:lnTo>
                      <a:lnTo>
                        <a:pt x="14652" y="12652"/>
                      </a:lnTo>
                      <a:lnTo>
                        <a:pt x="13541" y="13583"/>
                      </a:lnTo>
                      <a:lnTo>
                        <a:pt x="12198" y="14646"/>
                      </a:lnTo>
                      <a:lnTo>
                        <a:pt x="11014" y="15429"/>
                      </a:lnTo>
                      <a:lnTo>
                        <a:pt x="9682" y="15961"/>
                      </a:lnTo>
                      <a:lnTo>
                        <a:pt x="8275" y="16541"/>
                      </a:lnTo>
                      <a:lnTo>
                        <a:pt x="7112" y="17235"/>
                      </a:lnTo>
                      <a:lnTo>
                        <a:pt x="5938" y="17989"/>
                      </a:lnTo>
                      <a:lnTo>
                        <a:pt x="4711" y="18941"/>
                      </a:lnTo>
                      <a:lnTo>
                        <a:pt x="3539" y="19769"/>
                      </a:lnTo>
                      <a:lnTo>
                        <a:pt x="2429" y="20567"/>
                      </a:lnTo>
                      <a:lnTo>
                        <a:pt x="1701" y="21600"/>
                      </a:lnTo>
                      <a:close/>
                      <a:moveTo>
                        <a:pt x="1701" y="21600"/>
                      </a:moveTo>
                    </a:path>
                  </a:pathLst>
                </a:custGeom>
                <a:solidFill>
                  <a:schemeClr val="accent2">
                    <a:lumMod val="40000"/>
                    <a:lumOff val="6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22" name="Freeform 27">
                  <a:extLst>
                    <a:ext uri="{FF2B5EF4-FFF2-40B4-BE49-F238E27FC236}">
                      <a16:creationId xmlns:a16="http://schemas.microsoft.com/office/drawing/2014/main" id="{500CF888-EDAA-5149-AB4A-FF9DC059DEED}"/>
                    </a:ext>
                  </a:extLst>
                </p:cNvPr>
                <p:cNvSpPr>
                  <a:spLocks/>
                </p:cNvSpPr>
                <p:nvPr/>
              </p:nvSpPr>
              <p:spPr bwMode="auto">
                <a:xfrm>
                  <a:off x="2925906" y="4816872"/>
                  <a:ext cx="665672" cy="625156"/>
                </a:xfrm>
                <a:custGeom>
                  <a:avLst/>
                  <a:gdLst>
                    <a:gd name="T0" fmla="*/ 0 w 21600"/>
                    <a:gd name="T1" fmla="*/ 2147483647 h 21600"/>
                    <a:gd name="T2" fmla="*/ 25069087 w 21600"/>
                    <a:gd name="T3" fmla="*/ 1576692586 h 21600"/>
                    <a:gd name="T4" fmla="*/ 346824609 w 21600"/>
                    <a:gd name="T5" fmla="*/ 1548960850 h 21600"/>
                    <a:gd name="T6" fmla="*/ 354359940 w 21600"/>
                    <a:gd name="T7" fmla="*/ 1138650526 h 21600"/>
                    <a:gd name="T8" fmla="*/ 361588162 w 21600"/>
                    <a:gd name="T9" fmla="*/ 812186650 h 21600"/>
                    <a:gd name="T10" fmla="*/ 368816383 w 21600"/>
                    <a:gd name="T11" fmla="*/ 425230434 h 21600"/>
                    <a:gd name="T12" fmla="*/ 359128016 w 21600"/>
                    <a:gd name="T13" fmla="*/ 118391333 h 21600"/>
                    <a:gd name="T14" fmla="*/ 785158579 w 21600"/>
                    <a:gd name="T15" fmla="*/ 114498509 h 21600"/>
                    <a:gd name="T16" fmla="*/ 1254871261 w 21600"/>
                    <a:gd name="T17" fmla="*/ 27246987 h 21600"/>
                    <a:gd name="T18" fmla="*/ 1395445145 w 21600"/>
                    <a:gd name="T19" fmla="*/ 163799960 h 21600"/>
                    <a:gd name="T20" fmla="*/ 1575392397 w 21600"/>
                    <a:gd name="T21" fmla="*/ 0 h 21600"/>
                    <a:gd name="T22" fmla="*/ 1952978498 w 21600"/>
                    <a:gd name="T23" fmla="*/ 0 h 21600"/>
                    <a:gd name="T24" fmla="*/ 2147483647 w 21600"/>
                    <a:gd name="T25" fmla="*/ 304894162 h 21600"/>
                    <a:gd name="T26" fmla="*/ 2147483647 w 21600"/>
                    <a:gd name="T27" fmla="*/ 514266295 h 21600"/>
                    <a:gd name="T28" fmla="*/ 2147483647 w 21600"/>
                    <a:gd name="T29" fmla="*/ 746504843 h 21600"/>
                    <a:gd name="T30" fmla="*/ 2147483647 w 21600"/>
                    <a:gd name="T31" fmla="*/ 845595547 h 21600"/>
                    <a:gd name="T32" fmla="*/ 2147483647 w 21600"/>
                    <a:gd name="T33" fmla="*/ 1031125879 h 21600"/>
                    <a:gd name="T34" fmla="*/ 2147483647 w 21600"/>
                    <a:gd name="T35" fmla="*/ 1336022985 h 21600"/>
                    <a:gd name="T36" fmla="*/ 2147483647 w 21600"/>
                    <a:gd name="T37" fmla="*/ 1424407551 h 21600"/>
                    <a:gd name="T38" fmla="*/ 2147483647 w 21600"/>
                    <a:gd name="T39" fmla="*/ 1483927393 h 21600"/>
                    <a:gd name="T40" fmla="*/ 2147483647 w 21600"/>
                    <a:gd name="T41" fmla="*/ 1723951643 h 21600"/>
                    <a:gd name="T42" fmla="*/ 2147483647 w 21600"/>
                    <a:gd name="T43" fmla="*/ 1836014519 h 21600"/>
                    <a:gd name="T44" fmla="*/ 2147483647 w 21600"/>
                    <a:gd name="T45" fmla="*/ 1917428278 h 21600"/>
                    <a:gd name="T46" fmla="*/ 2147483647 w 21600"/>
                    <a:gd name="T47" fmla="*/ 2105554844 h 21600"/>
                    <a:gd name="T48" fmla="*/ 2147483647 w 21600"/>
                    <a:gd name="T49" fmla="*/ 2147483647 h 21600"/>
                    <a:gd name="T50" fmla="*/ 2147483647 w 21600"/>
                    <a:gd name="T51" fmla="*/ 2147483647 h 21600"/>
                    <a:gd name="T52" fmla="*/ 2122620217 w 21600"/>
                    <a:gd name="T53" fmla="*/ 2147483647 h 21600"/>
                    <a:gd name="T54" fmla="*/ 2038339023 w 21600"/>
                    <a:gd name="T55" fmla="*/ 2147483647 h 21600"/>
                    <a:gd name="T56" fmla="*/ 1638761201 w 21600"/>
                    <a:gd name="T57" fmla="*/ 2147483647 h 21600"/>
                    <a:gd name="T58" fmla="*/ 1292091594 w 21600"/>
                    <a:gd name="T59" fmla="*/ 2147483647 h 21600"/>
                    <a:gd name="T60" fmla="*/ 1103222516 w 21600"/>
                    <a:gd name="T61" fmla="*/ 2147483647 h 21600"/>
                    <a:gd name="T62" fmla="*/ 989408430 w 21600"/>
                    <a:gd name="T63" fmla="*/ 2147483647 h 21600"/>
                    <a:gd name="T64" fmla="*/ 864674590 w 21600"/>
                    <a:gd name="T65" fmla="*/ 2147483647 h 21600"/>
                    <a:gd name="T66" fmla="*/ 695954308 w 21600"/>
                    <a:gd name="T67" fmla="*/ 2147483647 h 21600"/>
                    <a:gd name="T68" fmla="*/ 338364894 w 21600"/>
                    <a:gd name="T69" fmla="*/ 2147483647 h 21600"/>
                    <a:gd name="T70" fmla="*/ 286995282 w 21600"/>
                    <a:gd name="T71" fmla="*/ 2147483647 h 21600"/>
                    <a:gd name="T72" fmla="*/ 276075475 w 21600"/>
                    <a:gd name="T73" fmla="*/ 2147483647 h 21600"/>
                    <a:gd name="T74" fmla="*/ 162261389 w 21600"/>
                    <a:gd name="T75" fmla="*/ 2147483647 h 21600"/>
                    <a:gd name="T76" fmla="*/ 0 w 21600"/>
                    <a:gd name="T77" fmla="*/ 2147483647 h 21600"/>
                    <a:gd name="T78" fmla="*/ 0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0" y="16495"/>
                      </a:moveTo>
                      <a:lnTo>
                        <a:pt x="163" y="9722"/>
                      </a:lnTo>
                      <a:lnTo>
                        <a:pt x="2255" y="9551"/>
                      </a:lnTo>
                      <a:lnTo>
                        <a:pt x="2304" y="7021"/>
                      </a:lnTo>
                      <a:lnTo>
                        <a:pt x="2351" y="5008"/>
                      </a:lnTo>
                      <a:lnTo>
                        <a:pt x="2398" y="2622"/>
                      </a:lnTo>
                      <a:lnTo>
                        <a:pt x="2335" y="730"/>
                      </a:lnTo>
                      <a:lnTo>
                        <a:pt x="5105" y="706"/>
                      </a:lnTo>
                      <a:lnTo>
                        <a:pt x="8159" y="168"/>
                      </a:lnTo>
                      <a:lnTo>
                        <a:pt x="9073" y="1010"/>
                      </a:lnTo>
                      <a:lnTo>
                        <a:pt x="10243" y="0"/>
                      </a:lnTo>
                      <a:lnTo>
                        <a:pt x="12698" y="0"/>
                      </a:lnTo>
                      <a:lnTo>
                        <a:pt x="13983" y="1880"/>
                      </a:lnTo>
                      <a:lnTo>
                        <a:pt x="14868" y="3171"/>
                      </a:lnTo>
                      <a:lnTo>
                        <a:pt x="16152" y="4603"/>
                      </a:lnTo>
                      <a:lnTo>
                        <a:pt x="17363" y="5214"/>
                      </a:lnTo>
                      <a:lnTo>
                        <a:pt x="18737" y="6358"/>
                      </a:lnTo>
                      <a:lnTo>
                        <a:pt x="18631" y="8238"/>
                      </a:lnTo>
                      <a:lnTo>
                        <a:pt x="19900" y="8783"/>
                      </a:lnTo>
                      <a:lnTo>
                        <a:pt x="21460" y="9150"/>
                      </a:lnTo>
                      <a:lnTo>
                        <a:pt x="21600" y="10630"/>
                      </a:lnTo>
                      <a:lnTo>
                        <a:pt x="20419" y="11321"/>
                      </a:lnTo>
                      <a:lnTo>
                        <a:pt x="19299" y="11823"/>
                      </a:lnTo>
                      <a:lnTo>
                        <a:pt x="18213" y="12983"/>
                      </a:lnTo>
                      <a:lnTo>
                        <a:pt x="16687" y="13616"/>
                      </a:lnTo>
                      <a:lnTo>
                        <a:pt x="15943" y="15420"/>
                      </a:lnTo>
                      <a:lnTo>
                        <a:pt x="13801" y="16969"/>
                      </a:lnTo>
                      <a:lnTo>
                        <a:pt x="13253" y="18693"/>
                      </a:lnTo>
                      <a:lnTo>
                        <a:pt x="10655" y="18904"/>
                      </a:lnTo>
                      <a:lnTo>
                        <a:pt x="8401" y="17907"/>
                      </a:lnTo>
                      <a:lnTo>
                        <a:pt x="7173" y="17872"/>
                      </a:lnTo>
                      <a:lnTo>
                        <a:pt x="6433" y="18939"/>
                      </a:lnTo>
                      <a:lnTo>
                        <a:pt x="5622" y="20029"/>
                      </a:lnTo>
                      <a:lnTo>
                        <a:pt x="4525" y="21518"/>
                      </a:lnTo>
                      <a:lnTo>
                        <a:pt x="2200" y="21600"/>
                      </a:lnTo>
                      <a:lnTo>
                        <a:pt x="1866" y="20193"/>
                      </a:lnTo>
                      <a:lnTo>
                        <a:pt x="1795" y="18517"/>
                      </a:lnTo>
                      <a:lnTo>
                        <a:pt x="1055" y="17485"/>
                      </a:lnTo>
                      <a:lnTo>
                        <a:pt x="0" y="16495"/>
                      </a:lnTo>
                      <a:close/>
                      <a:moveTo>
                        <a:pt x="0" y="16495"/>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23" name="Freeform 28">
                  <a:extLst>
                    <a:ext uri="{FF2B5EF4-FFF2-40B4-BE49-F238E27FC236}">
                      <a16:creationId xmlns:a16="http://schemas.microsoft.com/office/drawing/2014/main" id="{A59C318D-5962-D649-A818-EDB2D7301993}"/>
                    </a:ext>
                  </a:extLst>
                </p:cNvPr>
                <p:cNvSpPr>
                  <a:spLocks/>
                </p:cNvSpPr>
                <p:nvPr/>
              </p:nvSpPr>
              <p:spPr bwMode="auto">
                <a:xfrm>
                  <a:off x="1004678" y="2470433"/>
                  <a:ext cx="583490" cy="403571"/>
                </a:xfrm>
                <a:custGeom>
                  <a:avLst/>
                  <a:gdLst>
                    <a:gd name="T0" fmla="*/ 0 w 21600"/>
                    <a:gd name="T1" fmla="*/ 781020820 h 21600"/>
                    <a:gd name="T2" fmla="*/ 23824593 w 21600"/>
                    <a:gd name="T3" fmla="*/ 686387335 h 21600"/>
                    <a:gd name="T4" fmla="*/ 63081586 w 21600"/>
                    <a:gd name="T5" fmla="*/ 523909857 h 21600"/>
                    <a:gd name="T6" fmla="*/ 221353434 w 21600"/>
                    <a:gd name="T7" fmla="*/ 498691778 h 21600"/>
                    <a:gd name="T8" fmla="*/ 342750325 w 21600"/>
                    <a:gd name="T9" fmla="*/ 424956000 h 21600"/>
                    <a:gd name="T10" fmla="*/ 363881889 w 21600"/>
                    <a:gd name="T11" fmla="*/ 291797614 h 21600"/>
                    <a:gd name="T12" fmla="*/ 503199073 w 21600"/>
                    <a:gd name="T13" fmla="*/ 244240427 h 21600"/>
                    <a:gd name="T14" fmla="*/ 663749261 w 21600"/>
                    <a:gd name="T15" fmla="*/ 268019637 h 21600"/>
                    <a:gd name="T16" fmla="*/ 796954801 w 21600"/>
                    <a:gd name="T17" fmla="*/ 205279310 h 21600"/>
                    <a:gd name="T18" fmla="*/ 862211079 w 21600"/>
                    <a:gd name="T19" fmla="*/ 122949960 h 21600"/>
                    <a:gd name="T20" fmla="*/ 1010021897 w 21600"/>
                    <a:gd name="T21" fmla="*/ 106326685 h 21600"/>
                    <a:gd name="T22" fmla="*/ 1149131737 w 21600"/>
                    <a:gd name="T23" fmla="*/ 29407068 h 21600"/>
                    <a:gd name="T24" fmla="*/ 1339410819 w 21600"/>
                    <a:gd name="T25" fmla="*/ 1701598 h 21600"/>
                    <a:gd name="T26" fmla="*/ 1512184344 w 21600"/>
                    <a:gd name="T27" fmla="*/ 0 h 21600"/>
                    <a:gd name="T28" fmla="*/ 1737682026 w 21600"/>
                    <a:gd name="T29" fmla="*/ 15489276 h 21600"/>
                    <a:gd name="T30" fmla="*/ 1720487367 w 21600"/>
                    <a:gd name="T31" fmla="*/ 143193325 h 21600"/>
                    <a:gd name="T32" fmla="*/ 1839605917 w 21600"/>
                    <a:gd name="T33" fmla="*/ 230410645 h 21600"/>
                    <a:gd name="T34" fmla="*/ 1957171713 w 21600"/>
                    <a:gd name="T35" fmla="*/ 288787263 h 21600"/>
                    <a:gd name="T36" fmla="*/ 1989798772 w 21600"/>
                    <a:gd name="T37" fmla="*/ 363132779 h 21600"/>
                    <a:gd name="T38" fmla="*/ 2147483647 w 21600"/>
                    <a:gd name="T39" fmla="*/ 408289353 h 21600"/>
                    <a:gd name="T40" fmla="*/ 2147483647 w 21600"/>
                    <a:gd name="T41" fmla="*/ 494634171 h 21600"/>
                    <a:gd name="T42" fmla="*/ 2147483647 w 21600"/>
                    <a:gd name="T43" fmla="*/ 610558311 h 21600"/>
                    <a:gd name="T44" fmla="*/ 1995081088 w 21600"/>
                    <a:gd name="T45" fmla="*/ 626352456 h 21600"/>
                    <a:gd name="T46" fmla="*/ 1856385889 w 21600"/>
                    <a:gd name="T47" fmla="*/ 683115451 h 21600"/>
                    <a:gd name="T48" fmla="*/ 1581792168 w 21600"/>
                    <a:gd name="T49" fmla="*/ 674477277 h 21600"/>
                    <a:gd name="T50" fmla="*/ 1314344511 w 21600"/>
                    <a:gd name="T51" fmla="*/ 675261768 h 21600"/>
                    <a:gd name="T52" fmla="*/ 1059431088 w 21600"/>
                    <a:gd name="T53" fmla="*/ 675261768 h 21600"/>
                    <a:gd name="T54" fmla="*/ 780693119 w 21600"/>
                    <a:gd name="T55" fmla="*/ 676833251 h 21600"/>
                    <a:gd name="T56" fmla="*/ 727452785 w 21600"/>
                    <a:gd name="T57" fmla="*/ 769677163 h 21600"/>
                    <a:gd name="T58" fmla="*/ 756868526 w 21600"/>
                    <a:gd name="T59" fmla="*/ 942408902 h 21600"/>
                    <a:gd name="T60" fmla="*/ 590102997 w 21600"/>
                    <a:gd name="T61" fmla="*/ 871423245 h 21600"/>
                    <a:gd name="T62" fmla="*/ 352487929 w 21600"/>
                    <a:gd name="T63" fmla="*/ 895855600 h 21600"/>
                    <a:gd name="T64" fmla="*/ 155060529 w 21600"/>
                    <a:gd name="T65" fmla="*/ 847775383 h 21600"/>
                    <a:gd name="T66" fmla="*/ 0 w 21600"/>
                    <a:gd name="T67" fmla="*/ 781020820 h 21600"/>
                    <a:gd name="T68" fmla="*/ 0 w 21600"/>
                    <a:gd name="T69" fmla="*/ 78102082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600" h="21600">
                      <a:moveTo>
                        <a:pt x="0" y="17901"/>
                      </a:moveTo>
                      <a:lnTo>
                        <a:pt x="230" y="15732"/>
                      </a:lnTo>
                      <a:lnTo>
                        <a:pt x="609" y="12008"/>
                      </a:lnTo>
                      <a:lnTo>
                        <a:pt x="2137" y="11430"/>
                      </a:lnTo>
                      <a:lnTo>
                        <a:pt x="3309" y="9740"/>
                      </a:lnTo>
                      <a:lnTo>
                        <a:pt x="3513" y="6688"/>
                      </a:lnTo>
                      <a:lnTo>
                        <a:pt x="4858" y="5598"/>
                      </a:lnTo>
                      <a:lnTo>
                        <a:pt x="6408" y="6143"/>
                      </a:lnTo>
                      <a:lnTo>
                        <a:pt x="7694" y="4705"/>
                      </a:lnTo>
                      <a:lnTo>
                        <a:pt x="8324" y="2818"/>
                      </a:lnTo>
                      <a:lnTo>
                        <a:pt x="9751" y="2437"/>
                      </a:lnTo>
                      <a:lnTo>
                        <a:pt x="11094" y="674"/>
                      </a:lnTo>
                      <a:lnTo>
                        <a:pt x="12931" y="39"/>
                      </a:lnTo>
                      <a:lnTo>
                        <a:pt x="14599" y="0"/>
                      </a:lnTo>
                      <a:lnTo>
                        <a:pt x="16776" y="355"/>
                      </a:lnTo>
                      <a:lnTo>
                        <a:pt x="16610" y="3282"/>
                      </a:lnTo>
                      <a:lnTo>
                        <a:pt x="17760" y="5281"/>
                      </a:lnTo>
                      <a:lnTo>
                        <a:pt x="18895" y="6619"/>
                      </a:lnTo>
                      <a:lnTo>
                        <a:pt x="19210" y="8323"/>
                      </a:lnTo>
                      <a:lnTo>
                        <a:pt x="20800" y="9358"/>
                      </a:lnTo>
                      <a:lnTo>
                        <a:pt x="21600" y="11337"/>
                      </a:lnTo>
                      <a:lnTo>
                        <a:pt x="21316" y="13994"/>
                      </a:lnTo>
                      <a:lnTo>
                        <a:pt x="19261" y="14356"/>
                      </a:lnTo>
                      <a:lnTo>
                        <a:pt x="17922" y="15657"/>
                      </a:lnTo>
                      <a:lnTo>
                        <a:pt x="15271" y="15459"/>
                      </a:lnTo>
                      <a:lnTo>
                        <a:pt x="12689" y="15477"/>
                      </a:lnTo>
                      <a:lnTo>
                        <a:pt x="10228" y="15477"/>
                      </a:lnTo>
                      <a:lnTo>
                        <a:pt x="7537" y="15513"/>
                      </a:lnTo>
                      <a:lnTo>
                        <a:pt x="7023" y="17641"/>
                      </a:lnTo>
                      <a:lnTo>
                        <a:pt x="7307" y="21600"/>
                      </a:lnTo>
                      <a:lnTo>
                        <a:pt x="5697" y="19973"/>
                      </a:lnTo>
                      <a:lnTo>
                        <a:pt x="3403" y="20533"/>
                      </a:lnTo>
                      <a:lnTo>
                        <a:pt x="1497" y="19431"/>
                      </a:lnTo>
                      <a:lnTo>
                        <a:pt x="0" y="17901"/>
                      </a:lnTo>
                      <a:close/>
                      <a:moveTo>
                        <a:pt x="0" y="17901"/>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24" name="Freeform 29">
                  <a:extLst>
                    <a:ext uri="{FF2B5EF4-FFF2-40B4-BE49-F238E27FC236}">
                      <a16:creationId xmlns:a16="http://schemas.microsoft.com/office/drawing/2014/main" id="{8783D13B-35F2-4B4F-A22A-1DE6E94A4B69}"/>
                    </a:ext>
                  </a:extLst>
                </p:cNvPr>
                <p:cNvSpPr>
                  <a:spLocks/>
                </p:cNvSpPr>
                <p:nvPr/>
              </p:nvSpPr>
              <p:spPr bwMode="auto">
                <a:xfrm>
                  <a:off x="3674673" y="3259038"/>
                  <a:ext cx="409083" cy="393460"/>
                </a:xfrm>
                <a:custGeom>
                  <a:avLst/>
                  <a:gdLst>
                    <a:gd name="T0" fmla="*/ 0 w 21600"/>
                    <a:gd name="T1" fmla="*/ 873340224 h 21600"/>
                    <a:gd name="T2" fmla="*/ 749131 w 21600"/>
                    <a:gd name="T3" fmla="*/ 775089715 h 21600"/>
                    <a:gd name="T4" fmla="*/ 17169158 w 21600"/>
                    <a:gd name="T5" fmla="*/ 646757241 h 21600"/>
                    <a:gd name="T6" fmla="*/ 47010550 w 21600"/>
                    <a:gd name="T7" fmla="*/ 535527303 h 21600"/>
                    <a:gd name="T8" fmla="*/ 132109351 w 21600"/>
                    <a:gd name="T9" fmla="*/ 442937195 h 21600"/>
                    <a:gd name="T10" fmla="*/ 192541266 w 21600"/>
                    <a:gd name="T11" fmla="*/ 371452497 h 21600"/>
                    <a:gd name="T12" fmla="*/ 227630887 w 21600"/>
                    <a:gd name="T13" fmla="*/ 295924836 h 21600"/>
                    <a:gd name="T14" fmla="*/ 164163431 w 21600"/>
                    <a:gd name="T15" fmla="*/ 261839963 h 21600"/>
                    <a:gd name="T16" fmla="*/ 163163899 w 21600"/>
                    <a:gd name="T17" fmla="*/ 87091123 h 21600"/>
                    <a:gd name="T18" fmla="*/ 254223181 w 21600"/>
                    <a:gd name="T19" fmla="*/ 46456454 h 21600"/>
                    <a:gd name="T20" fmla="*/ 383334956 w 21600"/>
                    <a:gd name="T21" fmla="*/ 57009159 h 21600"/>
                    <a:gd name="T22" fmla="*/ 516729011 w 21600"/>
                    <a:gd name="T23" fmla="*/ 47224519 h 21600"/>
                    <a:gd name="T24" fmla="*/ 622530119 w 21600"/>
                    <a:gd name="T25" fmla="*/ 0 h 21600"/>
                    <a:gd name="T26" fmla="*/ 710162504 w 21600"/>
                    <a:gd name="T27" fmla="*/ 94328876 h 21600"/>
                    <a:gd name="T28" fmla="*/ 701988248 w 21600"/>
                    <a:gd name="T29" fmla="*/ 192660660 h 21600"/>
                    <a:gd name="T30" fmla="*/ 766919260 w 21600"/>
                    <a:gd name="T31" fmla="*/ 267379035 h 21600"/>
                    <a:gd name="T32" fmla="*/ 771023740 w 21600"/>
                    <a:gd name="T33" fmla="*/ 407801510 h 21600"/>
                    <a:gd name="T34" fmla="*/ 702738465 w 21600"/>
                    <a:gd name="T35" fmla="*/ 515351342 h 21600"/>
                    <a:gd name="T36" fmla="*/ 625849678 w 21600"/>
                    <a:gd name="T37" fmla="*/ 656621989 h 21600"/>
                    <a:gd name="T38" fmla="*/ 495275400 w 21600"/>
                    <a:gd name="T39" fmla="*/ 837719222 h 21600"/>
                    <a:gd name="T40" fmla="*/ 327364175 w 21600"/>
                    <a:gd name="T41" fmla="*/ 822314234 h 21600"/>
                    <a:gd name="T42" fmla="*/ 149742534 w 21600"/>
                    <a:gd name="T43" fmla="*/ 823931639 h 21600"/>
                    <a:gd name="T44" fmla="*/ 71391244 w 21600"/>
                    <a:gd name="T45" fmla="*/ 853932328 h 21600"/>
                    <a:gd name="T46" fmla="*/ 0 w 21600"/>
                    <a:gd name="T47" fmla="*/ 873340224 h 21600"/>
                    <a:gd name="T48" fmla="*/ 0 w 21600"/>
                    <a:gd name="T49" fmla="*/ 873340224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0" y="21600"/>
                      </a:moveTo>
                      <a:lnTo>
                        <a:pt x="21" y="19170"/>
                      </a:lnTo>
                      <a:lnTo>
                        <a:pt x="481" y="15996"/>
                      </a:lnTo>
                      <a:lnTo>
                        <a:pt x="1317" y="13245"/>
                      </a:lnTo>
                      <a:lnTo>
                        <a:pt x="3701" y="10955"/>
                      </a:lnTo>
                      <a:lnTo>
                        <a:pt x="5394" y="9187"/>
                      </a:lnTo>
                      <a:lnTo>
                        <a:pt x="6377" y="7319"/>
                      </a:lnTo>
                      <a:lnTo>
                        <a:pt x="4599" y="6476"/>
                      </a:lnTo>
                      <a:lnTo>
                        <a:pt x="4571" y="2154"/>
                      </a:lnTo>
                      <a:lnTo>
                        <a:pt x="7122" y="1149"/>
                      </a:lnTo>
                      <a:lnTo>
                        <a:pt x="10739" y="1410"/>
                      </a:lnTo>
                      <a:lnTo>
                        <a:pt x="14476" y="1168"/>
                      </a:lnTo>
                      <a:lnTo>
                        <a:pt x="17440" y="0"/>
                      </a:lnTo>
                      <a:lnTo>
                        <a:pt x="19895" y="2333"/>
                      </a:lnTo>
                      <a:lnTo>
                        <a:pt x="19666" y="4765"/>
                      </a:lnTo>
                      <a:lnTo>
                        <a:pt x="21485" y="6613"/>
                      </a:lnTo>
                      <a:lnTo>
                        <a:pt x="21600" y="10086"/>
                      </a:lnTo>
                      <a:lnTo>
                        <a:pt x="19687" y="12746"/>
                      </a:lnTo>
                      <a:lnTo>
                        <a:pt x="17533" y="16240"/>
                      </a:lnTo>
                      <a:lnTo>
                        <a:pt x="13875" y="20719"/>
                      </a:lnTo>
                      <a:lnTo>
                        <a:pt x="9171" y="20338"/>
                      </a:lnTo>
                      <a:lnTo>
                        <a:pt x="4195" y="20378"/>
                      </a:lnTo>
                      <a:lnTo>
                        <a:pt x="2000" y="21120"/>
                      </a:lnTo>
                      <a:lnTo>
                        <a:pt x="0" y="21600"/>
                      </a:lnTo>
                      <a:close/>
                      <a:moveTo>
                        <a:pt x="0" y="21600"/>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25" name="Freeform 30">
                  <a:extLst>
                    <a:ext uri="{FF2B5EF4-FFF2-40B4-BE49-F238E27FC236}">
                      <a16:creationId xmlns:a16="http://schemas.microsoft.com/office/drawing/2014/main" id="{C2DF17DE-A04A-7D41-9A05-5DC08D012A9E}"/>
                    </a:ext>
                  </a:extLst>
                </p:cNvPr>
                <p:cNvSpPr>
                  <a:spLocks/>
                </p:cNvSpPr>
                <p:nvPr/>
              </p:nvSpPr>
              <p:spPr bwMode="auto">
                <a:xfrm>
                  <a:off x="3877388" y="4221205"/>
                  <a:ext cx="241067" cy="557754"/>
                </a:xfrm>
                <a:custGeom>
                  <a:avLst/>
                  <a:gdLst>
                    <a:gd name="T0" fmla="*/ 157777646 w 21600"/>
                    <a:gd name="T1" fmla="*/ 1696050589 h 21600"/>
                    <a:gd name="T2" fmla="*/ 138968573 w 21600"/>
                    <a:gd name="T3" fmla="*/ 1515802112 h 21600"/>
                    <a:gd name="T4" fmla="*/ 102803949 w 21600"/>
                    <a:gd name="T5" fmla="*/ 1253896859 h 21600"/>
                    <a:gd name="T6" fmla="*/ 95813303 w 21600"/>
                    <a:gd name="T7" fmla="*/ 1019174269 h 21600"/>
                    <a:gd name="T8" fmla="*/ 99962354 w 21600"/>
                    <a:gd name="T9" fmla="*/ 807598156 h 21600"/>
                    <a:gd name="T10" fmla="*/ 118720242 w 21600"/>
                    <a:gd name="T11" fmla="*/ 749665526 h 21600"/>
                    <a:gd name="T12" fmla="*/ 96295559 w 21600"/>
                    <a:gd name="T13" fmla="*/ 592109098 h 21600"/>
                    <a:gd name="T14" fmla="*/ 94995243 w 21600"/>
                    <a:gd name="T15" fmla="*/ 300372318 h 21600"/>
                    <a:gd name="T16" fmla="*/ 79078563 w 21600"/>
                    <a:gd name="T17" fmla="*/ 64151284 h 21600"/>
                    <a:gd name="T18" fmla="*/ 34484829 w 21600"/>
                    <a:gd name="T19" fmla="*/ 0 h 21600"/>
                    <a:gd name="T20" fmla="*/ 41409195 w 21600"/>
                    <a:gd name="T21" fmla="*/ 253612919 h 21600"/>
                    <a:gd name="T22" fmla="*/ 54491828 w 21600"/>
                    <a:gd name="T23" fmla="*/ 454820635 h 21600"/>
                    <a:gd name="T24" fmla="*/ 38816091 w 21600"/>
                    <a:gd name="T25" fmla="*/ 656260334 h 21600"/>
                    <a:gd name="T26" fmla="*/ 38816091 w 21600"/>
                    <a:gd name="T27" fmla="*/ 842381876 h 21600"/>
                    <a:gd name="T28" fmla="*/ 47011786 w 21600"/>
                    <a:gd name="T29" fmla="*/ 995331749 h 21600"/>
                    <a:gd name="T30" fmla="*/ 23630139 w 21600"/>
                    <a:gd name="T31" fmla="*/ 1068007348 h 21600"/>
                    <a:gd name="T32" fmla="*/ 21701871 w 21600"/>
                    <a:gd name="T33" fmla="*/ 1263341999 h 21600"/>
                    <a:gd name="T34" fmla="*/ 0 w 21600"/>
                    <a:gd name="T35" fmla="*/ 1354214316 h 21600"/>
                    <a:gd name="T36" fmla="*/ 25076519 w 21600"/>
                    <a:gd name="T37" fmla="*/ 1468467477 h 21600"/>
                    <a:gd name="T38" fmla="*/ 47734986 w 21600"/>
                    <a:gd name="T39" fmla="*/ 1600226128 h 21600"/>
                    <a:gd name="T40" fmla="*/ 85346009 w 21600"/>
                    <a:gd name="T41" fmla="*/ 1592738628 h 21600"/>
                    <a:gd name="T42" fmla="*/ 92584720 w 21600"/>
                    <a:gd name="T43" fmla="*/ 1807654883 h 21600"/>
                    <a:gd name="T44" fmla="*/ 77391239 w 21600"/>
                    <a:gd name="T45" fmla="*/ 2015197244 h 21600"/>
                    <a:gd name="T46" fmla="*/ 84381866 w 21600"/>
                    <a:gd name="T47" fmla="*/ 2147483647 h 21600"/>
                    <a:gd name="T48" fmla="*/ 103431882 w 21600"/>
                    <a:gd name="T49" fmla="*/ 2147483647 h 21600"/>
                    <a:gd name="T50" fmla="*/ 110663452 w 21600"/>
                    <a:gd name="T51" fmla="*/ 2147483647 h 21600"/>
                    <a:gd name="T52" fmla="*/ 131642123 w 21600"/>
                    <a:gd name="T53" fmla="*/ 2147483647 h 21600"/>
                    <a:gd name="T54" fmla="*/ 130195743 w 21600"/>
                    <a:gd name="T55" fmla="*/ 2147483647 h 21600"/>
                    <a:gd name="T56" fmla="*/ 153336466 w 21600"/>
                    <a:gd name="T57" fmla="*/ 2098582061 h 21600"/>
                    <a:gd name="T58" fmla="*/ 157777646 w 21600"/>
                    <a:gd name="T59" fmla="*/ 1696050589 h 21600"/>
                    <a:gd name="T60" fmla="*/ 157777646 w 21600"/>
                    <a:gd name="T61" fmla="*/ 1696050589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21600" y="14726"/>
                      </a:moveTo>
                      <a:lnTo>
                        <a:pt x="19025" y="13161"/>
                      </a:lnTo>
                      <a:lnTo>
                        <a:pt x="14074" y="10887"/>
                      </a:lnTo>
                      <a:lnTo>
                        <a:pt x="13117" y="8849"/>
                      </a:lnTo>
                      <a:lnTo>
                        <a:pt x="13685" y="7012"/>
                      </a:lnTo>
                      <a:lnTo>
                        <a:pt x="16253" y="6509"/>
                      </a:lnTo>
                      <a:lnTo>
                        <a:pt x="13183" y="5141"/>
                      </a:lnTo>
                      <a:lnTo>
                        <a:pt x="13005" y="2608"/>
                      </a:lnTo>
                      <a:lnTo>
                        <a:pt x="10826" y="557"/>
                      </a:lnTo>
                      <a:lnTo>
                        <a:pt x="4721" y="0"/>
                      </a:lnTo>
                      <a:lnTo>
                        <a:pt x="5669" y="2202"/>
                      </a:lnTo>
                      <a:lnTo>
                        <a:pt x="7460" y="3949"/>
                      </a:lnTo>
                      <a:lnTo>
                        <a:pt x="5314" y="5698"/>
                      </a:lnTo>
                      <a:lnTo>
                        <a:pt x="5314" y="7314"/>
                      </a:lnTo>
                      <a:lnTo>
                        <a:pt x="6436" y="8642"/>
                      </a:lnTo>
                      <a:lnTo>
                        <a:pt x="3235" y="9273"/>
                      </a:lnTo>
                      <a:lnTo>
                        <a:pt x="2971" y="10969"/>
                      </a:lnTo>
                      <a:lnTo>
                        <a:pt x="0" y="11758"/>
                      </a:lnTo>
                      <a:lnTo>
                        <a:pt x="3433" y="12750"/>
                      </a:lnTo>
                      <a:lnTo>
                        <a:pt x="6535" y="13894"/>
                      </a:lnTo>
                      <a:lnTo>
                        <a:pt x="11684" y="13829"/>
                      </a:lnTo>
                      <a:lnTo>
                        <a:pt x="12675" y="15695"/>
                      </a:lnTo>
                      <a:lnTo>
                        <a:pt x="10595" y="17497"/>
                      </a:lnTo>
                      <a:lnTo>
                        <a:pt x="11552" y="18957"/>
                      </a:lnTo>
                      <a:lnTo>
                        <a:pt x="14160" y="20114"/>
                      </a:lnTo>
                      <a:lnTo>
                        <a:pt x="15150" y="21600"/>
                      </a:lnTo>
                      <a:lnTo>
                        <a:pt x="18022" y="20903"/>
                      </a:lnTo>
                      <a:lnTo>
                        <a:pt x="17824" y="18852"/>
                      </a:lnTo>
                      <a:lnTo>
                        <a:pt x="20992" y="18221"/>
                      </a:lnTo>
                      <a:lnTo>
                        <a:pt x="21600" y="14726"/>
                      </a:lnTo>
                      <a:close/>
                      <a:moveTo>
                        <a:pt x="21600" y="14726"/>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26" name="Freeform 31">
                  <a:extLst>
                    <a:ext uri="{FF2B5EF4-FFF2-40B4-BE49-F238E27FC236}">
                      <a16:creationId xmlns:a16="http://schemas.microsoft.com/office/drawing/2014/main" id="{00814F3B-B494-594D-88FA-C7164D99495E}"/>
                    </a:ext>
                  </a:extLst>
                </p:cNvPr>
                <p:cNvSpPr>
                  <a:spLocks/>
                </p:cNvSpPr>
                <p:nvPr/>
              </p:nvSpPr>
              <p:spPr bwMode="auto">
                <a:xfrm>
                  <a:off x="164597" y="2324675"/>
                  <a:ext cx="419126" cy="321004"/>
                </a:xfrm>
                <a:custGeom>
                  <a:avLst/>
                  <a:gdLst>
                    <a:gd name="T0" fmla="*/ 101196106 w 21600"/>
                    <a:gd name="T1" fmla="*/ 330702961 h 21600"/>
                    <a:gd name="T2" fmla="*/ 90600113 w 21600"/>
                    <a:gd name="T3" fmla="*/ 268699590 h 21600"/>
                    <a:gd name="T4" fmla="*/ 0 w 21600"/>
                    <a:gd name="T5" fmla="*/ 201052267 h 21600"/>
                    <a:gd name="T6" fmla="*/ 89794401 w 21600"/>
                    <a:gd name="T7" fmla="*/ 135096252 h 21600"/>
                    <a:gd name="T8" fmla="*/ 153444242 w 21600"/>
                    <a:gd name="T9" fmla="*/ 55614546 h 21600"/>
                    <a:gd name="T10" fmla="*/ 223083413 w 21600"/>
                    <a:gd name="T11" fmla="*/ 0 h 21600"/>
                    <a:gd name="T12" fmla="*/ 387508288 w 21600"/>
                    <a:gd name="T13" fmla="*/ 0 h 21600"/>
                    <a:gd name="T14" fmla="*/ 521526771 w 21600"/>
                    <a:gd name="T15" fmla="*/ 16159479 h 21600"/>
                    <a:gd name="T16" fmla="*/ 594161149 w 21600"/>
                    <a:gd name="T17" fmla="*/ 72521280 h 21600"/>
                    <a:gd name="T18" fmla="*/ 634124515 w 21600"/>
                    <a:gd name="T19" fmla="*/ 134130247 h 21600"/>
                    <a:gd name="T20" fmla="*/ 732902341 w 21600"/>
                    <a:gd name="T21" fmla="*/ 214028311 h 21600"/>
                    <a:gd name="T22" fmla="*/ 749255506 w 21600"/>
                    <a:gd name="T23" fmla="*/ 282795311 h 21600"/>
                    <a:gd name="T24" fmla="*/ 755781990 w 21600"/>
                    <a:gd name="T25" fmla="*/ 348180511 h 21600"/>
                    <a:gd name="T26" fmla="*/ 829222079 w 21600"/>
                    <a:gd name="T27" fmla="*/ 389326100 h 21600"/>
                    <a:gd name="T28" fmla="*/ 828953520 w 21600"/>
                    <a:gd name="T29" fmla="*/ 474252580 h 21600"/>
                    <a:gd name="T30" fmla="*/ 686411377 w 21600"/>
                    <a:gd name="T31" fmla="*/ 472188822 h 21600"/>
                    <a:gd name="T32" fmla="*/ 590897350 w 21600"/>
                    <a:gd name="T33" fmla="*/ 456973394 h 21600"/>
                    <a:gd name="T34" fmla="*/ 495422017 w 21600"/>
                    <a:gd name="T35" fmla="*/ 432184921 h 21600"/>
                    <a:gd name="T36" fmla="*/ 275869848 w 21600"/>
                    <a:gd name="T37" fmla="*/ 433875415 h 21600"/>
                    <a:gd name="T38" fmla="*/ 197515811 w 21600"/>
                    <a:gd name="T39" fmla="*/ 453591594 h 21600"/>
                    <a:gd name="T40" fmla="*/ 49791195 w 21600"/>
                    <a:gd name="T41" fmla="*/ 460354439 h 21600"/>
                    <a:gd name="T42" fmla="*/ 61194013 w 21600"/>
                    <a:gd name="T43" fmla="*/ 385396193 h 21600"/>
                    <a:gd name="T44" fmla="*/ 168147291 w 21600"/>
                    <a:gd name="T45" fmla="*/ 374110644 h 21600"/>
                    <a:gd name="T46" fmla="*/ 254640348 w 21600"/>
                    <a:gd name="T47" fmla="*/ 352703187 h 21600"/>
                    <a:gd name="T48" fmla="*/ 341170917 w 21600"/>
                    <a:gd name="T49" fmla="*/ 356633878 h 21600"/>
                    <a:gd name="T50" fmla="*/ 479106431 w 21600"/>
                    <a:gd name="T51" fmla="*/ 370158812 h 21600"/>
                    <a:gd name="T52" fmla="*/ 438950712 w 21600"/>
                    <a:gd name="T53" fmla="*/ 329100252 h 21600"/>
                    <a:gd name="T54" fmla="*/ 334260941 w 21600"/>
                    <a:gd name="T55" fmla="*/ 309779290 h 21600"/>
                    <a:gd name="T56" fmla="*/ 263392725 w 21600"/>
                    <a:gd name="T57" fmla="*/ 315663160 h 21600"/>
                    <a:gd name="T58" fmla="*/ 181200225 w 21600"/>
                    <a:gd name="T59" fmla="*/ 317748871 h 21600"/>
                    <a:gd name="T60" fmla="*/ 101196106 w 21600"/>
                    <a:gd name="T61" fmla="*/ 330702961 h 21600"/>
                    <a:gd name="T62" fmla="*/ 101196106 w 21600"/>
                    <a:gd name="T63" fmla="*/ 330702961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2636" y="15062"/>
                      </a:moveTo>
                      <a:lnTo>
                        <a:pt x="2360" y="12238"/>
                      </a:lnTo>
                      <a:lnTo>
                        <a:pt x="0" y="9157"/>
                      </a:lnTo>
                      <a:lnTo>
                        <a:pt x="2339" y="6153"/>
                      </a:lnTo>
                      <a:lnTo>
                        <a:pt x="3997" y="2533"/>
                      </a:lnTo>
                      <a:lnTo>
                        <a:pt x="5811" y="0"/>
                      </a:lnTo>
                      <a:lnTo>
                        <a:pt x="10094" y="0"/>
                      </a:lnTo>
                      <a:lnTo>
                        <a:pt x="13585" y="736"/>
                      </a:lnTo>
                      <a:lnTo>
                        <a:pt x="15477" y="3303"/>
                      </a:lnTo>
                      <a:lnTo>
                        <a:pt x="16518" y="6109"/>
                      </a:lnTo>
                      <a:lnTo>
                        <a:pt x="19091" y="9748"/>
                      </a:lnTo>
                      <a:lnTo>
                        <a:pt x="19517" y="12880"/>
                      </a:lnTo>
                      <a:lnTo>
                        <a:pt x="19687" y="15858"/>
                      </a:lnTo>
                      <a:lnTo>
                        <a:pt x="21600" y="17732"/>
                      </a:lnTo>
                      <a:lnTo>
                        <a:pt x="21593" y="21600"/>
                      </a:lnTo>
                      <a:lnTo>
                        <a:pt x="17880" y="21506"/>
                      </a:lnTo>
                      <a:lnTo>
                        <a:pt x="15392" y="20813"/>
                      </a:lnTo>
                      <a:lnTo>
                        <a:pt x="12905" y="19684"/>
                      </a:lnTo>
                      <a:lnTo>
                        <a:pt x="7186" y="19761"/>
                      </a:lnTo>
                      <a:lnTo>
                        <a:pt x="5145" y="20659"/>
                      </a:lnTo>
                      <a:lnTo>
                        <a:pt x="1297" y="20967"/>
                      </a:lnTo>
                      <a:lnTo>
                        <a:pt x="1594" y="17553"/>
                      </a:lnTo>
                      <a:lnTo>
                        <a:pt x="4380" y="17039"/>
                      </a:lnTo>
                      <a:lnTo>
                        <a:pt x="6633" y="16064"/>
                      </a:lnTo>
                      <a:lnTo>
                        <a:pt x="8887" y="16243"/>
                      </a:lnTo>
                      <a:lnTo>
                        <a:pt x="12480" y="16859"/>
                      </a:lnTo>
                      <a:lnTo>
                        <a:pt x="11434" y="14989"/>
                      </a:lnTo>
                      <a:lnTo>
                        <a:pt x="8707" y="14109"/>
                      </a:lnTo>
                      <a:lnTo>
                        <a:pt x="6861" y="14377"/>
                      </a:lnTo>
                      <a:lnTo>
                        <a:pt x="4720" y="14472"/>
                      </a:lnTo>
                      <a:lnTo>
                        <a:pt x="2636" y="15062"/>
                      </a:lnTo>
                      <a:close/>
                      <a:moveTo>
                        <a:pt x="2636" y="15062"/>
                      </a:moveTo>
                    </a:path>
                  </a:pathLst>
                </a:custGeom>
                <a:solidFill>
                  <a:srgbClr val="FF000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27" name="Freeform 32">
                  <a:extLst>
                    <a:ext uri="{FF2B5EF4-FFF2-40B4-BE49-F238E27FC236}">
                      <a16:creationId xmlns:a16="http://schemas.microsoft.com/office/drawing/2014/main" id="{2877A500-6894-404D-A4DA-6748C3B51FE0}"/>
                    </a:ext>
                  </a:extLst>
                </p:cNvPr>
                <p:cNvSpPr>
                  <a:spLocks/>
                </p:cNvSpPr>
                <p:nvPr/>
              </p:nvSpPr>
              <p:spPr bwMode="auto">
                <a:xfrm>
                  <a:off x="309785" y="2612819"/>
                  <a:ext cx="514093" cy="411997"/>
                </a:xfrm>
                <a:custGeom>
                  <a:avLst/>
                  <a:gdLst>
                    <a:gd name="T0" fmla="*/ 0 w 21600"/>
                    <a:gd name="T1" fmla="*/ 303402677 h 21600"/>
                    <a:gd name="T2" fmla="*/ 96845014 w 21600"/>
                    <a:gd name="T3" fmla="*/ 195335840 h 21600"/>
                    <a:gd name="T4" fmla="*/ 251568672 w 21600"/>
                    <a:gd name="T5" fmla="*/ 191575911 h 21600"/>
                    <a:gd name="T6" fmla="*/ 253198630 w 21600"/>
                    <a:gd name="T7" fmla="*/ 101288369 h 21600"/>
                    <a:gd name="T8" fmla="*/ 332826459 w 21600"/>
                    <a:gd name="T9" fmla="*/ 0 h 21600"/>
                    <a:gd name="T10" fmla="*/ 473948947 w 21600"/>
                    <a:gd name="T11" fmla="*/ 37089172 h 21600"/>
                    <a:gd name="T12" fmla="*/ 810814346 w 21600"/>
                    <a:gd name="T13" fmla="*/ 81096292 h 21600"/>
                    <a:gd name="T14" fmla="*/ 920623640 w 21600"/>
                    <a:gd name="T15" fmla="*/ 127192021 h 21600"/>
                    <a:gd name="T16" fmla="*/ 1054803410 w 21600"/>
                    <a:gd name="T17" fmla="*/ 103841925 h 21600"/>
                    <a:gd name="T18" fmla="*/ 1163124879 w 21600"/>
                    <a:gd name="T19" fmla="*/ 126077329 h 21600"/>
                    <a:gd name="T20" fmla="*/ 1258268061 w 21600"/>
                    <a:gd name="T21" fmla="*/ 59324576 h 21600"/>
                    <a:gd name="T22" fmla="*/ 1388693116 w 21600"/>
                    <a:gd name="T23" fmla="*/ 61181953 h 21600"/>
                    <a:gd name="T24" fmla="*/ 1376223674 w 21600"/>
                    <a:gd name="T25" fmla="*/ 220264317 h 21600"/>
                    <a:gd name="T26" fmla="*/ 1408884298 w 21600"/>
                    <a:gd name="T27" fmla="*/ 345923133 h 21600"/>
                    <a:gd name="T28" fmla="*/ 1461380006 w 21600"/>
                    <a:gd name="T29" fmla="*/ 467220146 h 21600"/>
                    <a:gd name="T30" fmla="*/ 1461380006 w 21600"/>
                    <a:gd name="T31" fmla="*/ 563030725 h 21600"/>
                    <a:gd name="T32" fmla="*/ 1498714721 w 21600"/>
                    <a:gd name="T33" fmla="*/ 679870299 h 21600"/>
                    <a:gd name="T34" fmla="*/ 1530240224 w 21600"/>
                    <a:gd name="T35" fmla="*/ 792625772 h 21600"/>
                    <a:gd name="T36" fmla="*/ 1403075046 w 21600"/>
                    <a:gd name="T37" fmla="*/ 830411123 h 21600"/>
                    <a:gd name="T38" fmla="*/ 1379766079 w 21600"/>
                    <a:gd name="T39" fmla="*/ 942051903 h 21600"/>
                    <a:gd name="T40" fmla="*/ 1202372081 w 21600"/>
                    <a:gd name="T41" fmla="*/ 1002677157 h 21600"/>
                    <a:gd name="T42" fmla="*/ 1156889310 w 21600"/>
                    <a:gd name="T43" fmla="*/ 780324266 h 21600"/>
                    <a:gd name="T44" fmla="*/ 1048427446 w 21600"/>
                    <a:gd name="T45" fmla="*/ 764541828 h 21600"/>
                    <a:gd name="T46" fmla="*/ 900220148 w 21600"/>
                    <a:gd name="T47" fmla="*/ 762777462 h 21600"/>
                    <a:gd name="T48" fmla="*/ 871031752 w 21600"/>
                    <a:gd name="T49" fmla="*/ 607222573 h 21600"/>
                    <a:gd name="T50" fmla="*/ 817402620 w 21600"/>
                    <a:gd name="T51" fmla="*/ 504402328 h 21600"/>
                    <a:gd name="T52" fmla="*/ 619038460 w 21600"/>
                    <a:gd name="T53" fmla="*/ 487691220 h 21600"/>
                    <a:gd name="T54" fmla="*/ 505900767 w 21600"/>
                    <a:gd name="T55" fmla="*/ 510529828 h 21600"/>
                    <a:gd name="T56" fmla="*/ 442919978 w 21600"/>
                    <a:gd name="T57" fmla="*/ 616878769 h 21600"/>
                    <a:gd name="T58" fmla="*/ 316886527 w 21600"/>
                    <a:gd name="T59" fmla="*/ 639717377 h 21600"/>
                    <a:gd name="T60" fmla="*/ 250365071 w 21600"/>
                    <a:gd name="T61" fmla="*/ 527240937 h 21600"/>
                    <a:gd name="T62" fmla="*/ 87067040 w 21600"/>
                    <a:gd name="T63" fmla="*/ 434957796 h 21600"/>
                    <a:gd name="T64" fmla="*/ 0 w 21600"/>
                    <a:gd name="T65" fmla="*/ 303402677 h 21600"/>
                    <a:gd name="T66" fmla="*/ 0 w 21600"/>
                    <a:gd name="T67" fmla="*/ 303402677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0" y="6536"/>
                      </a:moveTo>
                      <a:lnTo>
                        <a:pt x="1367" y="4208"/>
                      </a:lnTo>
                      <a:lnTo>
                        <a:pt x="3551" y="4127"/>
                      </a:lnTo>
                      <a:lnTo>
                        <a:pt x="3574" y="2182"/>
                      </a:lnTo>
                      <a:lnTo>
                        <a:pt x="4698" y="0"/>
                      </a:lnTo>
                      <a:lnTo>
                        <a:pt x="6690" y="799"/>
                      </a:lnTo>
                      <a:lnTo>
                        <a:pt x="11445" y="1747"/>
                      </a:lnTo>
                      <a:lnTo>
                        <a:pt x="12995" y="2740"/>
                      </a:lnTo>
                      <a:lnTo>
                        <a:pt x="14889" y="2237"/>
                      </a:lnTo>
                      <a:lnTo>
                        <a:pt x="16418" y="2716"/>
                      </a:lnTo>
                      <a:lnTo>
                        <a:pt x="17761" y="1278"/>
                      </a:lnTo>
                      <a:lnTo>
                        <a:pt x="19602" y="1318"/>
                      </a:lnTo>
                      <a:lnTo>
                        <a:pt x="19426" y="4745"/>
                      </a:lnTo>
                      <a:lnTo>
                        <a:pt x="19887" y="7452"/>
                      </a:lnTo>
                      <a:lnTo>
                        <a:pt x="20628" y="10065"/>
                      </a:lnTo>
                      <a:lnTo>
                        <a:pt x="20628" y="12129"/>
                      </a:lnTo>
                      <a:lnTo>
                        <a:pt x="21155" y="14646"/>
                      </a:lnTo>
                      <a:lnTo>
                        <a:pt x="21600" y="17075"/>
                      </a:lnTo>
                      <a:lnTo>
                        <a:pt x="19805" y="17889"/>
                      </a:lnTo>
                      <a:lnTo>
                        <a:pt x="19476" y="20294"/>
                      </a:lnTo>
                      <a:lnTo>
                        <a:pt x="16972" y="21600"/>
                      </a:lnTo>
                      <a:lnTo>
                        <a:pt x="16330" y="16810"/>
                      </a:lnTo>
                      <a:lnTo>
                        <a:pt x="14799" y="16470"/>
                      </a:lnTo>
                      <a:lnTo>
                        <a:pt x="12707" y="16432"/>
                      </a:lnTo>
                      <a:lnTo>
                        <a:pt x="12295" y="13081"/>
                      </a:lnTo>
                      <a:lnTo>
                        <a:pt x="11538" y="10866"/>
                      </a:lnTo>
                      <a:lnTo>
                        <a:pt x="8738" y="10506"/>
                      </a:lnTo>
                      <a:lnTo>
                        <a:pt x="7141" y="10998"/>
                      </a:lnTo>
                      <a:lnTo>
                        <a:pt x="6252" y="13289"/>
                      </a:lnTo>
                      <a:lnTo>
                        <a:pt x="4473" y="13781"/>
                      </a:lnTo>
                      <a:lnTo>
                        <a:pt x="3534" y="11358"/>
                      </a:lnTo>
                      <a:lnTo>
                        <a:pt x="1229" y="9370"/>
                      </a:lnTo>
                      <a:lnTo>
                        <a:pt x="0" y="6536"/>
                      </a:lnTo>
                      <a:close/>
                      <a:moveTo>
                        <a:pt x="0" y="6536"/>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28" name="Freeform 33">
                  <a:extLst>
                    <a:ext uri="{FF2B5EF4-FFF2-40B4-BE49-F238E27FC236}">
                      <a16:creationId xmlns:a16="http://schemas.microsoft.com/office/drawing/2014/main" id="{19F3040A-15D4-7341-B0A3-A86012F6A9D8}"/>
                    </a:ext>
                  </a:extLst>
                </p:cNvPr>
                <p:cNvSpPr>
                  <a:spLocks/>
                </p:cNvSpPr>
                <p:nvPr/>
              </p:nvSpPr>
              <p:spPr bwMode="auto">
                <a:xfrm>
                  <a:off x="633033" y="999379"/>
                  <a:ext cx="882085" cy="553540"/>
                </a:xfrm>
                <a:custGeom>
                  <a:avLst/>
                  <a:gdLst>
                    <a:gd name="T0" fmla="*/ 2147483647 w 21600"/>
                    <a:gd name="T1" fmla="*/ 861152695 h 21600"/>
                    <a:gd name="T2" fmla="*/ 2147483647 w 21600"/>
                    <a:gd name="T3" fmla="*/ 714006688 h 21600"/>
                    <a:gd name="T4" fmla="*/ 2147483647 w 21600"/>
                    <a:gd name="T5" fmla="*/ 670548366 h 21600"/>
                    <a:gd name="T6" fmla="*/ 2147483647 w 21600"/>
                    <a:gd name="T7" fmla="*/ 530045028 h 21600"/>
                    <a:gd name="T8" fmla="*/ 2147483647 w 21600"/>
                    <a:gd name="T9" fmla="*/ 324353071 h 21600"/>
                    <a:gd name="T10" fmla="*/ 2147483647 w 21600"/>
                    <a:gd name="T11" fmla="*/ 157167132 h 21600"/>
                    <a:gd name="T12" fmla="*/ 2147483647 w 21600"/>
                    <a:gd name="T13" fmla="*/ 0 h 21600"/>
                    <a:gd name="T14" fmla="*/ 2147483647 w 21600"/>
                    <a:gd name="T15" fmla="*/ 1688045 h 21600"/>
                    <a:gd name="T16" fmla="*/ 2147483647 w 21600"/>
                    <a:gd name="T17" fmla="*/ 160543271 h 21600"/>
                    <a:gd name="T18" fmla="*/ 2147483647 w 21600"/>
                    <a:gd name="T19" fmla="*/ 202313500 h 21600"/>
                    <a:gd name="T20" fmla="*/ 2147483647 w 21600"/>
                    <a:gd name="T21" fmla="*/ 214022719 h 21600"/>
                    <a:gd name="T22" fmla="*/ 2147483647 w 21600"/>
                    <a:gd name="T23" fmla="*/ 280897066 h 21600"/>
                    <a:gd name="T24" fmla="*/ 2147483647 w 21600"/>
                    <a:gd name="T25" fmla="*/ 466546772 h 21600"/>
                    <a:gd name="T26" fmla="*/ 2147483647 w 21600"/>
                    <a:gd name="T27" fmla="*/ 703985563 h 21600"/>
                    <a:gd name="T28" fmla="*/ 2147483647 w 21600"/>
                    <a:gd name="T29" fmla="*/ 899544467 h 21600"/>
                    <a:gd name="T30" fmla="*/ 2147483647 w 21600"/>
                    <a:gd name="T31" fmla="*/ 1058399692 h 21600"/>
                    <a:gd name="T32" fmla="*/ 2147483647 w 21600"/>
                    <a:gd name="T33" fmla="*/ 1205321842 h 21600"/>
                    <a:gd name="T34" fmla="*/ 2147483647 w 21600"/>
                    <a:gd name="T35" fmla="*/ 1215340650 h 21600"/>
                    <a:gd name="T36" fmla="*/ 2147483647 w 21600"/>
                    <a:gd name="T37" fmla="*/ 1302254930 h 21600"/>
                    <a:gd name="T38" fmla="*/ 2147483647 w 21600"/>
                    <a:gd name="T39" fmla="*/ 1536317582 h 21600"/>
                    <a:gd name="T40" fmla="*/ 2147483647 w 21600"/>
                    <a:gd name="T41" fmla="*/ 1633364914 h 21600"/>
                    <a:gd name="T42" fmla="*/ 2147483647 w 21600"/>
                    <a:gd name="T43" fmla="*/ 1802238947 h 21600"/>
                    <a:gd name="T44" fmla="*/ 2147483647 w 21600"/>
                    <a:gd name="T45" fmla="*/ 1857406441 h 21600"/>
                    <a:gd name="T46" fmla="*/ 2147483647 w 21600"/>
                    <a:gd name="T47" fmla="*/ 1894219729 h 21600"/>
                    <a:gd name="T48" fmla="*/ 2147483647 w 21600"/>
                    <a:gd name="T49" fmla="*/ 1995319405 h 21600"/>
                    <a:gd name="T50" fmla="*/ 2147483647 w 21600"/>
                    <a:gd name="T51" fmla="*/ 2139203518 h 21600"/>
                    <a:gd name="T52" fmla="*/ 2147483647 w 21600"/>
                    <a:gd name="T53" fmla="*/ 2147483647 h 21600"/>
                    <a:gd name="T54" fmla="*/ 2089179254 w 21600"/>
                    <a:gd name="T55" fmla="*/ 2147483647 h 21600"/>
                    <a:gd name="T56" fmla="*/ 1225306922 w 21600"/>
                    <a:gd name="T57" fmla="*/ 2147483647 h 21600"/>
                    <a:gd name="T58" fmla="*/ 0 w 21600"/>
                    <a:gd name="T59" fmla="*/ 2147483647 h 21600"/>
                    <a:gd name="T60" fmla="*/ 531420654 w 21600"/>
                    <a:gd name="T61" fmla="*/ 2147483647 h 21600"/>
                    <a:gd name="T62" fmla="*/ 1134769310 w 21600"/>
                    <a:gd name="T63" fmla="*/ 2147483647 h 21600"/>
                    <a:gd name="T64" fmla="*/ 1416760490 w 21600"/>
                    <a:gd name="T65" fmla="*/ 2015473535 h 21600"/>
                    <a:gd name="T66" fmla="*/ 1962496173 w 21600"/>
                    <a:gd name="T67" fmla="*/ 1890055556 h 21600"/>
                    <a:gd name="T68" fmla="*/ 2147483647 w 21600"/>
                    <a:gd name="T69" fmla="*/ 1682787433 h 21600"/>
                    <a:gd name="T70" fmla="*/ 2147483647 w 21600"/>
                    <a:gd name="T71" fmla="*/ 1410223399 h 21600"/>
                    <a:gd name="T72" fmla="*/ 2147483647 w 21600"/>
                    <a:gd name="T73" fmla="*/ 1214664495 h 21600"/>
                    <a:gd name="T74" fmla="*/ 2147483647 w 21600"/>
                    <a:gd name="T75" fmla="*/ 1042412053 h 21600"/>
                    <a:gd name="T76" fmla="*/ 2147483647 w 21600"/>
                    <a:gd name="T77" fmla="*/ 861152695 h 21600"/>
                    <a:gd name="T78" fmla="*/ 2147483647 w 21600"/>
                    <a:gd name="T79" fmla="*/ 861152695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9054" y="7649"/>
                      </a:moveTo>
                      <a:lnTo>
                        <a:pt x="9811" y="6342"/>
                      </a:lnTo>
                      <a:lnTo>
                        <a:pt x="11336" y="5956"/>
                      </a:lnTo>
                      <a:lnTo>
                        <a:pt x="12659" y="4708"/>
                      </a:lnTo>
                      <a:lnTo>
                        <a:pt x="13760" y="2881"/>
                      </a:lnTo>
                      <a:lnTo>
                        <a:pt x="14356" y="1396"/>
                      </a:lnTo>
                      <a:lnTo>
                        <a:pt x="14619" y="0"/>
                      </a:lnTo>
                      <a:lnTo>
                        <a:pt x="15639" y="15"/>
                      </a:lnTo>
                      <a:lnTo>
                        <a:pt x="16214" y="1426"/>
                      </a:lnTo>
                      <a:lnTo>
                        <a:pt x="17578" y="1797"/>
                      </a:lnTo>
                      <a:lnTo>
                        <a:pt x="19004" y="1901"/>
                      </a:lnTo>
                      <a:lnTo>
                        <a:pt x="20297" y="2495"/>
                      </a:lnTo>
                      <a:lnTo>
                        <a:pt x="21085" y="4144"/>
                      </a:lnTo>
                      <a:lnTo>
                        <a:pt x="21014" y="6253"/>
                      </a:lnTo>
                      <a:lnTo>
                        <a:pt x="20893" y="7990"/>
                      </a:lnTo>
                      <a:lnTo>
                        <a:pt x="21600" y="9401"/>
                      </a:lnTo>
                      <a:lnTo>
                        <a:pt x="20974" y="10706"/>
                      </a:lnTo>
                      <a:lnTo>
                        <a:pt x="18924" y="10795"/>
                      </a:lnTo>
                      <a:lnTo>
                        <a:pt x="16702" y="11567"/>
                      </a:lnTo>
                      <a:lnTo>
                        <a:pt x="16631" y="13646"/>
                      </a:lnTo>
                      <a:lnTo>
                        <a:pt x="14611" y="14508"/>
                      </a:lnTo>
                      <a:lnTo>
                        <a:pt x="13248" y="16008"/>
                      </a:lnTo>
                      <a:lnTo>
                        <a:pt x="11680" y="16498"/>
                      </a:lnTo>
                      <a:lnTo>
                        <a:pt x="10387" y="16825"/>
                      </a:lnTo>
                      <a:lnTo>
                        <a:pt x="9143" y="17723"/>
                      </a:lnTo>
                      <a:lnTo>
                        <a:pt x="7891" y="19001"/>
                      </a:lnTo>
                      <a:lnTo>
                        <a:pt x="7467" y="21600"/>
                      </a:lnTo>
                      <a:lnTo>
                        <a:pt x="5838" y="21600"/>
                      </a:lnTo>
                      <a:lnTo>
                        <a:pt x="3424" y="21333"/>
                      </a:lnTo>
                      <a:lnTo>
                        <a:pt x="0" y="21065"/>
                      </a:lnTo>
                      <a:lnTo>
                        <a:pt x="1485" y="19833"/>
                      </a:lnTo>
                      <a:lnTo>
                        <a:pt x="3171" y="19328"/>
                      </a:lnTo>
                      <a:lnTo>
                        <a:pt x="3959" y="17902"/>
                      </a:lnTo>
                      <a:lnTo>
                        <a:pt x="5484" y="16788"/>
                      </a:lnTo>
                      <a:lnTo>
                        <a:pt x="6575" y="14947"/>
                      </a:lnTo>
                      <a:lnTo>
                        <a:pt x="6575" y="12526"/>
                      </a:lnTo>
                      <a:lnTo>
                        <a:pt x="6777" y="10789"/>
                      </a:lnTo>
                      <a:lnTo>
                        <a:pt x="7888" y="9259"/>
                      </a:lnTo>
                      <a:lnTo>
                        <a:pt x="9054" y="7649"/>
                      </a:lnTo>
                      <a:close/>
                      <a:moveTo>
                        <a:pt x="9054" y="7649"/>
                      </a:moveTo>
                    </a:path>
                  </a:pathLst>
                </a:custGeom>
                <a:solidFill>
                  <a:schemeClr val="accent2">
                    <a:lumMod val="40000"/>
                    <a:lumOff val="6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29" name="Freeform 34">
                  <a:extLst>
                    <a:ext uri="{FF2B5EF4-FFF2-40B4-BE49-F238E27FC236}">
                      <a16:creationId xmlns:a16="http://schemas.microsoft.com/office/drawing/2014/main" id="{8E2F98B1-F110-CC43-B02D-DEACCBE06A4F}"/>
                    </a:ext>
                  </a:extLst>
                </p:cNvPr>
                <p:cNvSpPr>
                  <a:spLocks/>
                </p:cNvSpPr>
                <p:nvPr/>
              </p:nvSpPr>
              <p:spPr bwMode="auto">
                <a:xfrm>
                  <a:off x="4165024" y="2273281"/>
                  <a:ext cx="495830" cy="377453"/>
                </a:xfrm>
                <a:custGeom>
                  <a:avLst/>
                  <a:gdLst>
                    <a:gd name="T0" fmla="*/ 9533584 w 21600"/>
                    <a:gd name="T1" fmla="*/ 536540146 h 21600"/>
                    <a:gd name="T2" fmla="*/ 0 w 21600"/>
                    <a:gd name="T3" fmla="*/ 423884156 h 21600"/>
                    <a:gd name="T4" fmla="*/ 29745914 w 21600"/>
                    <a:gd name="T5" fmla="*/ 319903292 h 21600"/>
                    <a:gd name="T6" fmla="*/ 44492242 w 21600"/>
                    <a:gd name="T7" fmla="*/ 155989208 h 21600"/>
                    <a:gd name="T8" fmla="*/ 168814431 w 21600"/>
                    <a:gd name="T9" fmla="*/ 142246947 h 21600"/>
                    <a:gd name="T10" fmla="*/ 168814431 w 21600"/>
                    <a:gd name="T11" fmla="*/ 68607225 h 21600"/>
                    <a:gd name="T12" fmla="*/ 287860182 w 21600"/>
                    <a:gd name="T13" fmla="*/ 73675480 h 21600"/>
                    <a:gd name="T14" fmla="*/ 379259141 w 21600"/>
                    <a:gd name="T15" fmla="*/ 0 h 21600"/>
                    <a:gd name="T16" fmla="*/ 466399357 w 21600"/>
                    <a:gd name="T17" fmla="*/ 53436111 h 21600"/>
                    <a:gd name="T18" fmla="*/ 509937598 w 21600"/>
                    <a:gd name="T19" fmla="*/ 155275868 h 21600"/>
                    <a:gd name="T20" fmla="*/ 513178647 w 21600"/>
                    <a:gd name="T21" fmla="*/ 261398926 h 21600"/>
                    <a:gd name="T22" fmla="*/ 608772657 w 21600"/>
                    <a:gd name="T23" fmla="*/ 330755315 h 21600"/>
                    <a:gd name="T24" fmla="*/ 746950866 w 21600"/>
                    <a:gd name="T25" fmla="*/ 366843381 h 21600"/>
                    <a:gd name="T26" fmla="*/ 868095739 w 21600"/>
                    <a:gd name="T27" fmla="*/ 431130395 h 21600"/>
                    <a:gd name="T28" fmla="*/ 994579186 w 21600"/>
                    <a:gd name="T29" fmla="*/ 500450993 h 21600"/>
                    <a:gd name="T30" fmla="*/ 1113561204 w 21600"/>
                    <a:gd name="T31" fmla="*/ 580302685 h 21600"/>
                    <a:gd name="T32" fmla="*/ 1245384781 w 21600"/>
                    <a:gd name="T33" fmla="*/ 660831960 h 21600"/>
                    <a:gd name="T34" fmla="*/ 1372884326 w 21600"/>
                    <a:gd name="T35" fmla="*/ 751533469 h 21600"/>
                    <a:gd name="T36" fmla="*/ 1227269977 w 21600"/>
                    <a:gd name="T37" fmla="*/ 771023740 h 21600"/>
                    <a:gd name="T38" fmla="*/ 1045553486 w 21600"/>
                    <a:gd name="T39" fmla="*/ 664151519 h 21600"/>
                    <a:gd name="T40" fmla="*/ 911696117 w 21600"/>
                    <a:gd name="T41" fmla="*/ 587620472 h 21600"/>
                    <a:gd name="T42" fmla="*/ 762904452 w 21600"/>
                    <a:gd name="T43" fmla="*/ 524046798 h 21600"/>
                    <a:gd name="T44" fmla="*/ 587544230 w 21600"/>
                    <a:gd name="T45" fmla="*/ 513230566 h 21600"/>
                    <a:gd name="T46" fmla="*/ 381356666 w 21600"/>
                    <a:gd name="T47" fmla="*/ 485780715 h 21600"/>
                    <a:gd name="T48" fmla="*/ 277246767 w 21600"/>
                    <a:gd name="T49" fmla="*/ 552209956 h 21600"/>
                    <a:gd name="T50" fmla="*/ 167796737 w 21600"/>
                    <a:gd name="T51" fmla="*/ 511052548 h 21600"/>
                    <a:gd name="T52" fmla="*/ 9533584 w 21600"/>
                    <a:gd name="T53" fmla="*/ 536540146 h 21600"/>
                    <a:gd name="T54" fmla="*/ 9533584 w 21600"/>
                    <a:gd name="T55" fmla="*/ 536540146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150" y="15031"/>
                      </a:moveTo>
                      <a:lnTo>
                        <a:pt x="0" y="11875"/>
                      </a:lnTo>
                      <a:lnTo>
                        <a:pt x="468" y="8962"/>
                      </a:lnTo>
                      <a:lnTo>
                        <a:pt x="700" y="4370"/>
                      </a:lnTo>
                      <a:lnTo>
                        <a:pt x="2656" y="3985"/>
                      </a:lnTo>
                      <a:lnTo>
                        <a:pt x="2656" y="1922"/>
                      </a:lnTo>
                      <a:lnTo>
                        <a:pt x="4529" y="2064"/>
                      </a:lnTo>
                      <a:lnTo>
                        <a:pt x="5967" y="0"/>
                      </a:lnTo>
                      <a:lnTo>
                        <a:pt x="7338" y="1497"/>
                      </a:lnTo>
                      <a:lnTo>
                        <a:pt x="8023" y="4350"/>
                      </a:lnTo>
                      <a:lnTo>
                        <a:pt x="8074" y="7323"/>
                      </a:lnTo>
                      <a:lnTo>
                        <a:pt x="9578" y="9266"/>
                      </a:lnTo>
                      <a:lnTo>
                        <a:pt x="11752" y="10277"/>
                      </a:lnTo>
                      <a:lnTo>
                        <a:pt x="13658" y="12078"/>
                      </a:lnTo>
                      <a:lnTo>
                        <a:pt x="15648" y="14020"/>
                      </a:lnTo>
                      <a:lnTo>
                        <a:pt x="17520" y="16257"/>
                      </a:lnTo>
                      <a:lnTo>
                        <a:pt x="19594" y="18513"/>
                      </a:lnTo>
                      <a:lnTo>
                        <a:pt x="21600" y="21054"/>
                      </a:lnTo>
                      <a:lnTo>
                        <a:pt x="19309" y="21600"/>
                      </a:lnTo>
                      <a:lnTo>
                        <a:pt x="16450" y="18606"/>
                      </a:lnTo>
                      <a:lnTo>
                        <a:pt x="14344" y="16462"/>
                      </a:lnTo>
                      <a:lnTo>
                        <a:pt x="12003" y="14681"/>
                      </a:lnTo>
                      <a:lnTo>
                        <a:pt x="9244" y="14378"/>
                      </a:lnTo>
                      <a:lnTo>
                        <a:pt x="6000" y="13609"/>
                      </a:lnTo>
                      <a:lnTo>
                        <a:pt x="4362" y="15470"/>
                      </a:lnTo>
                      <a:lnTo>
                        <a:pt x="2640" y="14317"/>
                      </a:lnTo>
                      <a:lnTo>
                        <a:pt x="150" y="15031"/>
                      </a:lnTo>
                      <a:close/>
                      <a:moveTo>
                        <a:pt x="150" y="15031"/>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30" name="Freeform 35">
                  <a:extLst>
                    <a:ext uri="{FF2B5EF4-FFF2-40B4-BE49-F238E27FC236}">
                      <a16:creationId xmlns:a16="http://schemas.microsoft.com/office/drawing/2014/main" id="{AD135862-A771-F54C-95DE-6E86535A0B44}"/>
                    </a:ext>
                  </a:extLst>
                </p:cNvPr>
                <p:cNvSpPr>
                  <a:spLocks/>
                </p:cNvSpPr>
                <p:nvPr/>
              </p:nvSpPr>
              <p:spPr bwMode="auto">
                <a:xfrm>
                  <a:off x="4608806" y="4417514"/>
                  <a:ext cx="579838" cy="971435"/>
                </a:xfrm>
                <a:custGeom>
                  <a:avLst/>
                  <a:gdLst>
                    <a:gd name="T0" fmla="*/ 0 w 21600"/>
                    <a:gd name="T1" fmla="*/ 2147483647 h 21600"/>
                    <a:gd name="T2" fmla="*/ 46046171 w 21600"/>
                    <a:gd name="T3" fmla="*/ 2147483647 h 21600"/>
                    <a:gd name="T4" fmla="*/ 224236801 w 21600"/>
                    <a:gd name="T5" fmla="*/ 2147483647 h 21600"/>
                    <a:gd name="T6" fmla="*/ 382402399 w 21600"/>
                    <a:gd name="T7" fmla="*/ 2147483647 h 21600"/>
                    <a:gd name="T8" fmla="*/ 399683072 w 21600"/>
                    <a:gd name="T9" fmla="*/ 2147483647 h 21600"/>
                    <a:gd name="T10" fmla="*/ 370915381 w 21600"/>
                    <a:gd name="T11" fmla="*/ 2147483647 h 21600"/>
                    <a:gd name="T12" fmla="*/ 350790196 w 21600"/>
                    <a:gd name="T13" fmla="*/ 2147483647 h 21600"/>
                    <a:gd name="T14" fmla="*/ 483034854 w 21600"/>
                    <a:gd name="T15" fmla="*/ 2147483647 h 21600"/>
                    <a:gd name="T16" fmla="*/ 652685370 w 21600"/>
                    <a:gd name="T17" fmla="*/ 2147483647 h 21600"/>
                    <a:gd name="T18" fmla="*/ 905689815 w 21600"/>
                    <a:gd name="T19" fmla="*/ 2147483647 h 21600"/>
                    <a:gd name="T20" fmla="*/ 1144258192 w 21600"/>
                    <a:gd name="T21" fmla="*/ 2147483647 h 21600"/>
                    <a:gd name="T22" fmla="*/ 1344608286 w 21600"/>
                    <a:gd name="T23" fmla="*/ 2147483647 h 21600"/>
                    <a:gd name="T24" fmla="*/ 1554513511 w 21600"/>
                    <a:gd name="T25" fmla="*/ 2066504747 h 21600"/>
                    <a:gd name="T26" fmla="*/ 1566000529 w 21600"/>
                    <a:gd name="T27" fmla="*/ 1479286702 h 21600"/>
                    <a:gd name="T28" fmla="*/ 1775903560 w 21600"/>
                    <a:gd name="T29" fmla="*/ 1706260577 h 21600"/>
                    <a:gd name="T30" fmla="*/ 1807517956 w 21600"/>
                    <a:gd name="T31" fmla="*/ 1014388149 h 21600"/>
                    <a:gd name="T32" fmla="*/ 1859255343 w 21600"/>
                    <a:gd name="T33" fmla="*/ 436304249 h 21600"/>
                    <a:gd name="T34" fmla="*/ 1982861881 w 21600"/>
                    <a:gd name="T35" fmla="*/ 0 h 21600"/>
                    <a:gd name="T36" fmla="*/ 2089185553 w 21600"/>
                    <a:gd name="T37" fmla="*/ 758202384 h 21600"/>
                    <a:gd name="T38" fmla="*/ 2138078428 w 21600"/>
                    <a:gd name="T39" fmla="*/ 1715997902 h 21600"/>
                    <a:gd name="T40" fmla="*/ 2147483647 w 21600"/>
                    <a:gd name="T41" fmla="*/ 2147483647 h 21600"/>
                    <a:gd name="T42" fmla="*/ 2147483647 w 21600"/>
                    <a:gd name="T43" fmla="*/ 2147483647 h 21600"/>
                    <a:gd name="T44" fmla="*/ 2147483647 w 21600"/>
                    <a:gd name="T45" fmla="*/ 2147483647 h 21600"/>
                    <a:gd name="T46" fmla="*/ 2089185553 w 21600"/>
                    <a:gd name="T47" fmla="*/ 2147483647 h 21600"/>
                    <a:gd name="T48" fmla="*/ 1985706392 w 21600"/>
                    <a:gd name="T49" fmla="*/ 2147483647 h 21600"/>
                    <a:gd name="T50" fmla="*/ 1974221568 w 21600"/>
                    <a:gd name="T51" fmla="*/ 2147483647 h 21600"/>
                    <a:gd name="T52" fmla="*/ 2002987066 w 21600"/>
                    <a:gd name="T53" fmla="*/ 2147483647 h 21600"/>
                    <a:gd name="T54" fmla="*/ 1859255343 w 21600"/>
                    <a:gd name="T55" fmla="*/ 2147483647 h 21600"/>
                    <a:gd name="T56" fmla="*/ 1821849532 w 21600"/>
                    <a:gd name="T57" fmla="*/ 2147483647 h 21600"/>
                    <a:gd name="T58" fmla="*/ 1749984767 w 21600"/>
                    <a:gd name="T59" fmla="*/ 2147483647 h 21600"/>
                    <a:gd name="T60" fmla="*/ 1635018589 w 21600"/>
                    <a:gd name="T61" fmla="*/ 2147483647 h 21600"/>
                    <a:gd name="T62" fmla="*/ 1517107653 w 21600"/>
                    <a:gd name="T63" fmla="*/ 2147483647 h 21600"/>
                    <a:gd name="T64" fmla="*/ 1382016291 w 21600"/>
                    <a:gd name="T65" fmla="*/ 2147483647 h 21600"/>
                    <a:gd name="T66" fmla="*/ 1266949913 w 21600"/>
                    <a:gd name="T67" fmla="*/ 2147483647 h 21600"/>
                    <a:gd name="T68" fmla="*/ 1157677144 w 21600"/>
                    <a:gd name="T69" fmla="*/ 2147483647 h 21600"/>
                    <a:gd name="T70" fmla="*/ 1048506721 w 21600"/>
                    <a:gd name="T71" fmla="*/ 2147483647 h 21600"/>
                    <a:gd name="T72" fmla="*/ 936387247 w 21600"/>
                    <a:gd name="T73" fmla="*/ 2147483647 h 21600"/>
                    <a:gd name="T74" fmla="*/ 772427994 w 21600"/>
                    <a:gd name="T75" fmla="*/ 2147483647 h 21600"/>
                    <a:gd name="T76" fmla="*/ 620056004 w 21600"/>
                    <a:gd name="T77" fmla="*/ 2147483647 h 21600"/>
                    <a:gd name="T78" fmla="*/ 392974693 w 21600"/>
                    <a:gd name="T79" fmla="*/ 2147483647 h 21600"/>
                    <a:gd name="T80" fmla="*/ 226168735 w 21600"/>
                    <a:gd name="T81" fmla="*/ 2147483647 h 21600"/>
                    <a:gd name="T82" fmla="*/ 68105436 w 21600"/>
                    <a:gd name="T83" fmla="*/ 2147483647 h 21600"/>
                    <a:gd name="T84" fmla="*/ 42184450 w 21600"/>
                    <a:gd name="T85" fmla="*/ 2147483647 h 21600"/>
                    <a:gd name="T86" fmla="*/ 56618418 w 21600"/>
                    <a:gd name="T87" fmla="*/ 2147483647 h 21600"/>
                    <a:gd name="T88" fmla="*/ 0 w 21600"/>
                    <a:gd name="T89" fmla="*/ 2147483647 h 21600"/>
                    <a:gd name="T90" fmla="*/ 0 w 21600"/>
                    <a:gd name="T91" fmla="*/ 2147483647 h 21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600" h="21600">
                      <a:moveTo>
                        <a:pt x="0" y="16288"/>
                      </a:moveTo>
                      <a:lnTo>
                        <a:pt x="453" y="14870"/>
                      </a:lnTo>
                      <a:lnTo>
                        <a:pt x="2206" y="14013"/>
                      </a:lnTo>
                      <a:lnTo>
                        <a:pt x="3762" y="12844"/>
                      </a:lnTo>
                      <a:lnTo>
                        <a:pt x="3932" y="11676"/>
                      </a:lnTo>
                      <a:lnTo>
                        <a:pt x="3649" y="10414"/>
                      </a:lnTo>
                      <a:lnTo>
                        <a:pt x="3451" y="8685"/>
                      </a:lnTo>
                      <a:lnTo>
                        <a:pt x="4752" y="7329"/>
                      </a:lnTo>
                      <a:lnTo>
                        <a:pt x="6421" y="6441"/>
                      </a:lnTo>
                      <a:lnTo>
                        <a:pt x="8910" y="6083"/>
                      </a:lnTo>
                      <a:lnTo>
                        <a:pt x="11257" y="5506"/>
                      </a:lnTo>
                      <a:lnTo>
                        <a:pt x="13228" y="4658"/>
                      </a:lnTo>
                      <a:lnTo>
                        <a:pt x="15293" y="3396"/>
                      </a:lnTo>
                      <a:lnTo>
                        <a:pt x="15406" y="2431"/>
                      </a:lnTo>
                      <a:lnTo>
                        <a:pt x="17471" y="2804"/>
                      </a:lnTo>
                      <a:lnTo>
                        <a:pt x="17782" y="1667"/>
                      </a:lnTo>
                      <a:lnTo>
                        <a:pt x="18291" y="717"/>
                      </a:lnTo>
                      <a:lnTo>
                        <a:pt x="19507" y="0"/>
                      </a:lnTo>
                      <a:lnTo>
                        <a:pt x="20553" y="1246"/>
                      </a:lnTo>
                      <a:lnTo>
                        <a:pt x="21034" y="2820"/>
                      </a:lnTo>
                      <a:lnTo>
                        <a:pt x="21345" y="4004"/>
                      </a:lnTo>
                      <a:lnTo>
                        <a:pt x="21176" y="5110"/>
                      </a:lnTo>
                      <a:lnTo>
                        <a:pt x="21600" y="6045"/>
                      </a:lnTo>
                      <a:lnTo>
                        <a:pt x="20553" y="6668"/>
                      </a:lnTo>
                      <a:lnTo>
                        <a:pt x="19535" y="5796"/>
                      </a:lnTo>
                      <a:lnTo>
                        <a:pt x="19422" y="7042"/>
                      </a:lnTo>
                      <a:lnTo>
                        <a:pt x="19705" y="8257"/>
                      </a:lnTo>
                      <a:lnTo>
                        <a:pt x="18291" y="8522"/>
                      </a:lnTo>
                      <a:lnTo>
                        <a:pt x="17923" y="9987"/>
                      </a:lnTo>
                      <a:lnTo>
                        <a:pt x="17216" y="11169"/>
                      </a:lnTo>
                      <a:lnTo>
                        <a:pt x="16085" y="12525"/>
                      </a:lnTo>
                      <a:lnTo>
                        <a:pt x="14925" y="13818"/>
                      </a:lnTo>
                      <a:lnTo>
                        <a:pt x="13596" y="15563"/>
                      </a:lnTo>
                      <a:lnTo>
                        <a:pt x="12464" y="16965"/>
                      </a:lnTo>
                      <a:lnTo>
                        <a:pt x="11389" y="18523"/>
                      </a:lnTo>
                      <a:lnTo>
                        <a:pt x="10315" y="19637"/>
                      </a:lnTo>
                      <a:lnTo>
                        <a:pt x="9212" y="20899"/>
                      </a:lnTo>
                      <a:lnTo>
                        <a:pt x="7599" y="21086"/>
                      </a:lnTo>
                      <a:lnTo>
                        <a:pt x="6100" y="21179"/>
                      </a:lnTo>
                      <a:lnTo>
                        <a:pt x="3866" y="21600"/>
                      </a:lnTo>
                      <a:lnTo>
                        <a:pt x="2225" y="21008"/>
                      </a:lnTo>
                      <a:lnTo>
                        <a:pt x="670" y="20198"/>
                      </a:lnTo>
                      <a:lnTo>
                        <a:pt x="415" y="18796"/>
                      </a:lnTo>
                      <a:lnTo>
                        <a:pt x="557" y="17549"/>
                      </a:lnTo>
                      <a:lnTo>
                        <a:pt x="0" y="16288"/>
                      </a:lnTo>
                      <a:close/>
                      <a:moveTo>
                        <a:pt x="0" y="16288"/>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31" name="Freeform 36">
                  <a:extLst>
                    <a:ext uri="{FF2B5EF4-FFF2-40B4-BE49-F238E27FC236}">
                      <a16:creationId xmlns:a16="http://schemas.microsoft.com/office/drawing/2014/main" id="{AE2C14B5-9EFE-EA4E-9A13-9825613E788D}"/>
                    </a:ext>
                  </a:extLst>
                </p:cNvPr>
                <p:cNvSpPr>
                  <a:spLocks/>
                </p:cNvSpPr>
                <p:nvPr/>
              </p:nvSpPr>
              <p:spPr bwMode="auto">
                <a:xfrm>
                  <a:off x="1468549" y="2674324"/>
                  <a:ext cx="232848" cy="433901"/>
                </a:xfrm>
                <a:custGeom>
                  <a:avLst/>
                  <a:gdLst>
                    <a:gd name="T0" fmla="*/ 83046282 w 21600"/>
                    <a:gd name="T1" fmla="*/ 1147188123 h 21600"/>
                    <a:gd name="T2" fmla="*/ 85416082 w 21600"/>
                    <a:gd name="T3" fmla="*/ 967268465 h 21600"/>
                    <a:gd name="T4" fmla="*/ 87989936 w 21600"/>
                    <a:gd name="T5" fmla="*/ 775582652 h 21600"/>
                    <a:gd name="T6" fmla="*/ 93986589 w 21600"/>
                    <a:gd name="T7" fmla="*/ 623752569 h 21600"/>
                    <a:gd name="T8" fmla="*/ 131382709 w 21600"/>
                    <a:gd name="T9" fmla="*/ 441555055 h 21600"/>
                    <a:gd name="T10" fmla="*/ 142184630 w 21600"/>
                    <a:gd name="T11" fmla="*/ 313800318 h 21600"/>
                    <a:gd name="T12" fmla="*/ 128427057 w 21600"/>
                    <a:gd name="T13" fmla="*/ 216900107 h 21600"/>
                    <a:gd name="T14" fmla="*/ 131599771 w 21600"/>
                    <a:gd name="T15" fmla="*/ 80957904 h 21600"/>
                    <a:gd name="T16" fmla="*/ 102313703 w 21600"/>
                    <a:gd name="T17" fmla="*/ 0 h 21600"/>
                    <a:gd name="T18" fmla="*/ 72329709 w 21600"/>
                    <a:gd name="T19" fmla="*/ 10140153 h 21600"/>
                    <a:gd name="T20" fmla="*/ 66728198 w 21600"/>
                    <a:gd name="T21" fmla="*/ 156276976 h 21600"/>
                    <a:gd name="T22" fmla="*/ 37224712 w 21600"/>
                    <a:gd name="T23" fmla="*/ 153511989 h 21600"/>
                    <a:gd name="T24" fmla="*/ 7412145 w 21600"/>
                    <a:gd name="T25" fmla="*/ 253068255 h 21600"/>
                    <a:gd name="T26" fmla="*/ 0 w 21600"/>
                    <a:gd name="T27" fmla="*/ 354253475 h 21600"/>
                    <a:gd name="T28" fmla="*/ 24717896 w 21600"/>
                    <a:gd name="T29" fmla="*/ 441067962 h 21600"/>
                    <a:gd name="T30" fmla="*/ 30339422 w 21600"/>
                    <a:gd name="T31" fmla="*/ 561067857 h 21600"/>
                    <a:gd name="T32" fmla="*/ 33202699 w 21600"/>
                    <a:gd name="T33" fmla="*/ 727864623 h 21600"/>
                    <a:gd name="T34" fmla="*/ 33163361 w 21600"/>
                    <a:gd name="T35" fmla="*/ 939885172 h 21600"/>
                    <a:gd name="T36" fmla="*/ 33163361 w 21600"/>
                    <a:gd name="T37" fmla="*/ 1068615532 h 21600"/>
                    <a:gd name="T38" fmla="*/ 39160032 w 21600"/>
                    <a:gd name="T39" fmla="*/ 1171263432 h 21600"/>
                    <a:gd name="T40" fmla="*/ 83046282 w 21600"/>
                    <a:gd name="T41" fmla="*/ 1147188123 h 21600"/>
                    <a:gd name="T42" fmla="*/ 83046282 w 21600"/>
                    <a:gd name="T43" fmla="*/ 1147188123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12616" y="21156"/>
                      </a:moveTo>
                      <a:lnTo>
                        <a:pt x="12976" y="17838"/>
                      </a:lnTo>
                      <a:lnTo>
                        <a:pt x="13367" y="14303"/>
                      </a:lnTo>
                      <a:lnTo>
                        <a:pt x="14278" y="11503"/>
                      </a:lnTo>
                      <a:lnTo>
                        <a:pt x="19959" y="8143"/>
                      </a:lnTo>
                      <a:lnTo>
                        <a:pt x="21600" y="5787"/>
                      </a:lnTo>
                      <a:lnTo>
                        <a:pt x="19510" y="4000"/>
                      </a:lnTo>
                      <a:lnTo>
                        <a:pt x="19992" y="1493"/>
                      </a:lnTo>
                      <a:lnTo>
                        <a:pt x="15543" y="0"/>
                      </a:lnTo>
                      <a:lnTo>
                        <a:pt x="10988" y="187"/>
                      </a:lnTo>
                      <a:lnTo>
                        <a:pt x="10137" y="2882"/>
                      </a:lnTo>
                      <a:lnTo>
                        <a:pt x="5655" y="2831"/>
                      </a:lnTo>
                      <a:lnTo>
                        <a:pt x="1126" y="4667"/>
                      </a:lnTo>
                      <a:lnTo>
                        <a:pt x="0" y="6533"/>
                      </a:lnTo>
                      <a:lnTo>
                        <a:pt x="3755" y="8134"/>
                      </a:lnTo>
                      <a:lnTo>
                        <a:pt x="4609" y="10347"/>
                      </a:lnTo>
                      <a:lnTo>
                        <a:pt x="5044" y="13423"/>
                      </a:lnTo>
                      <a:lnTo>
                        <a:pt x="5038" y="17333"/>
                      </a:lnTo>
                      <a:lnTo>
                        <a:pt x="5038" y="19707"/>
                      </a:lnTo>
                      <a:lnTo>
                        <a:pt x="5949" y="21600"/>
                      </a:lnTo>
                      <a:lnTo>
                        <a:pt x="12616" y="21156"/>
                      </a:lnTo>
                      <a:close/>
                      <a:moveTo>
                        <a:pt x="12616" y="21156"/>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dirty="0"/>
                </a:p>
              </p:txBody>
            </p:sp>
            <p:sp>
              <p:nvSpPr>
                <p:cNvPr id="332" name="Freeform 37">
                  <a:extLst>
                    <a:ext uri="{FF2B5EF4-FFF2-40B4-BE49-F238E27FC236}">
                      <a16:creationId xmlns:a16="http://schemas.microsoft.com/office/drawing/2014/main" id="{1100615A-527A-E64E-902E-262970A6D31D}"/>
                    </a:ext>
                  </a:extLst>
                </p:cNvPr>
                <p:cNvSpPr>
                  <a:spLocks/>
                </p:cNvSpPr>
                <p:nvPr/>
              </p:nvSpPr>
              <p:spPr bwMode="auto">
                <a:xfrm>
                  <a:off x="539894" y="2927925"/>
                  <a:ext cx="294028" cy="306680"/>
                </a:xfrm>
                <a:custGeom>
                  <a:avLst/>
                  <a:gdLst>
                    <a:gd name="T0" fmla="*/ 0 w 21600"/>
                    <a:gd name="T1" fmla="*/ 156099784 h 21600"/>
                    <a:gd name="T2" fmla="*/ 42611879 w 21600"/>
                    <a:gd name="T3" fmla="*/ 95406005 h 21600"/>
                    <a:gd name="T4" fmla="*/ 67197788 w 21600"/>
                    <a:gd name="T5" fmla="*/ 61440249 h 21600"/>
                    <a:gd name="T6" fmla="*/ 96277042 w 21600"/>
                    <a:gd name="T7" fmla="*/ 0 h 21600"/>
                    <a:gd name="T8" fmla="*/ 153057225 w 21600"/>
                    <a:gd name="T9" fmla="*/ 6356725 h 21600"/>
                    <a:gd name="T10" fmla="*/ 172302444 w 21600"/>
                    <a:gd name="T11" fmla="*/ 72219907 h 21600"/>
                    <a:gd name="T12" fmla="*/ 166550116 w 21600"/>
                    <a:gd name="T13" fmla="*/ 135517355 h 21600"/>
                    <a:gd name="T14" fmla="*/ 225609737 w 21600"/>
                    <a:gd name="T15" fmla="*/ 95080375 h 21600"/>
                    <a:gd name="T16" fmla="*/ 231958530 w 21600"/>
                    <a:gd name="T17" fmla="*/ 160675152 h 21600"/>
                    <a:gd name="T18" fmla="*/ 216239426 w 21600"/>
                    <a:gd name="T19" fmla="*/ 205477842 h 21600"/>
                    <a:gd name="T20" fmla="*/ 264841684 w 21600"/>
                    <a:gd name="T21" fmla="*/ 231554581 h 21600"/>
                    <a:gd name="T22" fmla="*/ 286286801 w 21600"/>
                    <a:gd name="T23" fmla="*/ 280933361 h 21600"/>
                    <a:gd name="T24" fmla="*/ 282204548 w 21600"/>
                    <a:gd name="T25" fmla="*/ 345418131 h 21600"/>
                    <a:gd name="T26" fmla="*/ 278267909 w 21600"/>
                    <a:gd name="T27" fmla="*/ 413559353 h 21600"/>
                    <a:gd name="T28" fmla="*/ 225371141 w 21600"/>
                    <a:gd name="T29" fmla="*/ 384284910 h 21600"/>
                    <a:gd name="T30" fmla="*/ 160678490 w 21600"/>
                    <a:gd name="T31" fmla="*/ 340842040 h 21600"/>
                    <a:gd name="T32" fmla="*/ 122082766 w 21600"/>
                    <a:gd name="T33" fmla="*/ 286428420 h 21600"/>
                    <a:gd name="T34" fmla="*/ 96701554 w 21600"/>
                    <a:gd name="T35" fmla="*/ 241606415 h 21600"/>
                    <a:gd name="T36" fmla="*/ 48098751 w 21600"/>
                    <a:gd name="T37" fmla="*/ 226519741 h 21600"/>
                    <a:gd name="T38" fmla="*/ 25222132 w 21600"/>
                    <a:gd name="T39" fmla="*/ 189031375 h 21600"/>
                    <a:gd name="T40" fmla="*/ 0 w 21600"/>
                    <a:gd name="T41" fmla="*/ 156099784 h 21600"/>
                    <a:gd name="T42" fmla="*/ 0 w 21600"/>
                    <a:gd name="T43" fmla="*/ 156099784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0" y="8153"/>
                      </a:moveTo>
                      <a:lnTo>
                        <a:pt x="3215" y="4983"/>
                      </a:lnTo>
                      <a:lnTo>
                        <a:pt x="5070" y="3209"/>
                      </a:lnTo>
                      <a:lnTo>
                        <a:pt x="7264" y="0"/>
                      </a:lnTo>
                      <a:lnTo>
                        <a:pt x="11548" y="332"/>
                      </a:lnTo>
                      <a:lnTo>
                        <a:pt x="13000" y="3772"/>
                      </a:lnTo>
                      <a:lnTo>
                        <a:pt x="12566" y="7078"/>
                      </a:lnTo>
                      <a:lnTo>
                        <a:pt x="17022" y="4966"/>
                      </a:lnTo>
                      <a:lnTo>
                        <a:pt x="17501" y="8392"/>
                      </a:lnTo>
                      <a:lnTo>
                        <a:pt x="16315" y="10732"/>
                      </a:lnTo>
                      <a:lnTo>
                        <a:pt x="19982" y="12094"/>
                      </a:lnTo>
                      <a:lnTo>
                        <a:pt x="21600" y="14673"/>
                      </a:lnTo>
                      <a:lnTo>
                        <a:pt x="21292" y="18041"/>
                      </a:lnTo>
                      <a:lnTo>
                        <a:pt x="20995" y="21600"/>
                      </a:lnTo>
                      <a:lnTo>
                        <a:pt x="17004" y="20071"/>
                      </a:lnTo>
                      <a:lnTo>
                        <a:pt x="12123" y="17802"/>
                      </a:lnTo>
                      <a:lnTo>
                        <a:pt x="9211" y="14960"/>
                      </a:lnTo>
                      <a:lnTo>
                        <a:pt x="7296" y="12619"/>
                      </a:lnTo>
                      <a:lnTo>
                        <a:pt x="3629" y="11831"/>
                      </a:lnTo>
                      <a:lnTo>
                        <a:pt x="1903" y="9873"/>
                      </a:lnTo>
                      <a:lnTo>
                        <a:pt x="0" y="8153"/>
                      </a:lnTo>
                      <a:close/>
                      <a:moveTo>
                        <a:pt x="0" y="8153"/>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33" name="Freeform 38">
                  <a:extLst>
                    <a:ext uri="{FF2B5EF4-FFF2-40B4-BE49-F238E27FC236}">
                      <a16:creationId xmlns:a16="http://schemas.microsoft.com/office/drawing/2014/main" id="{4ABC7550-57E4-4D44-B80D-28957486718D}"/>
                    </a:ext>
                  </a:extLst>
                </p:cNvPr>
                <p:cNvSpPr>
                  <a:spLocks/>
                </p:cNvSpPr>
                <p:nvPr/>
              </p:nvSpPr>
              <p:spPr bwMode="auto">
                <a:xfrm>
                  <a:off x="271434" y="1545337"/>
                  <a:ext cx="662020" cy="449910"/>
                </a:xfrm>
                <a:custGeom>
                  <a:avLst/>
                  <a:gdLst>
                    <a:gd name="T0" fmla="*/ 0 w 21600"/>
                    <a:gd name="T1" fmla="*/ 1305742301 h 21600"/>
                    <a:gd name="T2" fmla="*/ 16640592 w 21600"/>
                    <a:gd name="T3" fmla="*/ 1170755910 h 21600"/>
                    <a:gd name="T4" fmla="*/ 96064426 w 21600"/>
                    <a:gd name="T5" fmla="*/ 1057348986 h 21600"/>
                    <a:gd name="T6" fmla="*/ 314822146 w 21600"/>
                    <a:gd name="T7" fmla="*/ 1001551962 h 21600"/>
                    <a:gd name="T8" fmla="*/ 440692455 w 21600"/>
                    <a:gd name="T9" fmla="*/ 844984572 h 21600"/>
                    <a:gd name="T10" fmla="*/ 526924726 w 21600"/>
                    <a:gd name="T11" fmla="*/ 729764733 h 21600"/>
                    <a:gd name="T12" fmla="*/ 712548966 w 21600"/>
                    <a:gd name="T13" fmla="*/ 655954024 h 21600"/>
                    <a:gd name="T14" fmla="*/ 970944778 w 21600"/>
                    <a:gd name="T15" fmla="*/ 573197344 h 21600"/>
                    <a:gd name="T16" fmla="*/ 1010733344 w 21600"/>
                    <a:gd name="T17" fmla="*/ 425575964 h 21600"/>
                    <a:gd name="T18" fmla="*/ 1212847648 w 21600"/>
                    <a:gd name="T19" fmla="*/ 254619188 h 21600"/>
                    <a:gd name="T20" fmla="*/ 1454903870 w 21600"/>
                    <a:gd name="T21" fmla="*/ 189816106 h 21600"/>
                    <a:gd name="T22" fmla="*/ 1693479197 w 21600"/>
                    <a:gd name="T23" fmla="*/ 72783314 h 21600"/>
                    <a:gd name="T24" fmla="*/ 1816169667 w 21600"/>
                    <a:gd name="T25" fmla="*/ 0 h 21600"/>
                    <a:gd name="T26" fmla="*/ 2147483647 w 21600"/>
                    <a:gd name="T27" fmla="*/ 1149060 h 21600"/>
                    <a:gd name="T28" fmla="*/ 2147483647 w 21600"/>
                    <a:gd name="T29" fmla="*/ 14568076 h 21600"/>
                    <a:gd name="T30" fmla="*/ 2147483647 w 21600"/>
                    <a:gd name="T31" fmla="*/ 30225125 h 21600"/>
                    <a:gd name="T32" fmla="*/ 2147483647 w 21600"/>
                    <a:gd name="T33" fmla="*/ 157898200 h 21600"/>
                    <a:gd name="T34" fmla="*/ 2147483647 w 21600"/>
                    <a:gd name="T35" fmla="*/ 347170585 h 21600"/>
                    <a:gd name="T36" fmla="*/ 2014050704 w 21600"/>
                    <a:gd name="T37" fmla="*/ 347170585 h 21600"/>
                    <a:gd name="T38" fmla="*/ 1976984905 w 21600"/>
                    <a:gd name="T39" fmla="*/ 586858157 h 21600"/>
                    <a:gd name="T40" fmla="*/ 1886215594 w 21600"/>
                    <a:gd name="T41" fmla="*/ 739617967 h 21600"/>
                    <a:gd name="T42" fmla="*/ 1861403822 w 21600"/>
                    <a:gd name="T43" fmla="*/ 855019556 h 21600"/>
                    <a:gd name="T44" fmla="*/ 1651118284 w 21600"/>
                    <a:gd name="T45" fmla="*/ 897576254 h 21600"/>
                    <a:gd name="T46" fmla="*/ 1360349890 w 21600"/>
                    <a:gd name="T47" fmla="*/ 999497210 h 21600"/>
                    <a:gd name="T48" fmla="*/ 1343859826 w 21600"/>
                    <a:gd name="T49" fmla="*/ 1157395410 h 21600"/>
                    <a:gd name="T50" fmla="*/ 1352181534 w 21600"/>
                    <a:gd name="T51" fmla="*/ 1291778033 h 21600"/>
                    <a:gd name="T52" fmla="*/ 809825713 w 21600"/>
                    <a:gd name="T53" fmla="*/ 1266207664 h 21600"/>
                    <a:gd name="T54" fmla="*/ 436606892 w 21600"/>
                    <a:gd name="T55" fmla="*/ 1250490568 h 21600"/>
                    <a:gd name="T56" fmla="*/ 0 w 21600"/>
                    <a:gd name="T57" fmla="*/ 1305742301 h 21600"/>
                    <a:gd name="T58" fmla="*/ 0 w 21600"/>
                    <a:gd name="T59" fmla="*/ 1305742301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0" y="21600"/>
                      </a:moveTo>
                      <a:lnTo>
                        <a:pt x="110" y="19367"/>
                      </a:lnTo>
                      <a:lnTo>
                        <a:pt x="635" y="17491"/>
                      </a:lnTo>
                      <a:lnTo>
                        <a:pt x="2081" y="16568"/>
                      </a:lnTo>
                      <a:lnTo>
                        <a:pt x="2913" y="13978"/>
                      </a:lnTo>
                      <a:lnTo>
                        <a:pt x="3483" y="12072"/>
                      </a:lnTo>
                      <a:lnTo>
                        <a:pt x="4710" y="10851"/>
                      </a:lnTo>
                      <a:lnTo>
                        <a:pt x="6418" y="9482"/>
                      </a:lnTo>
                      <a:lnTo>
                        <a:pt x="6681" y="7040"/>
                      </a:lnTo>
                      <a:lnTo>
                        <a:pt x="8017" y="4212"/>
                      </a:lnTo>
                      <a:lnTo>
                        <a:pt x="9617" y="3140"/>
                      </a:lnTo>
                      <a:lnTo>
                        <a:pt x="11194" y="1204"/>
                      </a:lnTo>
                      <a:lnTo>
                        <a:pt x="12005" y="0"/>
                      </a:lnTo>
                      <a:lnTo>
                        <a:pt x="16284" y="19"/>
                      </a:lnTo>
                      <a:lnTo>
                        <a:pt x="19924" y="241"/>
                      </a:lnTo>
                      <a:lnTo>
                        <a:pt x="21600" y="500"/>
                      </a:lnTo>
                      <a:lnTo>
                        <a:pt x="21518" y="2612"/>
                      </a:lnTo>
                      <a:lnTo>
                        <a:pt x="20646" y="5743"/>
                      </a:lnTo>
                      <a:lnTo>
                        <a:pt x="13313" y="5743"/>
                      </a:lnTo>
                      <a:lnTo>
                        <a:pt x="13068" y="9708"/>
                      </a:lnTo>
                      <a:lnTo>
                        <a:pt x="12468" y="12235"/>
                      </a:lnTo>
                      <a:lnTo>
                        <a:pt x="12304" y="14144"/>
                      </a:lnTo>
                      <a:lnTo>
                        <a:pt x="10914" y="14848"/>
                      </a:lnTo>
                      <a:lnTo>
                        <a:pt x="8992" y="16534"/>
                      </a:lnTo>
                      <a:lnTo>
                        <a:pt x="8883" y="19146"/>
                      </a:lnTo>
                      <a:lnTo>
                        <a:pt x="8938" y="21369"/>
                      </a:lnTo>
                      <a:lnTo>
                        <a:pt x="5353" y="20946"/>
                      </a:lnTo>
                      <a:lnTo>
                        <a:pt x="2886" y="20686"/>
                      </a:lnTo>
                      <a:lnTo>
                        <a:pt x="0" y="21600"/>
                      </a:lnTo>
                      <a:close/>
                      <a:moveTo>
                        <a:pt x="0" y="21600"/>
                      </a:moveTo>
                    </a:path>
                  </a:pathLst>
                </a:custGeom>
                <a:solidFill>
                  <a:schemeClr val="bg1">
                    <a:lumMod val="85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34" name="Freeform 39">
                  <a:extLst>
                    <a:ext uri="{FF2B5EF4-FFF2-40B4-BE49-F238E27FC236}">
                      <a16:creationId xmlns:a16="http://schemas.microsoft.com/office/drawing/2014/main" id="{58603B47-DE64-2449-9454-2404C2BCB4C6}"/>
                    </a:ext>
                  </a:extLst>
                </p:cNvPr>
                <p:cNvSpPr>
                  <a:spLocks/>
                </p:cNvSpPr>
                <p:nvPr/>
              </p:nvSpPr>
              <p:spPr bwMode="auto">
                <a:xfrm>
                  <a:off x="2095869" y="939560"/>
                  <a:ext cx="262069" cy="497934"/>
                </a:xfrm>
                <a:custGeom>
                  <a:avLst/>
                  <a:gdLst>
                    <a:gd name="T0" fmla="*/ 80953719 w 21600"/>
                    <a:gd name="T1" fmla="*/ 1770096062 h 21600"/>
                    <a:gd name="T2" fmla="*/ 79705698 w 21600"/>
                    <a:gd name="T3" fmla="*/ 1553668870 h 21600"/>
                    <a:gd name="T4" fmla="*/ 77734686 w 21600"/>
                    <a:gd name="T5" fmla="*/ 1303068486 h 21600"/>
                    <a:gd name="T6" fmla="*/ 52151637 w 21600"/>
                    <a:gd name="T7" fmla="*/ 1202844924 h 21600"/>
                    <a:gd name="T8" fmla="*/ 26568566 w 21600"/>
                    <a:gd name="T9" fmla="*/ 1052469969 h 21600"/>
                    <a:gd name="T10" fmla="*/ 3932235 w 21600"/>
                    <a:gd name="T11" fmla="*/ 956425365 h 21600"/>
                    <a:gd name="T12" fmla="*/ 0 w 21600"/>
                    <a:gd name="T13" fmla="*/ 793511627 h 21600"/>
                    <a:gd name="T14" fmla="*/ 37389100 w 21600"/>
                    <a:gd name="T15" fmla="*/ 639036942 h 21600"/>
                    <a:gd name="T16" fmla="*/ 49204917 w 21600"/>
                    <a:gd name="T17" fmla="*/ 434329767 h 21600"/>
                    <a:gd name="T18" fmla="*/ 48219401 w 21600"/>
                    <a:gd name="T19" fmla="*/ 271497124 h 21600"/>
                    <a:gd name="T20" fmla="*/ 73802472 w 21600"/>
                    <a:gd name="T21" fmla="*/ 121120301 h 21600"/>
                    <a:gd name="T22" fmla="*/ 102341606 w 21600"/>
                    <a:gd name="T23" fmla="*/ 16717783 h 21600"/>
                    <a:gd name="T24" fmla="*/ 137769461 w 21600"/>
                    <a:gd name="T25" fmla="*/ 0 h 21600"/>
                    <a:gd name="T26" fmla="*/ 166299251 w 21600"/>
                    <a:gd name="T27" fmla="*/ 70966996 h 21600"/>
                    <a:gd name="T28" fmla="*/ 160396468 w 21600"/>
                    <a:gd name="T29" fmla="*/ 200447123 h 21600"/>
                    <a:gd name="T30" fmla="*/ 198780408 w 21600"/>
                    <a:gd name="T31" fmla="*/ 100223561 h 21600"/>
                    <a:gd name="T32" fmla="*/ 179090797 w 21600"/>
                    <a:gd name="T33" fmla="*/ 242240559 h 21600"/>
                    <a:gd name="T34" fmla="*/ 168270263 w 21600"/>
                    <a:gd name="T35" fmla="*/ 355002903 h 21600"/>
                    <a:gd name="T36" fmla="*/ 185979539 w 21600"/>
                    <a:gd name="T37" fmla="*/ 480302161 h 21600"/>
                    <a:gd name="T38" fmla="*/ 180076292 w 21600"/>
                    <a:gd name="T39" fmla="*/ 613961245 h 21600"/>
                    <a:gd name="T40" fmla="*/ 162367037 w 21600"/>
                    <a:gd name="T41" fmla="*/ 710005849 h 21600"/>
                    <a:gd name="T42" fmla="*/ 132842386 w 21600"/>
                    <a:gd name="T43" fmla="*/ 764338111 h 21600"/>
                    <a:gd name="T44" fmla="*/ 141701697 w 21600"/>
                    <a:gd name="T45" fmla="*/ 914631928 h 21600"/>
                    <a:gd name="T46" fmla="*/ 173187993 w 21600"/>
                    <a:gd name="T47" fmla="*/ 939707625 h 21600"/>
                    <a:gd name="T48" fmla="*/ 202712644 w 21600"/>
                    <a:gd name="T49" fmla="*/ 1048291012 h 21600"/>
                    <a:gd name="T50" fmla="*/ 198592658 w 21600"/>
                    <a:gd name="T51" fmla="*/ 1226692388 h 21600"/>
                    <a:gd name="T52" fmla="*/ 165623868 w 21600"/>
                    <a:gd name="T53" fmla="*/ 1295693480 h 21600"/>
                    <a:gd name="T54" fmla="*/ 126057317 w 21600"/>
                    <a:gd name="T55" fmla="*/ 1389034510 h 21600"/>
                    <a:gd name="T56" fmla="*/ 128731745 w 21600"/>
                    <a:gd name="T57" fmla="*/ 1648402235 h 21600"/>
                    <a:gd name="T58" fmla="*/ 80953719 w 21600"/>
                    <a:gd name="T59" fmla="*/ 1770096062 h 21600"/>
                    <a:gd name="T60" fmla="*/ 80953719 w 21600"/>
                    <a:gd name="T61" fmla="*/ 1770096062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8626" y="21600"/>
                      </a:moveTo>
                      <a:lnTo>
                        <a:pt x="8493" y="18959"/>
                      </a:lnTo>
                      <a:lnTo>
                        <a:pt x="8283" y="15901"/>
                      </a:lnTo>
                      <a:lnTo>
                        <a:pt x="5557" y="14678"/>
                      </a:lnTo>
                      <a:lnTo>
                        <a:pt x="2831" y="12843"/>
                      </a:lnTo>
                      <a:lnTo>
                        <a:pt x="419" y="11671"/>
                      </a:lnTo>
                      <a:lnTo>
                        <a:pt x="0" y="9683"/>
                      </a:lnTo>
                      <a:lnTo>
                        <a:pt x="3984" y="7798"/>
                      </a:lnTo>
                      <a:lnTo>
                        <a:pt x="5243" y="5300"/>
                      </a:lnTo>
                      <a:lnTo>
                        <a:pt x="5138" y="3313"/>
                      </a:lnTo>
                      <a:lnTo>
                        <a:pt x="7864" y="1478"/>
                      </a:lnTo>
                      <a:lnTo>
                        <a:pt x="10905" y="204"/>
                      </a:lnTo>
                      <a:lnTo>
                        <a:pt x="14680" y="0"/>
                      </a:lnTo>
                      <a:lnTo>
                        <a:pt x="17720" y="866"/>
                      </a:lnTo>
                      <a:lnTo>
                        <a:pt x="17091" y="2446"/>
                      </a:lnTo>
                      <a:lnTo>
                        <a:pt x="21181" y="1223"/>
                      </a:lnTo>
                      <a:lnTo>
                        <a:pt x="19083" y="2956"/>
                      </a:lnTo>
                      <a:lnTo>
                        <a:pt x="17930" y="4332"/>
                      </a:lnTo>
                      <a:lnTo>
                        <a:pt x="19817" y="5861"/>
                      </a:lnTo>
                      <a:lnTo>
                        <a:pt x="19188" y="7492"/>
                      </a:lnTo>
                      <a:lnTo>
                        <a:pt x="17301" y="8664"/>
                      </a:lnTo>
                      <a:lnTo>
                        <a:pt x="14155" y="9327"/>
                      </a:lnTo>
                      <a:lnTo>
                        <a:pt x="15099" y="11161"/>
                      </a:lnTo>
                      <a:lnTo>
                        <a:pt x="18454" y="11467"/>
                      </a:lnTo>
                      <a:lnTo>
                        <a:pt x="21600" y="12792"/>
                      </a:lnTo>
                      <a:lnTo>
                        <a:pt x="21161" y="14969"/>
                      </a:lnTo>
                      <a:lnTo>
                        <a:pt x="17648" y="15811"/>
                      </a:lnTo>
                      <a:lnTo>
                        <a:pt x="13432" y="16950"/>
                      </a:lnTo>
                      <a:lnTo>
                        <a:pt x="13717" y="20115"/>
                      </a:lnTo>
                      <a:lnTo>
                        <a:pt x="8626" y="21600"/>
                      </a:lnTo>
                      <a:close/>
                      <a:moveTo>
                        <a:pt x="8626" y="21600"/>
                      </a:moveTo>
                    </a:path>
                  </a:pathLst>
                </a:custGeom>
                <a:solidFill>
                  <a:schemeClr val="accent2">
                    <a:lumMod val="40000"/>
                    <a:lumOff val="6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35" name="Freeform 40">
                  <a:extLst>
                    <a:ext uri="{FF2B5EF4-FFF2-40B4-BE49-F238E27FC236}">
                      <a16:creationId xmlns:a16="http://schemas.microsoft.com/office/drawing/2014/main" id="{AC745079-79A4-6A49-BF5D-54B5876E5E8A}"/>
                    </a:ext>
                  </a:extLst>
                </p:cNvPr>
                <p:cNvSpPr>
                  <a:spLocks/>
                </p:cNvSpPr>
                <p:nvPr/>
              </p:nvSpPr>
              <p:spPr bwMode="auto">
                <a:xfrm>
                  <a:off x="4574107" y="2643993"/>
                  <a:ext cx="119620" cy="120481"/>
                </a:xfrm>
                <a:custGeom>
                  <a:avLst/>
                  <a:gdLst>
                    <a:gd name="T0" fmla="*/ 17663000 w 21600"/>
                    <a:gd name="T1" fmla="*/ 19452774 h 21600"/>
                    <a:gd name="T2" fmla="*/ 12820428 w 21600"/>
                    <a:gd name="T3" fmla="*/ 24175223 h 21600"/>
                    <a:gd name="T4" fmla="*/ 1139705 w 21600"/>
                    <a:gd name="T5" fmla="*/ 25074884 h 21600"/>
                    <a:gd name="T6" fmla="*/ 0 w 21600"/>
                    <a:gd name="T7" fmla="*/ 16191883 h 21600"/>
                    <a:gd name="T8" fmla="*/ 2848756 w 21600"/>
                    <a:gd name="T9" fmla="*/ 9108215 h 21600"/>
                    <a:gd name="T10" fmla="*/ 5032695 w 21600"/>
                    <a:gd name="T11" fmla="*/ 1686773 h 21600"/>
                    <a:gd name="T12" fmla="*/ 13959208 w 21600"/>
                    <a:gd name="T13" fmla="*/ 0 h 21600"/>
                    <a:gd name="T14" fmla="*/ 19277496 w 21600"/>
                    <a:gd name="T15" fmla="*/ 4160552 h 21600"/>
                    <a:gd name="T16" fmla="*/ 14149331 w 21600"/>
                    <a:gd name="T17" fmla="*/ 10007887 h 21600"/>
                    <a:gd name="T18" fmla="*/ 6837227 w 21600"/>
                    <a:gd name="T19" fmla="*/ 15742662 h 21600"/>
                    <a:gd name="T20" fmla="*/ 17663000 w 21600"/>
                    <a:gd name="T21" fmla="*/ 19452774 h 21600"/>
                    <a:gd name="T22" fmla="*/ 17663000 w 21600"/>
                    <a:gd name="T23" fmla="*/ 19452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9791" y="16757"/>
                      </a:moveTo>
                      <a:lnTo>
                        <a:pt x="14365" y="20825"/>
                      </a:lnTo>
                      <a:lnTo>
                        <a:pt x="1277" y="21600"/>
                      </a:lnTo>
                      <a:lnTo>
                        <a:pt x="0" y="13948"/>
                      </a:lnTo>
                      <a:lnTo>
                        <a:pt x="3192" y="7846"/>
                      </a:lnTo>
                      <a:lnTo>
                        <a:pt x="5639" y="1453"/>
                      </a:lnTo>
                      <a:lnTo>
                        <a:pt x="15641" y="0"/>
                      </a:lnTo>
                      <a:lnTo>
                        <a:pt x="21600" y="3584"/>
                      </a:lnTo>
                      <a:lnTo>
                        <a:pt x="15854" y="8621"/>
                      </a:lnTo>
                      <a:lnTo>
                        <a:pt x="7661" y="13561"/>
                      </a:lnTo>
                      <a:lnTo>
                        <a:pt x="19791" y="16757"/>
                      </a:lnTo>
                      <a:close/>
                      <a:moveTo>
                        <a:pt x="19791" y="16757"/>
                      </a:moveTo>
                    </a:path>
                  </a:pathLst>
                </a:custGeom>
                <a:solidFill>
                  <a:schemeClr val="accent3">
                    <a:lumMod val="40000"/>
                    <a:lumOff val="6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36" name="Freeform 41">
                  <a:extLst>
                    <a:ext uri="{FF2B5EF4-FFF2-40B4-BE49-F238E27FC236}">
                      <a16:creationId xmlns:a16="http://schemas.microsoft.com/office/drawing/2014/main" id="{41207E4B-6662-1240-A1C2-3A4BAF648B95}"/>
                    </a:ext>
                  </a:extLst>
                </p:cNvPr>
                <p:cNvSpPr>
                  <a:spLocks/>
                </p:cNvSpPr>
                <p:nvPr/>
              </p:nvSpPr>
              <p:spPr bwMode="auto">
                <a:xfrm>
                  <a:off x="3608927" y="3633121"/>
                  <a:ext cx="158885" cy="126379"/>
                </a:xfrm>
                <a:custGeom>
                  <a:avLst/>
                  <a:gdLst>
                    <a:gd name="T0" fmla="*/ 0 w 21600"/>
                    <a:gd name="T1" fmla="*/ 25975502 h 21600"/>
                    <a:gd name="T2" fmla="*/ 1840451 w 21600"/>
                    <a:gd name="T3" fmla="*/ 13059459 h 21600"/>
                    <a:gd name="T4" fmla="*/ 12468617 w 21600"/>
                    <a:gd name="T5" fmla="*/ 6070809 h 21600"/>
                    <a:gd name="T6" fmla="*/ 24472960 w 21600"/>
                    <a:gd name="T7" fmla="*/ 3659066 h 21600"/>
                    <a:gd name="T8" fmla="*/ 39242237 w 21600"/>
                    <a:gd name="T9" fmla="*/ 0 h 21600"/>
                    <a:gd name="T10" fmla="*/ 44163083 w 21600"/>
                    <a:gd name="T11" fmla="*/ 8482553 h 21600"/>
                    <a:gd name="T12" fmla="*/ 45173261 w 21600"/>
                    <a:gd name="T13" fmla="*/ 17314774 h 21600"/>
                    <a:gd name="T14" fmla="*/ 24025513 w 21600"/>
                    <a:gd name="T15" fmla="*/ 18627835 h 21600"/>
                    <a:gd name="T16" fmla="*/ 22461121 w 21600"/>
                    <a:gd name="T17" fmla="*/ 28940599 h 21600"/>
                    <a:gd name="T18" fmla="*/ 0 w 21600"/>
                    <a:gd name="T19" fmla="*/ 25975502 h 21600"/>
                    <a:gd name="T20" fmla="*/ 0 w 21600"/>
                    <a:gd name="T21" fmla="*/ 25975502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19387"/>
                      </a:moveTo>
                      <a:lnTo>
                        <a:pt x="880" y="9747"/>
                      </a:lnTo>
                      <a:lnTo>
                        <a:pt x="5962" y="4531"/>
                      </a:lnTo>
                      <a:lnTo>
                        <a:pt x="11702" y="2731"/>
                      </a:lnTo>
                      <a:lnTo>
                        <a:pt x="18764" y="0"/>
                      </a:lnTo>
                      <a:lnTo>
                        <a:pt x="21117" y="6331"/>
                      </a:lnTo>
                      <a:lnTo>
                        <a:pt x="21600" y="12923"/>
                      </a:lnTo>
                      <a:lnTo>
                        <a:pt x="11488" y="13903"/>
                      </a:lnTo>
                      <a:lnTo>
                        <a:pt x="10740" y="21600"/>
                      </a:lnTo>
                      <a:lnTo>
                        <a:pt x="0" y="19387"/>
                      </a:lnTo>
                      <a:close/>
                      <a:moveTo>
                        <a:pt x="0" y="19387"/>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37" name="Freeform 42">
                  <a:extLst>
                    <a:ext uri="{FF2B5EF4-FFF2-40B4-BE49-F238E27FC236}">
                      <a16:creationId xmlns:a16="http://schemas.microsoft.com/office/drawing/2014/main" id="{3654CB5F-075C-B64A-843A-EE4689DAF34F}"/>
                    </a:ext>
                  </a:extLst>
                </p:cNvPr>
                <p:cNvSpPr>
                  <a:spLocks/>
                </p:cNvSpPr>
                <p:nvPr/>
              </p:nvSpPr>
              <p:spPr bwMode="auto">
                <a:xfrm>
                  <a:off x="3619884" y="3708948"/>
                  <a:ext cx="149754" cy="154182"/>
                </a:xfrm>
                <a:custGeom>
                  <a:avLst/>
                  <a:gdLst>
                    <a:gd name="T0" fmla="*/ 5810204 w 21600"/>
                    <a:gd name="T1" fmla="*/ 52142640 h 21600"/>
                    <a:gd name="T2" fmla="*/ 2411227 w 21600"/>
                    <a:gd name="T3" fmla="*/ 34172953 h 21600"/>
                    <a:gd name="T4" fmla="*/ 0 w 21600"/>
                    <a:gd name="T5" fmla="*/ 14295934 h 21600"/>
                    <a:gd name="T6" fmla="*/ 16773808 w 21600"/>
                    <a:gd name="T7" fmla="*/ 16745946 h 21600"/>
                    <a:gd name="T8" fmla="*/ 18528362 w 21600"/>
                    <a:gd name="T9" fmla="*/ 2450011 h 21600"/>
                    <a:gd name="T10" fmla="*/ 37823805 w 21600"/>
                    <a:gd name="T11" fmla="*/ 0 h 21600"/>
                    <a:gd name="T12" fmla="*/ 30477981 w 21600"/>
                    <a:gd name="T13" fmla="*/ 11164686 h 21600"/>
                    <a:gd name="T14" fmla="*/ 34424972 w 21600"/>
                    <a:gd name="T15" fmla="*/ 27774427 h 21600"/>
                    <a:gd name="T16" fmla="*/ 30588256 w 21600"/>
                    <a:gd name="T17" fmla="*/ 41114159 h 21600"/>
                    <a:gd name="T18" fmla="*/ 21158524 w 21600"/>
                    <a:gd name="T19" fmla="*/ 52551455 h 21600"/>
                    <a:gd name="T20" fmla="*/ 5810204 w 21600"/>
                    <a:gd name="T21" fmla="*/ 52142640 h 21600"/>
                    <a:gd name="T22" fmla="*/ 5810204 w 21600"/>
                    <a:gd name="T23" fmla="*/ 5214264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3318" y="21432"/>
                      </a:moveTo>
                      <a:lnTo>
                        <a:pt x="1377" y="14046"/>
                      </a:lnTo>
                      <a:lnTo>
                        <a:pt x="0" y="5876"/>
                      </a:lnTo>
                      <a:lnTo>
                        <a:pt x="9579" y="6883"/>
                      </a:lnTo>
                      <a:lnTo>
                        <a:pt x="10581" y="1007"/>
                      </a:lnTo>
                      <a:lnTo>
                        <a:pt x="21600" y="0"/>
                      </a:lnTo>
                      <a:lnTo>
                        <a:pt x="17405" y="4589"/>
                      </a:lnTo>
                      <a:lnTo>
                        <a:pt x="19659" y="11416"/>
                      </a:lnTo>
                      <a:lnTo>
                        <a:pt x="17468" y="16899"/>
                      </a:lnTo>
                      <a:lnTo>
                        <a:pt x="12083" y="21600"/>
                      </a:lnTo>
                      <a:lnTo>
                        <a:pt x="3318" y="21432"/>
                      </a:lnTo>
                      <a:close/>
                      <a:moveTo>
                        <a:pt x="3318" y="21432"/>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38" name="Freeform 43">
                  <a:extLst>
                    <a:ext uri="{FF2B5EF4-FFF2-40B4-BE49-F238E27FC236}">
                      <a16:creationId xmlns:a16="http://schemas.microsoft.com/office/drawing/2014/main" id="{C3470345-EA05-9343-B28C-39628BA2C6CE}"/>
                    </a:ext>
                  </a:extLst>
                </p:cNvPr>
                <p:cNvSpPr>
                  <a:spLocks/>
                </p:cNvSpPr>
                <p:nvPr/>
              </p:nvSpPr>
              <p:spPr bwMode="auto">
                <a:xfrm>
                  <a:off x="2127829" y="3382890"/>
                  <a:ext cx="131491" cy="98576"/>
                </a:xfrm>
                <a:custGeom>
                  <a:avLst/>
                  <a:gdLst>
                    <a:gd name="T0" fmla="*/ 0 w 21600"/>
                    <a:gd name="T1" fmla="*/ 13733932 h 21600"/>
                    <a:gd name="T2" fmla="*/ 25076118 w 21600"/>
                    <a:gd name="T3" fmla="*/ 13387436 h 21600"/>
                    <a:gd name="T4" fmla="*/ 25604788 w 21600"/>
                    <a:gd name="T5" fmla="*/ 555090 h 21600"/>
                    <a:gd name="T6" fmla="*/ 4655122 w 21600"/>
                    <a:gd name="T7" fmla="*/ 0 h 21600"/>
                    <a:gd name="T8" fmla="*/ 1692762 w 21600"/>
                    <a:gd name="T9" fmla="*/ 5826739 h 21600"/>
                    <a:gd name="T10" fmla="*/ 0 w 21600"/>
                    <a:gd name="T11" fmla="*/ 13733932 h 21600"/>
                    <a:gd name="T12" fmla="*/ 0 w 21600"/>
                    <a:gd name="T13" fmla="*/ 13733932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21600"/>
                      </a:moveTo>
                      <a:lnTo>
                        <a:pt x="21154" y="21055"/>
                      </a:lnTo>
                      <a:lnTo>
                        <a:pt x="21600" y="873"/>
                      </a:lnTo>
                      <a:lnTo>
                        <a:pt x="3927" y="0"/>
                      </a:lnTo>
                      <a:lnTo>
                        <a:pt x="1428" y="9164"/>
                      </a:lnTo>
                      <a:lnTo>
                        <a:pt x="0" y="21600"/>
                      </a:lnTo>
                      <a:close/>
                      <a:moveTo>
                        <a:pt x="0" y="21600"/>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39" name="Freeform 44">
                  <a:extLst>
                    <a:ext uri="{FF2B5EF4-FFF2-40B4-BE49-F238E27FC236}">
                      <a16:creationId xmlns:a16="http://schemas.microsoft.com/office/drawing/2014/main" id="{803F5868-7942-3F47-A7AF-93E4011E3185}"/>
                    </a:ext>
                  </a:extLst>
                </p:cNvPr>
                <p:cNvSpPr>
                  <a:spLocks/>
                </p:cNvSpPr>
                <p:nvPr/>
              </p:nvSpPr>
              <p:spPr bwMode="auto">
                <a:xfrm>
                  <a:off x="1407368" y="2760262"/>
                  <a:ext cx="123273" cy="347121"/>
                </a:xfrm>
                <a:custGeom>
                  <a:avLst/>
                  <a:gdLst>
                    <a:gd name="T0" fmla="*/ 21097845 w 21600"/>
                    <a:gd name="T1" fmla="*/ 598772026 h 21600"/>
                    <a:gd name="T2" fmla="*/ 20698359 w 21600"/>
                    <a:gd name="T3" fmla="*/ 485858681 h 21600"/>
                    <a:gd name="T4" fmla="*/ 20698359 w 21600"/>
                    <a:gd name="T5" fmla="*/ 373888803 h 21600"/>
                    <a:gd name="T6" fmla="*/ 19098443 w 21600"/>
                    <a:gd name="T7" fmla="*/ 274857064 h 21600"/>
                    <a:gd name="T8" fmla="*/ 18798584 w 21600"/>
                    <a:gd name="T9" fmla="*/ 200812275 h 21600"/>
                    <a:gd name="T10" fmla="*/ 17998631 w 21600"/>
                    <a:gd name="T11" fmla="*/ 134180477 h 21600"/>
                    <a:gd name="T12" fmla="*/ 10898640 w 21600"/>
                    <a:gd name="T13" fmla="*/ 88842397 h 21600"/>
                    <a:gd name="T14" fmla="*/ 13325784 w 21600"/>
                    <a:gd name="T15" fmla="*/ 83422 h 21600"/>
                    <a:gd name="T16" fmla="*/ 399485 w 21600"/>
                    <a:gd name="T17" fmla="*/ 0 h 21600"/>
                    <a:gd name="T18" fmla="*/ 0 w 21600"/>
                    <a:gd name="T19" fmla="*/ 61995098 h 21600"/>
                    <a:gd name="T20" fmla="*/ 5999176 w 21600"/>
                    <a:gd name="T21" fmla="*/ 121242308 h 21600"/>
                    <a:gd name="T22" fmla="*/ 3699925 w 21600"/>
                    <a:gd name="T23" fmla="*/ 203588596 h 21600"/>
                    <a:gd name="T24" fmla="*/ 6199420 w 21600"/>
                    <a:gd name="T25" fmla="*/ 315585968 h 21600"/>
                    <a:gd name="T26" fmla="*/ 6299046 w 21600"/>
                    <a:gd name="T27" fmla="*/ 408120660 h 21600"/>
                    <a:gd name="T28" fmla="*/ 6499280 w 21600"/>
                    <a:gd name="T29" fmla="*/ 534916549 h 21600"/>
                    <a:gd name="T30" fmla="*/ 11698603 w 21600"/>
                    <a:gd name="T31" fmla="*/ 599687998 h 21600"/>
                    <a:gd name="T32" fmla="*/ 21097845 w 21600"/>
                    <a:gd name="T33" fmla="*/ 598772026 h 21600"/>
                    <a:gd name="T34" fmla="*/ 21097845 w 21600"/>
                    <a:gd name="T35" fmla="*/ 598772026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21567"/>
                      </a:moveTo>
                      <a:lnTo>
                        <a:pt x="21191" y="17500"/>
                      </a:lnTo>
                      <a:lnTo>
                        <a:pt x="21191" y="13467"/>
                      </a:lnTo>
                      <a:lnTo>
                        <a:pt x="19553" y="9900"/>
                      </a:lnTo>
                      <a:lnTo>
                        <a:pt x="19246" y="7233"/>
                      </a:lnTo>
                      <a:lnTo>
                        <a:pt x="18427" y="4833"/>
                      </a:lnTo>
                      <a:lnTo>
                        <a:pt x="11158" y="3200"/>
                      </a:lnTo>
                      <a:lnTo>
                        <a:pt x="13643" y="3"/>
                      </a:lnTo>
                      <a:lnTo>
                        <a:pt x="409" y="0"/>
                      </a:lnTo>
                      <a:lnTo>
                        <a:pt x="0" y="2233"/>
                      </a:lnTo>
                      <a:lnTo>
                        <a:pt x="6142" y="4367"/>
                      </a:lnTo>
                      <a:lnTo>
                        <a:pt x="3788" y="7333"/>
                      </a:lnTo>
                      <a:lnTo>
                        <a:pt x="6347" y="11367"/>
                      </a:lnTo>
                      <a:lnTo>
                        <a:pt x="6449" y="14700"/>
                      </a:lnTo>
                      <a:lnTo>
                        <a:pt x="6654" y="19267"/>
                      </a:lnTo>
                      <a:lnTo>
                        <a:pt x="11977" y="21600"/>
                      </a:lnTo>
                      <a:lnTo>
                        <a:pt x="21600" y="21567"/>
                      </a:lnTo>
                      <a:close/>
                      <a:moveTo>
                        <a:pt x="21600" y="21567"/>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40" name="Freeform 45">
                  <a:extLst>
                    <a:ext uri="{FF2B5EF4-FFF2-40B4-BE49-F238E27FC236}">
                      <a16:creationId xmlns:a16="http://schemas.microsoft.com/office/drawing/2014/main" id="{49FA3649-8B27-9E48-862A-D6AD50732AD9}"/>
                    </a:ext>
                  </a:extLst>
                </p:cNvPr>
                <p:cNvSpPr>
                  <a:spLocks/>
                </p:cNvSpPr>
                <p:nvPr/>
              </p:nvSpPr>
              <p:spPr bwMode="auto">
                <a:xfrm>
                  <a:off x="414795" y="2811656"/>
                  <a:ext cx="231022" cy="230010"/>
                </a:xfrm>
                <a:custGeom>
                  <a:avLst/>
                  <a:gdLst>
                    <a:gd name="T0" fmla="*/ 75720233 w 21600"/>
                    <a:gd name="T1" fmla="*/ 174470953 h 21600"/>
                    <a:gd name="T2" fmla="*/ 101249601 w 21600"/>
                    <a:gd name="T3" fmla="*/ 146337431 h 21600"/>
                    <a:gd name="T4" fmla="*/ 117617666 w 21600"/>
                    <a:gd name="T5" fmla="*/ 118357701 h 21600"/>
                    <a:gd name="T6" fmla="*/ 138865268 w 21600"/>
                    <a:gd name="T7" fmla="*/ 92913792 h 21600"/>
                    <a:gd name="T8" fmla="*/ 117019859 w 21600"/>
                    <a:gd name="T9" fmla="*/ 82461758 h 21600"/>
                    <a:gd name="T10" fmla="*/ 115933171 w 21600"/>
                    <a:gd name="T11" fmla="*/ 39215595 h 21600"/>
                    <a:gd name="T12" fmla="*/ 100349618 w 21600"/>
                    <a:gd name="T13" fmla="*/ 2818828 h 21600"/>
                    <a:gd name="T14" fmla="*/ 64958128 w 21600"/>
                    <a:gd name="T15" fmla="*/ 0 h 21600"/>
                    <a:gd name="T16" fmla="*/ 40354347 w 21600"/>
                    <a:gd name="T17" fmla="*/ 7027346 h 21600"/>
                    <a:gd name="T18" fmla="*/ 27232848 w 21600"/>
                    <a:gd name="T19" fmla="*/ 39942643 h 21600"/>
                    <a:gd name="T20" fmla="*/ 0 w 21600"/>
                    <a:gd name="T21" fmla="*/ 50047265 h 21600"/>
                    <a:gd name="T22" fmla="*/ 2995915 w 21600"/>
                    <a:gd name="T23" fmla="*/ 93261205 h 21600"/>
                    <a:gd name="T24" fmla="*/ 17647335 w 21600"/>
                    <a:gd name="T25" fmla="*/ 128381404 h 21600"/>
                    <a:gd name="T26" fmla="*/ 40990868 w 21600"/>
                    <a:gd name="T27" fmla="*/ 155909046 h 21600"/>
                    <a:gd name="T28" fmla="*/ 75720233 w 21600"/>
                    <a:gd name="T29" fmla="*/ 174470953 h 21600"/>
                    <a:gd name="T30" fmla="*/ 75720233 w 21600"/>
                    <a:gd name="T31" fmla="*/ 174470953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1778" y="21600"/>
                      </a:moveTo>
                      <a:lnTo>
                        <a:pt x="15749" y="18117"/>
                      </a:lnTo>
                      <a:lnTo>
                        <a:pt x="18295" y="14653"/>
                      </a:lnTo>
                      <a:lnTo>
                        <a:pt x="21600" y="11503"/>
                      </a:lnTo>
                      <a:lnTo>
                        <a:pt x="18202" y="10209"/>
                      </a:lnTo>
                      <a:lnTo>
                        <a:pt x="18033" y="4855"/>
                      </a:lnTo>
                      <a:lnTo>
                        <a:pt x="15609" y="349"/>
                      </a:lnTo>
                      <a:lnTo>
                        <a:pt x="10104" y="0"/>
                      </a:lnTo>
                      <a:lnTo>
                        <a:pt x="6277" y="870"/>
                      </a:lnTo>
                      <a:lnTo>
                        <a:pt x="4236" y="4945"/>
                      </a:lnTo>
                      <a:lnTo>
                        <a:pt x="0" y="6196"/>
                      </a:lnTo>
                      <a:lnTo>
                        <a:pt x="466" y="11546"/>
                      </a:lnTo>
                      <a:lnTo>
                        <a:pt x="2745" y="15894"/>
                      </a:lnTo>
                      <a:lnTo>
                        <a:pt x="6376" y="19302"/>
                      </a:lnTo>
                      <a:lnTo>
                        <a:pt x="11778" y="21600"/>
                      </a:lnTo>
                      <a:close/>
                      <a:moveTo>
                        <a:pt x="11778" y="21600"/>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41" name="Freeform 46">
                  <a:extLst>
                    <a:ext uri="{FF2B5EF4-FFF2-40B4-BE49-F238E27FC236}">
                      <a16:creationId xmlns:a16="http://schemas.microsoft.com/office/drawing/2014/main" id="{ED69E335-C092-5F42-9013-CD401EE15698}"/>
                    </a:ext>
                  </a:extLst>
                </p:cNvPr>
                <p:cNvSpPr>
                  <a:spLocks/>
                </p:cNvSpPr>
                <p:nvPr/>
              </p:nvSpPr>
              <p:spPr bwMode="auto">
                <a:xfrm>
                  <a:off x="193817" y="2614505"/>
                  <a:ext cx="228283" cy="123852"/>
                </a:xfrm>
                <a:custGeom>
                  <a:avLst/>
                  <a:gdLst>
                    <a:gd name="T0" fmla="*/ 66496020 w 21600"/>
                    <a:gd name="T1" fmla="*/ 27238832 h 21600"/>
                    <a:gd name="T2" fmla="*/ 88255905 w 21600"/>
                    <a:gd name="T3" fmla="*/ 18043163 h 21600"/>
                    <a:gd name="T4" fmla="*/ 120418196 w 21600"/>
                    <a:gd name="T5" fmla="*/ 16706446 h 21600"/>
                    <a:gd name="T6" fmla="*/ 117515202 w 21600"/>
                    <a:gd name="T7" fmla="*/ 8764380 h 21600"/>
                    <a:gd name="T8" fmla="*/ 133984247 w 21600"/>
                    <a:gd name="T9" fmla="*/ 144966 h 21600"/>
                    <a:gd name="T10" fmla="*/ 101573817 w 21600"/>
                    <a:gd name="T11" fmla="*/ 0 h 21600"/>
                    <a:gd name="T12" fmla="*/ 63350951 w 21600"/>
                    <a:gd name="T13" fmla="*/ 572528 h 21600"/>
                    <a:gd name="T14" fmla="*/ 36268844 w 21600"/>
                    <a:gd name="T15" fmla="*/ 4417497 h 21600"/>
                    <a:gd name="T16" fmla="*/ 0 w 21600"/>
                    <a:gd name="T17" fmla="*/ 5838721 h 21600"/>
                    <a:gd name="T18" fmla="*/ 16927840 w 21600"/>
                    <a:gd name="T19" fmla="*/ 12275175 h 21600"/>
                    <a:gd name="T20" fmla="*/ 55857639 w 21600"/>
                    <a:gd name="T21" fmla="*/ 12359564 h 21600"/>
                    <a:gd name="T22" fmla="*/ 37962233 w 21600"/>
                    <a:gd name="T23" fmla="*/ 20885600 h 21600"/>
                    <a:gd name="T24" fmla="*/ 66496020 w 21600"/>
                    <a:gd name="T25" fmla="*/ 27238832 h 21600"/>
                    <a:gd name="T26" fmla="*/ 66496020 w 21600"/>
                    <a:gd name="T27" fmla="*/ 27238832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0720" y="21600"/>
                      </a:moveTo>
                      <a:lnTo>
                        <a:pt x="14228" y="14308"/>
                      </a:lnTo>
                      <a:lnTo>
                        <a:pt x="19413" y="13248"/>
                      </a:lnTo>
                      <a:lnTo>
                        <a:pt x="18945" y="6950"/>
                      </a:lnTo>
                      <a:lnTo>
                        <a:pt x="21600" y="115"/>
                      </a:lnTo>
                      <a:lnTo>
                        <a:pt x="16375" y="0"/>
                      </a:lnTo>
                      <a:lnTo>
                        <a:pt x="10213" y="454"/>
                      </a:lnTo>
                      <a:lnTo>
                        <a:pt x="5847" y="3503"/>
                      </a:lnTo>
                      <a:lnTo>
                        <a:pt x="0" y="4630"/>
                      </a:lnTo>
                      <a:lnTo>
                        <a:pt x="2729" y="9734"/>
                      </a:lnTo>
                      <a:lnTo>
                        <a:pt x="9005" y="9801"/>
                      </a:lnTo>
                      <a:lnTo>
                        <a:pt x="6120" y="16562"/>
                      </a:lnTo>
                      <a:lnTo>
                        <a:pt x="10720" y="21600"/>
                      </a:lnTo>
                      <a:close/>
                      <a:moveTo>
                        <a:pt x="10720" y="21600"/>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42" name="Freeform 47">
                  <a:extLst>
                    <a:ext uri="{FF2B5EF4-FFF2-40B4-BE49-F238E27FC236}">
                      <a16:creationId xmlns:a16="http://schemas.microsoft.com/office/drawing/2014/main" id="{53A5777A-6133-CF4E-AD57-BC26C42DDB21}"/>
                    </a:ext>
                  </a:extLst>
                </p:cNvPr>
                <p:cNvSpPr>
                  <a:spLocks/>
                </p:cNvSpPr>
                <p:nvPr/>
              </p:nvSpPr>
              <p:spPr bwMode="auto">
                <a:xfrm>
                  <a:off x="193818" y="2528567"/>
                  <a:ext cx="213672" cy="54765"/>
                </a:xfrm>
                <a:custGeom>
                  <a:avLst/>
                  <a:gdLst>
                    <a:gd name="T0" fmla="*/ 0 w 21600"/>
                    <a:gd name="T1" fmla="*/ 2354941 h 21600"/>
                    <a:gd name="T2" fmla="*/ 25585736 w 21600"/>
                    <a:gd name="T3" fmla="*/ 2078775 h 21600"/>
                    <a:gd name="T4" fmla="*/ 54747022 w 21600"/>
                    <a:gd name="T5" fmla="*/ 1540840 h 21600"/>
                    <a:gd name="T6" fmla="*/ 82026616 w 21600"/>
                    <a:gd name="T7" fmla="*/ 1715290 h 21600"/>
                    <a:gd name="T8" fmla="*/ 109870542 w 21600"/>
                    <a:gd name="T9" fmla="*/ 1933332 h 21600"/>
                    <a:gd name="T10" fmla="*/ 97454196 w 21600"/>
                    <a:gd name="T11" fmla="*/ 683262 h 21600"/>
                    <a:gd name="T12" fmla="*/ 72621471 w 21600"/>
                    <a:gd name="T13" fmla="*/ 0 h 21600"/>
                    <a:gd name="T14" fmla="*/ 44965656 w 21600"/>
                    <a:gd name="T15" fmla="*/ 174450 h 21600"/>
                    <a:gd name="T16" fmla="*/ 12228252 w 21600"/>
                    <a:gd name="T17" fmla="*/ 668658 h 21600"/>
                    <a:gd name="T18" fmla="*/ 0 w 21600"/>
                    <a:gd name="T19" fmla="*/ 2354941 h 21600"/>
                    <a:gd name="T20" fmla="*/ 0 w 21600"/>
                    <a:gd name="T21" fmla="*/ 235494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21600"/>
                      </a:moveTo>
                      <a:lnTo>
                        <a:pt x="5030" y="19067"/>
                      </a:lnTo>
                      <a:lnTo>
                        <a:pt x="10763" y="14133"/>
                      </a:lnTo>
                      <a:lnTo>
                        <a:pt x="16126" y="15733"/>
                      </a:lnTo>
                      <a:lnTo>
                        <a:pt x="21600" y="17733"/>
                      </a:lnTo>
                      <a:lnTo>
                        <a:pt x="19159" y="6267"/>
                      </a:lnTo>
                      <a:lnTo>
                        <a:pt x="14277" y="0"/>
                      </a:lnTo>
                      <a:lnTo>
                        <a:pt x="8840" y="1600"/>
                      </a:lnTo>
                      <a:lnTo>
                        <a:pt x="2404" y="6133"/>
                      </a:lnTo>
                      <a:lnTo>
                        <a:pt x="0" y="21600"/>
                      </a:lnTo>
                      <a:close/>
                      <a:moveTo>
                        <a:pt x="0" y="21600"/>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43" name="Freeform 48">
                  <a:extLst>
                    <a:ext uri="{FF2B5EF4-FFF2-40B4-BE49-F238E27FC236}">
                      <a16:creationId xmlns:a16="http://schemas.microsoft.com/office/drawing/2014/main" id="{CB0A3CD8-1DF5-CC4E-B866-2A6BF41CB96D}"/>
                    </a:ext>
                  </a:extLst>
                </p:cNvPr>
                <p:cNvSpPr>
                  <a:spLocks/>
                </p:cNvSpPr>
                <p:nvPr/>
              </p:nvSpPr>
              <p:spPr bwMode="auto">
                <a:xfrm>
                  <a:off x="3418083" y="5560824"/>
                  <a:ext cx="169842" cy="139016"/>
                </a:xfrm>
                <a:custGeom>
                  <a:avLst/>
                  <a:gdLst>
                    <a:gd name="T0" fmla="*/ 10861978 w 21600"/>
                    <a:gd name="T1" fmla="*/ 38519715 h 21600"/>
                    <a:gd name="T2" fmla="*/ 0 w 21600"/>
                    <a:gd name="T3" fmla="*/ 21248293 h 21600"/>
                    <a:gd name="T4" fmla="*/ 13613298 w 21600"/>
                    <a:gd name="T5" fmla="*/ 9658418 h 21600"/>
                    <a:gd name="T6" fmla="*/ 23172594 w 21600"/>
                    <a:gd name="T7" fmla="*/ 2271891 h 21600"/>
                    <a:gd name="T8" fmla="*/ 37508906 w 21600"/>
                    <a:gd name="T9" fmla="*/ 0 h 21600"/>
                    <a:gd name="T10" fmla="*/ 48227922 w 21600"/>
                    <a:gd name="T11" fmla="*/ 6136396 h 21600"/>
                    <a:gd name="T12" fmla="*/ 55178832 w 21600"/>
                    <a:gd name="T13" fmla="*/ 17385535 h 21600"/>
                    <a:gd name="T14" fmla="*/ 46053837 w 21600"/>
                    <a:gd name="T15" fmla="*/ 24884427 h 21600"/>
                    <a:gd name="T16" fmla="*/ 30269078 w 21600"/>
                    <a:gd name="T17" fmla="*/ 30225541 h 21600"/>
                    <a:gd name="T18" fmla="*/ 10861978 w 21600"/>
                    <a:gd name="T19" fmla="*/ 38519715 h 21600"/>
                    <a:gd name="T20" fmla="*/ 10861978 w 21600"/>
                    <a:gd name="T21" fmla="*/ 38519715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4252" y="21600"/>
                      </a:moveTo>
                      <a:lnTo>
                        <a:pt x="0" y="11915"/>
                      </a:lnTo>
                      <a:lnTo>
                        <a:pt x="5329" y="5416"/>
                      </a:lnTo>
                      <a:lnTo>
                        <a:pt x="9071" y="1274"/>
                      </a:lnTo>
                      <a:lnTo>
                        <a:pt x="14683" y="0"/>
                      </a:lnTo>
                      <a:lnTo>
                        <a:pt x="18879" y="3441"/>
                      </a:lnTo>
                      <a:lnTo>
                        <a:pt x="21600" y="9749"/>
                      </a:lnTo>
                      <a:lnTo>
                        <a:pt x="18028" y="13954"/>
                      </a:lnTo>
                      <a:lnTo>
                        <a:pt x="11849" y="16949"/>
                      </a:lnTo>
                      <a:lnTo>
                        <a:pt x="4252" y="21600"/>
                      </a:lnTo>
                      <a:close/>
                      <a:moveTo>
                        <a:pt x="4252"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44" name="Freeform 49">
                  <a:extLst>
                    <a:ext uri="{FF2B5EF4-FFF2-40B4-BE49-F238E27FC236}">
                      <a16:creationId xmlns:a16="http://schemas.microsoft.com/office/drawing/2014/main" id="{C87B6E9B-4661-5F4F-850E-F73D12E37420}"/>
                    </a:ext>
                  </a:extLst>
                </p:cNvPr>
                <p:cNvSpPr>
                  <a:spLocks/>
                </p:cNvSpPr>
                <p:nvPr/>
              </p:nvSpPr>
              <p:spPr bwMode="auto">
                <a:xfrm>
                  <a:off x="3679238" y="5368727"/>
                  <a:ext cx="119620" cy="111214"/>
                </a:xfrm>
                <a:custGeom>
                  <a:avLst/>
                  <a:gdLst>
                    <a:gd name="T0" fmla="*/ 0 w 21600"/>
                    <a:gd name="T1" fmla="*/ 14504925 h 21600"/>
                    <a:gd name="T2" fmla="*/ 2261521 w 21600"/>
                    <a:gd name="T3" fmla="*/ 6260850 h 21600"/>
                    <a:gd name="T4" fmla="*/ 8840026 w 21600"/>
                    <a:gd name="T5" fmla="*/ 0 h 21600"/>
                    <a:gd name="T6" fmla="*/ 19277496 w 21600"/>
                    <a:gd name="T7" fmla="*/ 1130348 h 21600"/>
                    <a:gd name="T8" fmla="*/ 18868704 w 21600"/>
                    <a:gd name="T9" fmla="*/ 11320201 h 21600"/>
                    <a:gd name="T10" fmla="*/ 15418444 w 21600"/>
                    <a:gd name="T11" fmla="*/ 19722206 h 21600"/>
                    <a:gd name="T12" fmla="*/ 7503989 w 21600"/>
                    <a:gd name="T13" fmla="*/ 18574454 h 21600"/>
                    <a:gd name="T14" fmla="*/ 0 w 21600"/>
                    <a:gd name="T15" fmla="*/ 14504925 h 21600"/>
                    <a:gd name="T16" fmla="*/ 0 w 21600"/>
                    <a:gd name="T17" fmla="*/ 14504925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5886"/>
                      </a:moveTo>
                      <a:lnTo>
                        <a:pt x="2534" y="6857"/>
                      </a:lnTo>
                      <a:lnTo>
                        <a:pt x="9905" y="0"/>
                      </a:lnTo>
                      <a:lnTo>
                        <a:pt x="21600" y="1238"/>
                      </a:lnTo>
                      <a:lnTo>
                        <a:pt x="21142" y="12398"/>
                      </a:lnTo>
                      <a:lnTo>
                        <a:pt x="17276" y="21600"/>
                      </a:lnTo>
                      <a:lnTo>
                        <a:pt x="8408" y="20343"/>
                      </a:lnTo>
                      <a:lnTo>
                        <a:pt x="0" y="15886"/>
                      </a:lnTo>
                      <a:close/>
                      <a:moveTo>
                        <a:pt x="0" y="15886"/>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45" name="Freeform 50">
                  <a:extLst>
                    <a:ext uri="{FF2B5EF4-FFF2-40B4-BE49-F238E27FC236}">
                      <a16:creationId xmlns:a16="http://schemas.microsoft.com/office/drawing/2014/main" id="{10449154-667C-AB4E-9750-7AD4424C0E89}"/>
                    </a:ext>
                  </a:extLst>
                </p:cNvPr>
                <p:cNvSpPr>
                  <a:spLocks/>
                </p:cNvSpPr>
                <p:nvPr/>
              </p:nvSpPr>
              <p:spPr bwMode="auto">
                <a:xfrm>
                  <a:off x="4396046" y="3956651"/>
                  <a:ext cx="28307" cy="74143"/>
                </a:xfrm>
                <a:custGeom>
                  <a:avLst/>
                  <a:gdLst>
                    <a:gd name="T0" fmla="*/ 255449 w 21600"/>
                    <a:gd name="T1" fmla="*/ 5843619 h 21600"/>
                    <a:gd name="T2" fmla="*/ 243470 w 21600"/>
                    <a:gd name="T3" fmla="*/ 2711862 h 21600"/>
                    <a:gd name="T4" fmla="*/ 99793 w 21600"/>
                    <a:gd name="T5" fmla="*/ 0 h 21600"/>
                    <a:gd name="T6" fmla="*/ 0 w 21600"/>
                    <a:gd name="T7" fmla="*/ 4035610 h 21600"/>
                    <a:gd name="T8" fmla="*/ 255449 w 21600"/>
                    <a:gd name="T9" fmla="*/ 5843619 h 21600"/>
                    <a:gd name="T10" fmla="*/ 255449 w 21600"/>
                    <a:gd name="T11" fmla="*/ 5843619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20587" y="10024"/>
                      </a:lnTo>
                      <a:lnTo>
                        <a:pt x="8438" y="0"/>
                      </a:lnTo>
                      <a:lnTo>
                        <a:pt x="0" y="14917"/>
                      </a:lnTo>
                      <a:lnTo>
                        <a:pt x="21600" y="21600"/>
                      </a:lnTo>
                      <a:close/>
                      <a:moveTo>
                        <a:pt x="21600"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46" name="Freeform 51">
                  <a:extLst>
                    <a:ext uri="{FF2B5EF4-FFF2-40B4-BE49-F238E27FC236}">
                      <a16:creationId xmlns:a16="http://schemas.microsoft.com/office/drawing/2014/main" id="{54AEC6DC-B2A9-ED4F-9909-82614147C2C1}"/>
                    </a:ext>
                  </a:extLst>
                </p:cNvPr>
                <p:cNvSpPr>
                  <a:spLocks/>
                </p:cNvSpPr>
                <p:nvPr/>
              </p:nvSpPr>
              <p:spPr bwMode="auto">
                <a:xfrm>
                  <a:off x="4425266" y="3895990"/>
                  <a:ext cx="39265" cy="60662"/>
                </a:xfrm>
                <a:custGeom>
                  <a:avLst/>
                  <a:gdLst>
                    <a:gd name="T0" fmla="*/ 161756 w 21600"/>
                    <a:gd name="T1" fmla="*/ 3200601 h 21600"/>
                    <a:gd name="T2" fmla="*/ 681757 w 21600"/>
                    <a:gd name="T3" fmla="*/ 0 h 21600"/>
                    <a:gd name="T4" fmla="*/ 0 w 21600"/>
                    <a:gd name="T5" fmla="*/ 1002268 h 21600"/>
                    <a:gd name="T6" fmla="*/ 161756 w 21600"/>
                    <a:gd name="T7" fmla="*/ 3200601 h 21600"/>
                    <a:gd name="T8" fmla="*/ 161756 w 21600"/>
                    <a:gd name="T9" fmla="*/ 3200601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5125" y="21600"/>
                      </a:moveTo>
                      <a:lnTo>
                        <a:pt x="21600" y="0"/>
                      </a:lnTo>
                      <a:lnTo>
                        <a:pt x="0" y="6764"/>
                      </a:lnTo>
                      <a:lnTo>
                        <a:pt x="5125" y="21600"/>
                      </a:lnTo>
                      <a:close/>
                      <a:moveTo>
                        <a:pt x="5125"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47" name="Freeform 52">
                  <a:extLst>
                    <a:ext uri="{FF2B5EF4-FFF2-40B4-BE49-F238E27FC236}">
                      <a16:creationId xmlns:a16="http://schemas.microsoft.com/office/drawing/2014/main" id="{F795B582-4EFF-D94F-9E05-0699EF0A5CCE}"/>
                    </a:ext>
                  </a:extLst>
                </p:cNvPr>
                <p:cNvSpPr>
                  <a:spLocks/>
                </p:cNvSpPr>
                <p:nvPr/>
              </p:nvSpPr>
              <p:spPr bwMode="auto">
                <a:xfrm>
                  <a:off x="4676377" y="4359380"/>
                  <a:ext cx="25568" cy="68245"/>
                </a:xfrm>
                <a:custGeom>
                  <a:avLst/>
                  <a:gdLst>
                    <a:gd name="T0" fmla="*/ 121015 w 21600"/>
                    <a:gd name="T1" fmla="*/ 4557052 h 21600"/>
                    <a:gd name="T2" fmla="*/ 188238 w 21600"/>
                    <a:gd name="T3" fmla="*/ 0 h 21600"/>
                    <a:gd name="T4" fmla="*/ 0 w 21600"/>
                    <a:gd name="T5" fmla="*/ 2525592 h 21600"/>
                    <a:gd name="T6" fmla="*/ 121015 w 21600"/>
                    <a:gd name="T7" fmla="*/ 4557052 h 21600"/>
                    <a:gd name="T8" fmla="*/ 121015 w 21600"/>
                    <a:gd name="T9" fmla="*/ 4557052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3886" y="21600"/>
                      </a:moveTo>
                      <a:lnTo>
                        <a:pt x="21600" y="0"/>
                      </a:lnTo>
                      <a:lnTo>
                        <a:pt x="0" y="11971"/>
                      </a:lnTo>
                      <a:lnTo>
                        <a:pt x="13886" y="21600"/>
                      </a:lnTo>
                      <a:close/>
                      <a:moveTo>
                        <a:pt x="13886" y="21600"/>
                      </a:moveTo>
                    </a:path>
                  </a:pathLst>
                </a:custGeom>
                <a:solidFill>
                  <a:schemeClr val="bg1"/>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48" name="Freeform 53">
                  <a:extLst>
                    <a:ext uri="{FF2B5EF4-FFF2-40B4-BE49-F238E27FC236}">
                      <a16:creationId xmlns:a16="http://schemas.microsoft.com/office/drawing/2014/main" id="{35AA5C70-F2BD-6D42-B322-90BE0C98EFE7}"/>
                    </a:ext>
                  </a:extLst>
                </p:cNvPr>
                <p:cNvSpPr>
                  <a:spLocks/>
                </p:cNvSpPr>
                <p:nvPr/>
              </p:nvSpPr>
              <p:spPr bwMode="auto">
                <a:xfrm>
                  <a:off x="2319587" y="3869028"/>
                  <a:ext cx="103183" cy="100261"/>
                </a:xfrm>
                <a:custGeom>
                  <a:avLst/>
                  <a:gdLst>
                    <a:gd name="T0" fmla="*/ 1755069 w 21600"/>
                    <a:gd name="T1" fmla="*/ 14450106 h 21600"/>
                    <a:gd name="T2" fmla="*/ 4475407 w 21600"/>
                    <a:gd name="T3" fmla="*/ 10358596 h 21600"/>
                    <a:gd name="T4" fmla="*/ 4826540 w 21600"/>
                    <a:gd name="T5" fmla="*/ 5389345 h 21600"/>
                    <a:gd name="T6" fmla="*/ 12372728 w 21600"/>
                    <a:gd name="T7" fmla="*/ 2223066 h 21600"/>
                    <a:gd name="T8" fmla="*/ 6377108 w 21600"/>
                    <a:gd name="T9" fmla="*/ 0 h 21600"/>
                    <a:gd name="T10" fmla="*/ 0 w 21600"/>
                    <a:gd name="T11" fmla="*/ 5194669 h 21600"/>
                    <a:gd name="T12" fmla="*/ 1755069 w 21600"/>
                    <a:gd name="T13" fmla="*/ 14450106 h 21600"/>
                    <a:gd name="T14" fmla="*/ 1755069 w 21600"/>
                    <a:gd name="T15" fmla="*/ 14450106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3064" y="21600"/>
                      </a:moveTo>
                      <a:lnTo>
                        <a:pt x="7813" y="15484"/>
                      </a:lnTo>
                      <a:lnTo>
                        <a:pt x="8426" y="8056"/>
                      </a:lnTo>
                      <a:lnTo>
                        <a:pt x="21600" y="3323"/>
                      </a:lnTo>
                      <a:lnTo>
                        <a:pt x="11133" y="0"/>
                      </a:lnTo>
                      <a:lnTo>
                        <a:pt x="0" y="7765"/>
                      </a:lnTo>
                      <a:lnTo>
                        <a:pt x="3064" y="21600"/>
                      </a:lnTo>
                      <a:close/>
                      <a:moveTo>
                        <a:pt x="3064" y="21600"/>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49" name="Freeform 54">
                  <a:extLst>
                    <a:ext uri="{FF2B5EF4-FFF2-40B4-BE49-F238E27FC236}">
                      <a16:creationId xmlns:a16="http://schemas.microsoft.com/office/drawing/2014/main" id="{A9B052FA-F9B0-B044-A4A0-1907FE16B1E7}"/>
                    </a:ext>
                  </a:extLst>
                </p:cNvPr>
                <p:cNvSpPr>
                  <a:spLocks/>
                </p:cNvSpPr>
                <p:nvPr/>
              </p:nvSpPr>
              <p:spPr bwMode="auto">
                <a:xfrm>
                  <a:off x="3200757" y="2675167"/>
                  <a:ext cx="942351" cy="62599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689919875 w 21600"/>
                    <a:gd name="T9" fmla="*/ 2090633605 h 21600"/>
                    <a:gd name="T10" fmla="*/ 1455608237 w 21600"/>
                    <a:gd name="T11" fmla="*/ 1958086651 h 21600"/>
                    <a:gd name="T12" fmla="*/ 908885076 w 21600"/>
                    <a:gd name="T13" fmla="*/ 1713183438 h 21600"/>
                    <a:gd name="T14" fmla="*/ 449857536 w 21600"/>
                    <a:gd name="T15" fmla="*/ 1531133416 h 21600"/>
                    <a:gd name="T16" fmla="*/ 0 w 21600"/>
                    <a:gd name="T17" fmla="*/ 1453462976 h 21600"/>
                    <a:gd name="T18" fmla="*/ 0 w 21600"/>
                    <a:gd name="T19" fmla="*/ 1076173846 h 21600"/>
                    <a:gd name="T20" fmla="*/ 299761192 w 21600"/>
                    <a:gd name="T21" fmla="*/ 932065971 h 21600"/>
                    <a:gd name="T22" fmla="*/ 728241340 w 21600"/>
                    <a:gd name="T23" fmla="*/ 920994057 h 21600"/>
                    <a:gd name="T24" fmla="*/ 942481376 w 21600"/>
                    <a:gd name="T25" fmla="*/ 754414276 h 21600"/>
                    <a:gd name="T26" fmla="*/ 1499243220 w 21600"/>
                    <a:gd name="T27" fmla="*/ 754414276 h 21600"/>
                    <a:gd name="T28" fmla="*/ 1756243872 w 21600"/>
                    <a:gd name="T29" fmla="*/ 987428543 h 21600"/>
                    <a:gd name="T30" fmla="*/ 2147483647 w 21600"/>
                    <a:gd name="T31" fmla="*/ 1109556575 h 21600"/>
                    <a:gd name="T32" fmla="*/ 2147483647 w 21600"/>
                    <a:gd name="T33" fmla="*/ 1076173846 h 21600"/>
                    <a:gd name="T34" fmla="*/ 2147483647 w 21600"/>
                    <a:gd name="T35" fmla="*/ 1142775320 h 21600"/>
                    <a:gd name="T36" fmla="*/ 2147483647 w 21600"/>
                    <a:gd name="T37" fmla="*/ 1020811273 h 21600"/>
                    <a:gd name="T38" fmla="*/ 2147483647 w 21600"/>
                    <a:gd name="T39" fmla="*/ 776722143 h 21600"/>
                    <a:gd name="T40" fmla="*/ 2147483647 w 21600"/>
                    <a:gd name="T41" fmla="*/ 987428543 h 21600"/>
                    <a:gd name="T42" fmla="*/ 2147483647 w 21600"/>
                    <a:gd name="T43" fmla="*/ 987428543 h 21600"/>
                    <a:gd name="T44" fmla="*/ 2147483647 w 21600"/>
                    <a:gd name="T45" fmla="*/ 587995531 h 21600"/>
                    <a:gd name="T46" fmla="*/ 2147483647 w 21600"/>
                    <a:gd name="T47" fmla="*/ 310687656 h 21600"/>
                    <a:gd name="T48" fmla="*/ 2147483647 w 21600"/>
                    <a:gd name="T49" fmla="*/ 110889184 h 21600"/>
                    <a:gd name="T50" fmla="*/ 2147483647 w 21600"/>
                    <a:gd name="T51" fmla="*/ 0 h 21600"/>
                    <a:gd name="T52" fmla="*/ 2147483647 w 21600"/>
                    <a:gd name="T53" fmla="*/ 66598526 h 21600"/>
                    <a:gd name="T54" fmla="*/ 2147483647 w 21600"/>
                    <a:gd name="T55" fmla="*/ 388361044 h 21600"/>
                    <a:gd name="T56" fmla="*/ 2147483647 w 21600"/>
                    <a:gd name="T57" fmla="*/ 621378315 h 21600"/>
                    <a:gd name="T58" fmla="*/ 2147483647 w 21600"/>
                    <a:gd name="T59" fmla="*/ 776722143 h 21600"/>
                    <a:gd name="T60" fmla="*/ 2147483647 w 21600"/>
                    <a:gd name="T61" fmla="*/ 1098481713 h 21600"/>
                    <a:gd name="T62" fmla="*/ 2147483647 w 21600"/>
                    <a:gd name="T63" fmla="*/ 1497917674 h 21600"/>
                    <a:gd name="T64" fmla="*/ 2147483647 w 21600"/>
                    <a:gd name="T65" fmla="*/ 1553280247 h 21600"/>
                    <a:gd name="T66" fmla="*/ 2147483647 w 21600"/>
                    <a:gd name="T67" fmla="*/ 1852895989 h 21600"/>
                    <a:gd name="T68" fmla="*/ 2147483647 w 21600"/>
                    <a:gd name="T69" fmla="*/ 1894419379 h 21600"/>
                    <a:gd name="T70" fmla="*/ 2147483647 w 21600"/>
                    <a:gd name="T71" fmla="*/ 2119292986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7939" y="19590"/>
                      </a:moveTo>
                      <a:lnTo>
                        <a:pt x="6971" y="18125"/>
                      </a:lnTo>
                      <a:lnTo>
                        <a:pt x="5989" y="16626"/>
                      </a:lnTo>
                      <a:lnTo>
                        <a:pt x="5105" y="15195"/>
                      </a:lnTo>
                      <a:lnTo>
                        <a:pt x="3873" y="12839"/>
                      </a:lnTo>
                      <a:lnTo>
                        <a:pt x="3336" y="12025"/>
                      </a:lnTo>
                      <a:lnTo>
                        <a:pt x="2083" y="10521"/>
                      </a:lnTo>
                      <a:lnTo>
                        <a:pt x="1031" y="9403"/>
                      </a:lnTo>
                      <a:lnTo>
                        <a:pt x="0" y="8926"/>
                      </a:lnTo>
                      <a:lnTo>
                        <a:pt x="0" y="6609"/>
                      </a:lnTo>
                      <a:lnTo>
                        <a:pt x="687" y="5724"/>
                      </a:lnTo>
                      <a:lnTo>
                        <a:pt x="1669" y="5656"/>
                      </a:lnTo>
                      <a:lnTo>
                        <a:pt x="2160" y="4633"/>
                      </a:lnTo>
                      <a:lnTo>
                        <a:pt x="3436" y="4633"/>
                      </a:lnTo>
                      <a:lnTo>
                        <a:pt x="4025" y="6064"/>
                      </a:lnTo>
                      <a:lnTo>
                        <a:pt x="5253" y="6814"/>
                      </a:lnTo>
                      <a:lnTo>
                        <a:pt x="6824" y="6609"/>
                      </a:lnTo>
                      <a:lnTo>
                        <a:pt x="8002" y="7018"/>
                      </a:lnTo>
                      <a:lnTo>
                        <a:pt x="9475" y="6269"/>
                      </a:lnTo>
                      <a:lnTo>
                        <a:pt x="10456" y="4770"/>
                      </a:lnTo>
                      <a:lnTo>
                        <a:pt x="11880" y="6064"/>
                      </a:lnTo>
                      <a:lnTo>
                        <a:pt x="13500" y="6064"/>
                      </a:lnTo>
                      <a:lnTo>
                        <a:pt x="14531" y="3611"/>
                      </a:lnTo>
                      <a:lnTo>
                        <a:pt x="15415" y="1908"/>
                      </a:lnTo>
                      <a:lnTo>
                        <a:pt x="14776" y="681"/>
                      </a:lnTo>
                      <a:lnTo>
                        <a:pt x="15905" y="0"/>
                      </a:lnTo>
                      <a:lnTo>
                        <a:pt x="16740" y="409"/>
                      </a:lnTo>
                      <a:lnTo>
                        <a:pt x="16691" y="2385"/>
                      </a:lnTo>
                      <a:lnTo>
                        <a:pt x="16936" y="3816"/>
                      </a:lnTo>
                      <a:lnTo>
                        <a:pt x="17575" y="4770"/>
                      </a:lnTo>
                      <a:lnTo>
                        <a:pt x="18115" y="6746"/>
                      </a:lnTo>
                      <a:lnTo>
                        <a:pt x="18311" y="9199"/>
                      </a:lnTo>
                      <a:lnTo>
                        <a:pt x="16936" y="9539"/>
                      </a:lnTo>
                      <a:lnTo>
                        <a:pt x="16445" y="11379"/>
                      </a:lnTo>
                      <a:lnTo>
                        <a:pt x="17907" y="11634"/>
                      </a:lnTo>
                      <a:lnTo>
                        <a:pt x="18753" y="13015"/>
                      </a:lnTo>
                      <a:lnTo>
                        <a:pt x="19636" y="14445"/>
                      </a:lnTo>
                      <a:lnTo>
                        <a:pt x="20716" y="17103"/>
                      </a:lnTo>
                      <a:lnTo>
                        <a:pt x="21551" y="17239"/>
                      </a:lnTo>
                      <a:lnTo>
                        <a:pt x="21600" y="18874"/>
                      </a:lnTo>
                      <a:lnTo>
                        <a:pt x="20373" y="18943"/>
                      </a:lnTo>
                      <a:lnTo>
                        <a:pt x="19195" y="19079"/>
                      </a:lnTo>
                      <a:lnTo>
                        <a:pt x="18262" y="20578"/>
                      </a:lnTo>
                      <a:lnTo>
                        <a:pt x="17133" y="21123"/>
                      </a:lnTo>
                      <a:lnTo>
                        <a:pt x="15365" y="21259"/>
                      </a:lnTo>
                      <a:lnTo>
                        <a:pt x="13991" y="21191"/>
                      </a:lnTo>
                      <a:lnTo>
                        <a:pt x="13009" y="21600"/>
                      </a:lnTo>
                      <a:lnTo>
                        <a:pt x="12171" y="20506"/>
                      </a:lnTo>
                      <a:lnTo>
                        <a:pt x="10898" y="19147"/>
                      </a:lnTo>
                      <a:lnTo>
                        <a:pt x="9564" y="18956"/>
                      </a:lnTo>
                      <a:lnTo>
                        <a:pt x="7939" y="19590"/>
                      </a:lnTo>
                      <a:close/>
                      <a:moveTo>
                        <a:pt x="7939" y="19590"/>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endParaRPr lang="en-US" sz="949"/>
                </a:p>
              </p:txBody>
            </p:sp>
            <p:sp>
              <p:nvSpPr>
                <p:cNvPr id="350" name="Oval 55">
                  <a:extLst>
                    <a:ext uri="{FF2B5EF4-FFF2-40B4-BE49-F238E27FC236}">
                      <a16:creationId xmlns:a16="http://schemas.microsoft.com/office/drawing/2014/main" id="{E72F4D65-AC9F-4A40-8757-D0E55668660F}"/>
                    </a:ext>
                  </a:extLst>
                </p:cNvPr>
                <p:cNvSpPr>
                  <a:spLocks/>
                </p:cNvSpPr>
                <p:nvPr/>
              </p:nvSpPr>
              <p:spPr bwMode="auto">
                <a:xfrm rot="18196973">
                  <a:off x="2028730" y="3285712"/>
                  <a:ext cx="53922" cy="29220"/>
                </a:xfrm>
                <a:prstGeom prst="ellipse">
                  <a:avLst/>
                </a:prstGeom>
                <a:solidFill>
                  <a:schemeClr val="bg1"/>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215"/>
                </a:p>
              </p:txBody>
            </p:sp>
            <p:sp>
              <p:nvSpPr>
                <p:cNvPr id="351" name="Oval 56">
                  <a:extLst>
                    <a:ext uri="{FF2B5EF4-FFF2-40B4-BE49-F238E27FC236}">
                      <a16:creationId xmlns:a16="http://schemas.microsoft.com/office/drawing/2014/main" id="{21E86068-AF09-5945-8BA5-AC8D158569BC}"/>
                    </a:ext>
                  </a:extLst>
                </p:cNvPr>
                <p:cNvSpPr>
                  <a:spLocks/>
                </p:cNvSpPr>
                <p:nvPr/>
              </p:nvSpPr>
              <p:spPr bwMode="auto">
                <a:xfrm rot="17652526">
                  <a:off x="1885434" y="3516847"/>
                  <a:ext cx="33701" cy="21915"/>
                </a:xfrm>
                <a:prstGeom prst="ellipse">
                  <a:avLst/>
                </a:prstGeom>
                <a:solidFill>
                  <a:schemeClr val="bg1"/>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215"/>
                </a:p>
              </p:txBody>
            </p:sp>
            <p:sp>
              <p:nvSpPr>
                <p:cNvPr id="352" name="Oval 57">
                  <a:extLst>
                    <a:ext uri="{FF2B5EF4-FFF2-40B4-BE49-F238E27FC236}">
                      <a16:creationId xmlns:a16="http://schemas.microsoft.com/office/drawing/2014/main" id="{C499A5DF-780A-4444-A992-8A3BE6A38938}"/>
                    </a:ext>
                  </a:extLst>
                </p:cNvPr>
                <p:cNvSpPr>
                  <a:spLocks/>
                </p:cNvSpPr>
                <p:nvPr/>
              </p:nvSpPr>
              <p:spPr bwMode="auto">
                <a:xfrm rot="16412833">
                  <a:off x="1953637" y="3437089"/>
                  <a:ext cx="26961" cy="14610"/>
                </a:xfrm>
                <a:prstGeom prst="ellipse">
                  <a:avLst/>
                </a:prstGeom>
                <a:solidFill>
                  <a:schemeClr val="bg1"/>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215"/>
                </a:p>
              </p:txBody>
            </p:sp>
            <p:sp>
              <p:nvSpPr>
                <p:cNvPr id="353" name="Oval 58">
                  <a:extLst>
                    <a:ext uri="{FF2B5EF4-FFF2-40B4-BE49-F238E27FC236}">
                      <a16:creationId xmlns:a16="http://schemas.microsoft.com/office/drawing/2014/main" id="{3949F5E2-3025-8547-B021-0C91BD4A460B}"/>
                    </a:ext>
                  </a:extLst>
                </p:cNvPr>
                <p:cNvSpPr>
                  <a:spLocks/>
                </p:cNvSpPr>
                <p:nvPr/>
              </p:nvSpPr>
              <p:spPr bwMode="auto">
                <a:xfrm rot="17652526">
                  <a:off x="4744448" y="4427620"/>
                  <a:ext cx="33701" cy="21915"/>
                </a:xfrm>
                <a:prstGeom prst="ellipse">
                  <a:avLst/>
                </a:prstGeom>
                <a:solidFill>
                  <a:schemeClr val="bg1"/>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215"/>
                </a:p>
              </p:txBody>
            </p:sp>
            <p:sp>
              <p:nvSpPr>
                <p:cNvPr id="354" name="Oval 59">
                  <a:extLst>
                    <a:ext uri="{FF2B5EF4-FFF2-40B4-BE49-F238E27FC236}">
                      <a16:creationId xmlns:a16="http://schemas.microsoft.com/office/drawing/2014/main" id="{289C3499-94C4-3040-8C85-82FB25F0E538}"/>
                    </a:ext>
                  </a:extLst>
                </p:cNvPr>
                <p:cNvSpPr>
                  <a:spLocks/>
                </p:cNvSpPr>
                <p:nvPr/>
              </p:nvSpPr>
              <p:spPr bwMode="auto">
                <a:xfrm rot="17652526">
                  <a:off x="4802889" y="4461320"/>
                  <a:ext cx="33701" cy="21915"/>
                </a:xfrm>
                <a:prstGeom prst="ellipse">
                  <a:avLst/>
                </a:prstGeom>
                <a:solidFill>
                  <a:schemeClr val="bg1"/>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215"/>
                </a:p>
              </p:txBody>
            </p:sp>
            <p:sp>
              <p:nvSpPr>
                <p:cNvPr id="355" name="Oval 60">
                  <a:extLst>
                    <a:ext uri="{FF2B5EF4-FFF2-40B4-BE49-F238E27FC236}">
                      <a16:creationId xmlns:a16="http://schemas.microsoft.com/office/drawing/2014/main" id="{13B0B56B-64C0-C649-985D-53CB69B99B46}"/>
                    </a:ext>
                  </a:extLst>
                </p:cNvPr>
                <p:cNvSpPr>
                  <a:spLocks/>
                </p:cNvSpPr>
                <p:nvPr/>
              </p:nvSpPr>
              <p:spPr bwMode="auto">
                <a:xfrm rot="10936610">
                  <a:off x="4691900" y="4435207"/>
                  <a:ext cx="36525" cy="20221"/>
                </a:xfrm>
                <a:prstGeom prst="ellipse">
                  <a:avLst/>
                </a:prstGeom>
                <a:solidFill>
                  <a:schemeClr val="bg1"/>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215"/>
                </a:p>
              </p:txBody>
            </p:sp>
            <p:sp>
              <p:nvSpPr>
                <p:cNvPr id="356" name="Freeform 61">
                  <a:extLst>
                    <a:ext uri="{FF2B5EF4-FFF2-40B4-BE49-F238E27FC236}">
                      <a16:creationId xmlns:a16="http://schemas.microsoft.com/office/drawing/2014/main" id="{7FE752B7-A8B3-534C-844B-DAF0D350B949}"/>
                    </a:ext>
                  </a:extLst>
                </p:cNvPr>
                <p:cNvSpPr>
                  <a:spLocks/>
                </p:cNvSpPr>
                <p:nvPr/>
              </p:nvSpPr>
              <p:spPr bwMode="auto">
                <a:xfrm>
                  <a:off x="3839949" y="3531175"/>
                  <a:ext cx="220065" cy="214002"/>
                </a:xfrm>
                <a:custGeom>
                  <a:avLst/>
                  <a:gdLst>
                    <a:gd name="T0" fmla="*/ 4423266 w 21600"/>
                    <a:gd name="T1" fmla="*/ 140518928 h 21600"/>
                    <a:gd name="T2" fmla="*/ 0 w 21600"/>
                    <a:gd name="T3" fmla="*/ 106078940 h 21600"/>
                    <a:gd name="T4" fmla="*/ 3745306 w 21600"/>
                    <a:gd name="T5" fmla="*/ 72438737 h 21600"/>
                    <a:gd name="T6" fmla="*/ 1022449 w 21600"/>
                    <a:gd name="T7" fmla="*/ 32885388 h 21600"/>
                    <a:gd name="T8" fmla="*/ 16298249 w 21600"/>
                    <a:gd name="T9" fmla="*/ 13336275 h 21600"/>
                    <a:gd name="T10" fmla="*/ 47144743 w 21600"/>
                    <a:gd name="T11" fmla="*/ 7988727 h 21600"/>
                    <a:gd name="T12" fmla="*/ 73651113 w 21600"/>
                    <a:gd name="T13" fmla="*/ 0 h 21600"/>
                    <a:gd name="T14" fmla="*/ 93945015 w 21600"/>
                    <a:gd name="T15" fmla="*/ 11261029 h 21600"/>
                    <a:gd name="T16" fmla="*/ 120029103 w 21600"/>
                    <a:gd name="T17" fmla="*/ 25553563 h 21600"/>
                    <a:gd name="T18" fmla="*/ 104458710 w 21600"/>
                    <a:gd name="T19" fmla="*/ 44432520 h 21600"/>
                    <a:gd name="T20" fmla="*/ 94584078 w 21600"/>
                    <a:gd name="T21" fmla="*/ 79913800 h 21600"/>
                    <a:gd name="T22" fmla="*/ 75951689 w 21600"/>
                    <a:gd name="T23" fmla="*/ 102487773 h 21600"/>
                    <a:gd name="T24" fmla="*/ 62976465 w 21600"/>
                    <a:gd name="T25" fmla="*/ 139913960 h 21600"/>
                    <a:gd name="T26" fmla="*/ 37831364 w 21600"/>
                    <a:gd name="T27" fmla="*/ 129316442 h 21600"/>
                    <a:gd name="T28" fmla="*/ 4423266 w 21600"/>
                    <a:gd name="T29" fmla="*/ 140518928 h 21600"/>
                    <a:gd name="T30" fmla="*/ 4423266 w 21600"/>
                    <a:gd name="T31" fmla="*/ 140518928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796" y="21600"/>
                      </a:moveTo>
                      <a:lnTo>
                        <a:pt x="0" y="16306"/>
                      </a:lnTo>
                      <a:lnTo>
                        <a:pt x="674" y="11135"/>
                      </a:lnTo>
                      <a:lnTo>
                        <a:pt x="184" y="5055"/>
                      </a:lnTo>
                      <a:lnTo>
                        <a:pt x="2933" y="2050"/>
                      </a:lnTo>
                      <a:lnTo>
                        <a:pt x="8484" y="1228"/>
                      </a:lnTo>
                      <a:lnTo>
                        <a:pt x="13254" y="0"/>
                      </a:lnTo>
                      <a:lnTo>
                        <a:pt x="16906" y="1731"/>
                      </a:lnTo>
                      <a:lnTo>
                        <a:pt x="21600" y="3928"/>
                      </a:lnTo>
                      <a:lnTo>
                        <a:pt x="18798" y="6830"/>
                      </a:lnTo>
                      <a:lnTo>
                        <a:pt x="17021" y="12284"/>
                      </a:lnTo>
                      <a:lnTo>
                        <a:pt x="13668" y="15754"/>
                      </a:lnTo>
                      <a:lnTo>
                        <a:pt x="11333" y="21507"/>
                      </a:lnTo>
                      <a:lnTo>
                        <a:pt x="6808" y="19878"/>
                      </a:lnTo>
                      <a:lnTo>
                        <a:pt x="796" y="21600"/>
                      </a:lnTo>
                      <a:close/>
                      <a:moveTo>
                        <a:pt x="796" y="21600"/>
                      </a:moveTo>
                    </a:path>
                  </a:pathLst>
                </a:custGeom>
                <a:solidFill>
                  <a:schemeClr val="tx2">
                    <a:lumMod val="20000"/>
                    <a:lumOff val="80000"/>
                  </a:schemeClr>
                </a:solidFill>
                <a:ln w="6350" cap="flat">
                  <a:solidFill>
                    <a:schemeClr val="tx1"/>
                  </a:solidFill>
                  <a:prstDash val="solid"/>
                  <a:miter lim="800000"/>
                  <a:headEnd type="none" w="med" len="med"/>
                  <a:tailEnd type="none" w="med" len="med"/>
                </a:ln>
              </p:spPr>
              <p:txBody>
                <a:bodyPr lIns="0" tIns="0" rIns="0" bIns="0"/>
                <a:lstStyle/>
                <a:p>
                  <a:endParaRPr lang="en-US" sz="949"/>
                </a:p>
              </p:txBody>
            </p:sp>
          </p:grpSp>
        </p:grpSp>
        <p:sp>
          <p:nvSpPr>
            <p:cNvPr id="293" name="TextBox 292">
              <a:extLst>
                <a:ext uri="{FF2B5EF4-FFF2-40B4-BE49-F238E27FC236}">
                  <a16:creationId xmlns:a16="http://schemas.microsoft.com/office/drawing/2014/main" id="{F884BB3F-66E9-9045-8BF4-B16B58146F67}"/>
                </a:ext>
              </a:extLst>
            </p:cNvPr>
            <p:cNvSpPr txBox="1"/>
            <p:nvPr/>
          </p:nvSpPr>
          <p:spPr>
            <a:xfrm>
              <a:off x="3246069" y="3254337"/>
              <a:ext cx="946623" cy="1066958"/>
            </a:xfrm>
            <a:prstGeom prst="rect">
              <a:avLst/>
            </a:prstGeom>
            <a:noFill/>
          </p:spPr>
          <p:txBody>
            <a:bodyPr wrap="square" rtlCol="0">
              <a:spAutoFit/>
            </a:bodyPr>
            <a:lstStyle/>
            <a:p>
              <a:r>
                <a:rPr lang="en-US" sz="1050" b="1" dirty="0">
                  <a:solidFill>
                    <a:srgbClr val="92D050"/>
                  </a:solidFill>
                </a:rPr>
                <a:t>Cabo Verde</a:t>
              </a:r>
            </a:p>
            <a:p>
              <a:r>
                <a:rPr lang="en-US" sz="1050" b="1" dirty="0"/>
                <a:t>Sao Tome&amp; Principe </a:t>
              </a:r>
            </a:p>
          </p:txBody>
        </p:sp>
      </p:grpSp>
    </p:spTree>
    <p:extLst>
      <p:ext uri="{BB962C8B-B14F-4D97-AF65-F5344CB8AC3E}">
        <p14:creationId xmlns:p14="http://schemas.microsoft.com/office/powerpoint/2010/main" val="538665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96005-235C-ED42-9287-F603CF174E3A}"/>
              </a:ext>
            </a:extLst>
          </p:cNvPr>
          <p:cNvSpPr>
            <a:spLocks noGrp="1"/>
          </p:cNvSpPr>
          <p:nvPr>
            <p:ph type="title"/>
          </p:nvPr>
        </p:nvSpPr>
        <p:spPr/>
        <p:txBody>
          <a:bodyPr vert="horz" wrap="square" lIns="684000" tIns="270000" rIns="684000" bIns="180000" rtlCol="0" anchor="t" anchorCtr="0">
            <a:noAutofit/>
          </a:bodyPr>
          <a:lstStyle/>
          <a:p>
            <a:r>
              <a:rPr lang="en-US" dirty="0"/>
              <a:t>Country Readiness – IPC and Clinical Management</a:t>
            </a:r>
          </a:p>
        </p:txBody>
      </p:sp>
      <p:pic>
        <p:nvPicPr>
          <p:cNvPr id="19" name="Content Placeholder 18">
            <a:extLst>
              <a:ext uri="{FF2B5EF4-FFF2-40B4-BE49-F238E27FC236}">
                <a16:creationId xmlns:a16="http://schemas.microsoft.com/office/drawing/2014/main" id="{0EE5A932-5A2C-0B4C-A73C-8279A08DECBD}"/>
              </a:ext>
            </a:extLst>
          </p:cNvPr>
          <p:cNvPicPr>
            <a:picLocks noGrp="1" noChangeAspect="1"/>
          </p:cNvPicPr>
          <p:nvPr>
            <p:ph idx="1"/>
          </p:nvPr>
        </p:nvPicPr>
        <p:blipFill>
          <a:blip r:embed="rId3"/>
          <a:stretch>
            <a:fillRect/>
          </a:stretch>
        </p:blipFill>
        <p:spPr>
          <a:xfrm>
            <a:off x="5885994" y="2569646"/>
            <a:ext cx="3104674" cy="2598604"/>
          </a:xfrm>
        </p:spPr>
      </p:pic>
      <p:sp>
        <p:nvSpPr>
          <p:cNvPr id="6" name="Text Placeholder 5">
            <a:extLst>
              <a:ext uri="{FF2B5EF4-FFF2-40B4-BE49-F238E27FC236}">
                <a16:creationId xmlns:a16="http://schemas.microsoft.com/office/drawing/2014/main" id="{643C7E7C-0E03-2141-BC9D-EB5C6AAE974C}"/>
              </a:ext>
            </a:extLst>
          </p:cNvPr>
          <p:cNvSpPr>
            <a:spLocks noGrp="1"/>
          </p:cNvSpPr>
          <p:nvPr>
            <p:ph type="body" sz="quarter" idx="13"/>
          </p:nvPr>
        </p:nvSpPr>
        <p:spPr/>
        <p:txBody>
          <a:bodyPr>
            <a:normAutofit/>
          </a:bodyPr>
          <a:lstStyle/>
          <a:p>
            <a:endParaRPr lang="en-US"/>
          </a:p>
        </p:txBody>
      </p:sp>
      <p:sp>
        <p:nvSpPr>
          <p:cNvPr id="8" name="Rectangle 7">
            <a:extLst>
              <a:ext uri="{FF2B5EF4-FFF2-40B4-BE49-F238E27FC236}">
                <a16:creationId xmlns:a16="http://schemas.microsoft.com/office/drawing/2014/main" id="{7D3BF286-F494-BE4B-B3B0-11629B69BBA4}"/>
              </a:ext>
            </a:extLst>
          </p:cNvPr>
          <p:cNvSpPr/>
          <p:nvPr/>
        </p:nvSpPr>
        <p:spPr>
          <a:xfrm>
            <a:off x="5647618" y="1957940"/>
            <a:ext cx="3469219" cy="346249"/>
          </a:xfrm>
          <a:prstGeom prst="rect">
            <a:avLst/>
          </a:prstGeom>
        </p:spPr>
        <p:txBody>
          <a:bodyPr wrap="none">
            <a:spAutoFit/>
          </a:bodyPr>
          <a:lstStyle/>
          <a:p>
            <a:pPr defTabSz="685800">
              <a:defRPr/>
            </a:pPr>
            <a:r>
              <a:rPr lang="en-US" sz="1650" b="1" dirty="0">
                <a:solidFill>
                  <a:srgbClr val="383838"/>
                </a:solidFill>
                <a:latin typeface="Century Gothic"/>
              </a:rPr>
              <a:t>Overall IPC readiness score 58%</a:t>
            </a:r>
          </a:p>
        </p:txBody>
      </p:sp>
      <p:pic>
        <p:nvPicPr>
          <p:cNvPr id="21" name="Picture 20">
            <a:extLst>
              <a:ext uri="{FF2B5EF4-FFF2-40B4-BE49-F238E27FC236}">
                <a16:creationId xmlns:a16="http://schemas.microsoft.com/office/drawing/2014/main" id="{2DFC9683-5113-5B47-85D1-04745AA02A3F}"/>
              </a:ext>
            </a:extLst>
          </p:cNvPr>
          <p:cNvPicPr>
            <a:picLocks noChangeAspect="1"/>
          </p:cNvPicPr>
          <p:nvPr/>
        </p:nvPicPr>
        <p:blipFill>
          <a:blip r:embed="rId4"/>
          <a:stretch>
            <a:fillRect/>
          </a:stretch>
        </p:blipFill>
        <p:spPr>
          <a:xfrm>
            <a:off x="227944" y="2569645"/>
            <a:ext cx="2997025" cy="2659496"/>
          </a:xfrm>
          <a:prstGeom prst="rect">
            <a:avLst/>
          </a:prstGeom>
        </p:spPr>
      </p:pic>
      <p:sp>
        <p:nvSpPr>
          <p:cNvPr id="22" name="Rectangle 21">
            <a:extLst>
              <a:ext uri="{FF2B5EF4-FFF2-40B4-BE49-F238E27FC236}">
                <a16:creationId xmlns:a16="http://schemas.microsoft.com/office/drawing/2014/main" id="{CA903C4F-8A01-B343-AC69-E2E53F7116DA}"/>
              </a:ext>
            </a:extLst>
          </p:cNvPr>
          <p:cNvSpPr/>
          <p:nvPr/>
        </p:nvSpPr>
        <p:spPr>
          <a:xfrm>
            <a:off x="153333" y="1992565"/>
            <a:ext cx="3879172" cy="600164"/>
          </a:xfrm>
          <a:prstGeom prst="rect">
            <a:avLst/>
          </a:prstGeom>
        </p:spPr>
        <p:txBody>
          <a:bodyPr wrap="square">
            <a:spAutoFit/>
          </a:bodyPr>
          <a:lstStyle/>
          <a:p>
            <a:pPr defTabSz="685800">
              <a:defRPr/>
            </a:pPr>
            <a:r>
              <a:rPr lang="en-US" sz="1650" b="1" dirty="0">
                <a:solidFill>
                  <a:srgbClr val="383838"/>
                </a:solidFill>
                <a:latin typeface="Century Gothic"/>
              </a:rPr>
              <a:t>Overall case management readiness score 53%</a:t>
            </a:r>
          </a:p>
        </p:txBody>
      </p:sp>
      <p:sp>
        <p:nvSpPr>
          <p:cNvPr id="3" name="TextBox 2">
            <a:extLst>
              <a:ext uri="{FF2B5EF4-FFF2-40B4-BE49-F238E27FC236}">
                <a16:creationId xmlns:a16="http://schemas.microsoft.com/office/drawing/2014/main" id="{A3308580-1440-4EDD-AE93-4FB7EFC0ABC1}"/>
              </a:ext>
            </a:extLst>
          </p:cNvPr>
          <p:cNvSpPr txBox="1"/>
          <p:nvPr/>
        </p:nvSpPr>
        <p:spPr>
          <a:xfrm>
            <a:off x="3299582" y="2103701"/>
            <a:ext cx="2437187" cy="3716402"/>
          </a:xfrm>
          <a:prstGeom prst="rect">
            <a:avLst/>
          </a:prstGeom>
          <a:noFill/>
        </p:spPr>
        <p:txBody>
          <a:bodyPr wrap="square" rtlCol="0">
            <a:spAutoFit/>
          </a:bodyPr>
          <a:lstStyle/>
          <a:p>
            <a:pPr marL="128588" indent="-128588" defTabSz="685800">
              <a:buFont typeface="Arial" panose="020B0604020202020204" pitchFamily="34" charset="0"/>
              <a:buChar char="•"/>
              <a:defRPr/>
            </a:pPr>
            <a:r>
              <a:rPr lang="en-US" sz="1050" dirty="0">
                <a:solidFill>
                  <a:srgbClr val="383838"/>
                </a:solidFill>
                <a:latin typeface="Century Gothic"/>
              </a:rPr>
              <a:t>Angola, DRC, Ghana, Mauritius, Kenya, Ethiopia, south Africa , Nigeria prioritized amongst the key countries in the region needing Immediate IPC support.</a:t>
            </a:r>
          </a:p>
          <a:p>
            <a:pPr marL="128588" indent="-128588" defTabSz="685800">
              <a:buFont typeface="Arial" panose="020B0604020202020204" pitchFamily="34" charset="0"/>
              <a:buChar char="•"/>
              <a:defRPr/>
            </a:pPr>
            <a:r>
              <a:rPr lang="en-US" sz="1050" b="1" dirty="0">
                <a:solidFill>
                  <a:srgbClr val="383838"/>
                </a:solidFill>
                <a:latin typeface="Century Gothic"/>
              </a:rPr>
              <a:t>IPC expert</a:t>
            </a:r>
            <a:r>
              <a:rPr lang="en-US" sz="1050" dirty="0">
                <a:solidFill>
                  <a:srgbClr val="383838"/>
                </a:solidFill>
                <a:latin typeface="Century Gothic"/>
              </a:rPr>
              <a:t>s being deployed to countries mentioned above</a:t>
            </a:r>
          </a:p>
          <a:p>
            <a:pPr defTabSz="685800">
              <a:defRPr/>
            </a:pPr>
            <a:r>
              <a:rPr lang="en-US" sz="1050" dirty="0">
                <a:solidFill>
                  <a:srgbClr val="383838"/>
                </a:solidFill>
                <a:latin typeface="Century Gothic"/>
              </a:rPr>
              <a:t>4 main activities targeted to IPC;</a:t>
            </a:r>
          </a:p>
          <a:p>
            <a:pPr marL="171450" indent="-171450" defTabSz="685800">
              <a:buFont typeface="+mj-lt"/>
              <a:buAutoNum type="arabicPeriod"/>
              <a:defRPr/>
            </a:pPr>
            <a:r>
              <a:rPr lang="en-US" sz="1050" dirty="0">
                <a:solidFill>
                  <a:srgbClr val="383838"/>
                </a:solidFill>
                <a:latin typeface="Century Gothic"/>
              </a:rPr>
              <a:t>Coordination activities (MOH commissions or WG on IPC, partners </a:t>
            </a:r>
            <a:r>
              <a:rPr lang="en-US" sz="1050" dirty="0" err="1">
                <a:solidFill>
                  <a:srgbClr val="383838"/>
                </a:solidFill>
                <a:latin typeface="Century Gothic"/>
              </a:rPr>
              <a:t>etc</a:t>
            </a:r>
            <a:r>
              <a:rPr lang="en-US" sz="1050" dirty="0">
                <a:solidFill>
                  <a:srgbClr val="383838"/>
                </a:solidFill>
                <a:latin typeface="Century Gothic"/>
              </a:rPr>
              <a:t>)</a:t>
            </a:r>
          </a:p>
          <a:p>
            <a:pPr marL="171450" indent="-171450" defTabSz="685800">
              <a:buFont typeface="+mj-lt"/>
              <a:buAutoNum type="arabicPeriod"/>
              <a:defRPr/>
            </a:pPr>
            <a:r>
              <a:rPr lang="en-US" sz="1050" dirty="0">
                <a:solidFill>
                  <a:srgbClr val="383838"/>
                </a:solidFill>
                <a:latin typeface="Century Gothic"/>
              </a:rPr>
              <a:t>IPC Training activities (working with MOH using interim guidance)</a:t>
            </a:r>
          </a:p>
          <a:p>
            <a:pPr marL="171450" indent="-171450" defTabSz="685800">
              <a:buFont typeface="+mj-lt"/>
              <a:buAutoNum type="arabicPeriod"/>
              <a:defRPr/>
            </a:pPr>
            <a:r>
              <a:rPr lang="en-US" sz="1050" dirty="0">
                <a:solidFill>
                  <a:srgbClr val="383838"/>
                </a:solidFill>
                <a:latin typeface="Century Gothic"/>
              </a:rPr>
              <a:t>IPC at Point of Entry (</a:t>
            </a:r>
            <a:r>
              <a:rPr lang="en-US" sz="1050" dirty="0" err="1">
                <a:solidFill>
                  <a:srgbClr val="383838"/>
                </a:solidFill>
                <a:latin typeface="Century Gothic"/>
              </a:rPr>
              <a:t>PoE</a:t>
            </a:r>
            <a:r>
              <a:rPr lang="en-US" sz="1050" dirty="0">
                <a:solidFill>
                  <a:srgbClr val="383838"/>
                </a:solidFill>
                <a:latin typeface="Century Gothic"/>
              </a:rPr>
              <a:t>) activities</a:t>
            </a:r>
          </a:p>
          <a:p>
            <a:pPr marL="171450" indent="-171450" defTabSz="685800">
              <a:buFont typeface="+mj-lt"/>
              <a:buAutoNum type="arabicPeriod"/>
              <a:defRPr/>
            </a:pPr>
            <a:r>
              <a:rPr lang="en-US" sz="1050" dirty="0">
                <a:solidFill>
                  <a:srgbClr val="383838"/>
                </a:solidFill>
                <a:latin typeface="Century Gothic"/>
              </a:rPr>
              <a:t>Healthcare facilities (HCF) activities</a:t>
            </a:r>
          </a:p>
          <a:p>
            <a:pPr defTabSz="685800">
              <a:defRPr/>
            </a:pPr>
            <a:r>
              <a:rPr lang="en-US" sz="1050" b="1" dirty="0">
                <a:solidFill>
                  <a:srgbClr val="383838"/>
                </a:solidFill>
                <a:latin typeface="Century Gothic"/>
              </a:rPr>
              <a:t>30 IPC experts identified for training and support to priority 2 and 3 countries.</a:t>
            </a:r>
          </a:p>
          <a:p>
            <a:pPr defTabSz="685800">
              <a:defRPr/>
            </a:pPr>
            <a:endParaRPr lang="en-US" sz="1500" dirty="0">
              <a:solidFill>
                <a:srgbClr val="383838"/>
              </a:solidFill>
              <a:latin typeface="Century Gothic"/>
            </a:endParaRPr>
          </a:p>
        </p:txBody>
      </p:sp>
    </p:spTree>
    <p:extLst>
      <p:ext uri="{BB962C8B-B14F-4D97-AF65-F5344CB8AC3E}">
        <p14:creationId xmlns:p14="http://schemas.microsoft.com/office/powerpoint/2010/main" val="956781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96005-235C-ED42-9287-F603CF174E3A}"/>
              </a:ext>
            </a:extLst>
          </p:cNvPr>
          <p:cNvSpPr>
            <a:spLocks noGrp="1"/>
          </p:cNvSpPr>
          <p:nvPr>
            <p:ph type="title"/>
          </p:nvPr>
        </p:nvSpPr>
        <p:spPr/>
        <p:txBody>
          <a:bodyPr vert="horz" wrap="square" lIns="684000" tIns="270000" rIns="684000" bIns="180000" rtlCol="0" anchor="t" anchorCtr="0">
            <a:noAutofit/>
          </a:bodyPr>
          <a:lstStyle/>
          <a:p>
            <a:r>
              <a:rPr lang="en-US" dirty="0"/>
              <a:t>Country Readiness – Coordination</a:t>
            </a:r>
          </a:p>
        </p:txBody>
      </p:sp>
      <p:sp>
        <p:nvSpPr>
          <p:cNvPr id="6" name="Text Placeholder 5">
            <a:extLst>
              <a:ext uri="{FF2B5EF4-FFF2-40B4-BE49-F238E27FC236}">
                <a16:creationId xmlns:a16="http://schemas.microsoft.com/office/drawing/2014/main" id="{643C7E7C-0E03-2141-BC9D-EB5C6AAE974C}"/>
              </a:ext>
            </a:extLst>
          </p:cNvPr>
          <p:cNvSpPr>
            <a:spLocks noGrp="1"/>
          </p:cNvSpPr>
          <p:nvPr>
            <p:ph type="body" sz="quarter" idx="13"/>
          </p:nvPr>
        </p:nvSpPr>
        <p:spPr/>
        <p:txBody>
          <a:bodyPr>
            <a:normAutofit/>
          </a:bodyPr>
          <a:lstStyle/>
          <a:p>
            <a:endParaRPr lang="en-US"/>
          </a:p>
        </p:txBody>
      </p:sp>
      <p:sp>
        <p:nvSpPr>
          <p:cNvPr id="8" name="Rectangle 7">
            <a:extLst>
              <a:ext uri="{FF2B5EF4-FFF2-40B4-BE49-F238E27FC236}">
                <a16:creationId xmlns:a16="http://schemas.microsoft.com/office/drawing/2014/main" id="{7D3BF286-F494-BE4B-B3B0-11629B69BBA4}"/>
              </a:ext>
            </a:extLst>
          </p:cNvPr>
          <p:cNvSpPr/>
          <p:nvPr/>
        </p:nvSpPr>
        <p:spPr>
          <a:xfrm>
            <a:off x="6594232" y="1749741"/>
            <a:ext cx="2323786" cy="600164"/>
          </a:xfrm>
          <a:prstGeom prst="rect">
            <a:avLst/>
          </a:prstGeom>
        </p:spPr>
        <p:txBody>
          <a:bodyPr wrap="square">
            <a:spAutoFit/>
          </a:bodyPr>
          <a:lstStyle/>
          <a:p>
            <a:pPr algn="ctr" defTabSz="685800">
              <a:defRPr/>
            </a:pPr>
            <a:r>
              <a:rPr lang="en-US" sz="1650" b="1" dirty="0">
                <a:solidFill>
                  <a:srgbClr val="383838"/>
                </a:solidFill>
                <a:latin typeface="Century Gothic"/>
              </a:rPr>
              <a:t>Overall coordination readiness score 79%</a:t>
            </a:r>
          </a:p>
        </p:txBody>
      </p:sp>
      <p:pic>
        <p:nvPicPr>
          <p:cNvPr id="17" name="Picture 16">
            <a:extLst>
              <a:ext uri="{FF2B5EF4-FFF2-40B4-BE49-F238E27FC236}">
                <a16:creationId xmlns:a16="http://schemas.microsoft.com/office/drawing/2014/main" id="{6D533EB4-1F69-3741-9956-4E7FBD6598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56080" y="2376314"/>
            <a:ext cx="2400091" cy="2579408"/>
          </a:xfrm>
          <a:prstGeom prst="rect">
            <a:avLst/>
          </a:prstGeom>
        </p:spPr>
      </p:pic>
      <p:sp>
        <p:nvSpPr>
          <p:cNvPr id="12" name="Content Placeholder 2">
            <a:extLst>
              <a:ext uri="{FF2B5EF4-FFF2-40B4-BE49-F238E27FC236}">
                <a16:creationId xmlns:a16="http://schemas.microsoft.com/office/drawing/2014/main" id="{F54333DD-3FFF-466C-8624-338FFE2C29A4}"/>
              </a:ext>
            </a:extLst>
          </p:cNvPr>
          <p:cNvSpPr>
            <a:spLocks noGrp="1"/>
          </p:cNvSpPr>
          <p:nvPr>
            <p:ph idx="1"/>
          </p:nvPr>
        </p:nvSpPr>
        <p:spPr>
          <a:xfrm>
            <a:off x="52393" y="4828190"/>
            <a:ext cx="9091607" cy="547971"/>
          </a:xfrm>
        </p:spPr>
        <p:txBody>
          <a:bodyPr/>
          <a:lstStyle/>
          <a:p>
            <a:pPr marL="214313" indent="-214313">
              <a:lnSpc>
                <a:spcPct val="110000"/>
              </a:lnSpc>
              <a:spcBef>
                <a:spcPts val="0"/>
              </a:spcBef>
              <a:spcAft>
                <a:spcPts val="450"/>
              </a:spcAft>
              <a:buFont typeface="Arial" panose="020B0604020202020204" pitchFamily="34" charset="0"/>
              <a:buChar char="•"/>
            </a:pPr>
            <a:r>
              <a:rPr lang="en-AU" sz="1500" dirty="0">
                <a:solidFill>
                  <a:srgbClr val="0070C0"/>
                </a:solidFill>
              </a:rPr>
              <a:t>Conduct simulation exercise to test plans and procedures </a:t>
            </a:r>
            <a:r>
              <a:rPr lang="en-US" sz="1500" dirty="0">
                <a:solidFill>
                  <a:srgbClr val="0070C0"/>
                </a:solidFill>
              </a:rPr>
              <a:t>with more focus on priority countries. </a:t>
            </a:r>
          </a:p>
          <a:p>
            <a:pPr marL="214313" indent="-214313">
              <a:lnSpc>
                <a:spcPct val="110000"/>
              </a:lnSpc>
              <a:spcBef>
                <a:spcPts val="0"/>
              </a:spcBef>
              <a:spcAft>
                <a:spcPts val="450"/>
              </a:spcAft>
              <a:buFont typeface="Arial" panose="020B0604020202020204" pitchFamily="34" charset="0"/>
              <a:buChar char="•"/>
            </a:pPr>
            <a:r>
              <a:rPr lang="en-US" sz="1500" dirty="0">
                <a:solidFill>
                  <a:srgbClr val="0070C0"/>
                </a:solidFill>
              </a:rPr>
              <a:t>Support countries strengthen coordination and prepare plans (those without)</a:t>
            </a:r>
          </a:p>
        </p:txBody>
      </p:sp>
      <p:sp>
        <p:nvSpPr>
          <p:cNvPr id="13" name="TextBox 12">
            <a:extLst>
              <a:ext uri="{FF2B5EF4-FFF2-40B4-BE49-F238E27FC236}">
                <a16:creationId xmlns:a16="http://schemas.microsoft.com/office/drawing/2014/main" id="{3219B6A1-181F-4EC7-8769-BD08824ED1DF}"/>
              </a:ext>
            </a:extLst>
          </p:cNvPr>
          <p:cNvSpPr txBox="1"/>
          <p:nvPr/>
        </p:nvSpPr>
        <p:spPr>
          <a:xfrm>
            <a:off x="105275" y="1839858"/>
            <a:ext cx="6488957" cy="3031599"/>
          </a:xfrm>
          <a:prstGeom prst="rect">
            <a:avLst/>
          </a:prstGeom>
          <a:noFill/>
        </p:spPr>
        <p:txBody>
          <a:bodyPr wrap="square" rtlCol="0">
            <a:spAutoFit/>
          </a:bodyPr>
          <a:lstStyle/>
          <a:p>
            <a:pPr defTabSz="685800">
              <a:spcBef>
                <a:spcPts val="450"/>
              </a:spcBef>
              <a:spcAft>
                <a:spcPts val="450"/>
              </a:spcAft>
              <a:defRPr/>
            </a:pPr>
            <a:r>
              <a:rPr lang="en-US" sz="1500" b="1" dirty="0">
                <a:solidFill>
                  <a:srgbClr val="0070C0"/>
                </a:solidFill>
                <a:latin typeface="Century Gothic"/>
              </a:rPr>
              <a:t>72% </a:t>
            </a:r>
            <a:r>
              <a:rPr lang="en-US" sz="1350" b="1" dirty="0">
                <a:solidFill>
                  <a:srgbClr val="0070C0"/>
                </a:solidFill>
                <a:latin typeface="Century Gothic"/>
              </a:rPr>
              <a:t>Countries with PHEOC (with IMS as coordination mechanism)</a:t>
            </a:r>
          </a:p>
          <a:p>
            <a:pPr marL="257175" indent="-257175" defTabSz="685800">
              <a:spcBef>
                <a:spcPts val="450"/>
              </a:spcBef>
              <a:spcAft>
                <a:spcPts val="450"/>
              </a:spcAft>
              <a:buFont typeface="Arial" panose="020B0604020202020204" pitchFamily="34" charset="0"/>
              <a:buChar char="•"/>
              <a:defRPr/>
            </a:pPr>
            <a:r>
              <a:rPr lang="en-US" sz="1200" dirty="0">
                <a:solidFill>
                  <a:srgbClr val="383838"/>
                </a:solidFill>
                <a:latin typeface="Century Gothic"/>
              </a:rPr>
              <a:t>Many countries have activated PHEOC and established IMS for 	     preparedness</a:t>
            </a:r>
          </a:p>
          <a:p>
            <a:pPr marL="257175" indent="-257175" defTabSz="685800">
              <a:spcBef>
                <a:spcPts val="450"/>
              </a:spcBef>
              <a:spcAft>
                <a:spcPts val="450"/>
              </a:spcAft>
              <a:buFont typeface="Arial" panose="020B0604020202020204" pitchFamily="34" charset="0"/>
              <a:buChar char="•"/>
              <a:defRPr/>
            </a:pPr>
            <a:r>
              <a:rPr lang="en-US" sz="1200" dirty="0">
                <a:solidFill>
                  <a:srgbClr val="383838"/>
                </a:solidFill>
                <a:latin typeface="Century Gothic"/>
              </a:rPr>
              <a:t>Others transitioned to Alert mode while conducting preparedness activities</a:t>
            </a:r>
          </a:p>
          <a:p>
            <a:pPr marL="257175" indent="-257175" defTabSz="685800">
              <a:spcBef>
                <a:spcPts val="450"/>
              </a:spcBef>
              <a:spcAft>
                <a:spcPts val="450"/>
              </a:spcAft>
              <a:buFont typeface="Arial" panose="020B0604020202020204" pitchFamily="34" charset="0"/>
              <a:buChar char="•"/>
              <a:defRPr/>
            </a:pPr>
            <a:r>
              <a:rPr lang="en-US" sz="1200" dirty="0">
                <a:solidFill>
                  <a:srgbClr val="383838"/>
                </a:solidFill>
                <a:latin typeface="Century Gothic"/>
              </a:rPr>
              <a:t>PHEOC Watch staff regularly monitoring evolution  of the outbreak</a:t>
            </a:r>
          </a:p>
          <a:p>
            <a:pPr defTabSz="685800">
              <a:spcBef>
                <a:spcPts val="450"/>
              </a:spcBef>
              <a:spcAft>
                <a:spcPts val="450"/>
              </a:spcAft>
              <a:tabLst>
                <a:tab pos="432197" algn="l"/>
              </a:tabLst>
              <a:defRPr/>
            </a:pPr>
            <a:r>
              <a:rPr lang="en-US" sz="1500" b="1" dirty="0">
                <a:solidFill>
                  <a:srgbClr val="0070C0"/>
                </a:solidFill>
                <a:latin typeface="Century Gothic"/>
              </a:rPr>
              <a:t>91% </a:t>
            </a:r>
            <a:r>
              <a:rPr lang="en-US" sz="1350" b="1" dirty="0">
                <a:solidFill>
                  <a:srgbClr val="0070C0"/>
                </a:solidFill>
                <a:latin typeface="Century Gothic"/>
              </a:rPr>
              <a:t>Countries with multi-sectoral multi-agency coordination mechanism at 	policy level </a:t>
            </a:r>
            <a:r>
              <a:rPr lang="en-US" sz="1350" dirty="0">
                <a:solidFill>
                  <a:srgbClr val="383838"/>
                </a:solidFill>
                <a:latin typeface="Century Gothic"/>
              </a:rPr>
              <a:t>(high level engagement and commitment at policy level) </a:t>
            </a:r>
          </a:p>
          <a:p>
            <a:pPr defTabSz="685800">
              <a:spcBef>
                <a:spcPts val="450"/>
              </a:spcBef>
              <a:spcAft>
                <a:spcPts val="450"/>
              </a:spcAft>
              <a:defRPr/>
            </a:pPr>
            <a:r>
              <a:rPr lang="en-US" sz="1350" b="1" dirty="0">
                <a:solidFill>
                  <a:srgbClr val="0070C0"/>
                </a:solidFill>
                <a:latin typeface="Century Gothic"/>
              </a:rPr>
              <a:t>87% Countries have with preparedness and response plans for </a:t>
            </a:r>
            <a:r>
              <a:rPr lang="en-US" sz="1350" b="1" dirty="0" err="1">
                <a:solidFill>
                  <a:srgbClr val="0070C0"/>
                </a:solidFill>
                <a:latin typeface="Century Gothic"/>
              </a:rPr>
              <a:t>nCOV</a:t>
            </a:r>
            <a:r>
              <a:rPr lang="en-US" sz="1350" b="1" dirty="0">
                <a:solidFill>
                  <a:srgbClr val="0070C0"/>
                </a:solidFill>
                <a:latin typeface="Century Gothic"/>
              </a:rPr>
              <a:t> </a:t>
            </a:r>
          </a:p>
          <a:p>
            <a:pPr marL="214313" indent="-214313" defTabSz="685800">
              <a:spcBef>
                <a:spcPts val="450"/>
              </a:spcBef>
              <a:spcAft>
                <a:spcPts val="450"/>
              </a:spcAft>
              <a:buFont typeface="Arial" panose="020B0604020202020204" pitchFamily="34" charset="0"/>
              <a:buChar char="•"/>
              <a:defRPr/>
            </a:pPr>
            <a:r>
              <a:rPr lang="en-US" sz="1200" dirty="0">
                <a:solidFill>
                  <a:srgbClr val="383838"/>
                </a:solidFill>
                <a:latin typeface="Century Gothic"/>
              </a:rPr>
              <a:t>WHO deployed Experts to 7 high priority countries (Cote d’Ivoire, Congo, Kenya, Nigeria, Senegal, Ethiopia, South Africa) to enhance coordination and provide technical support</a:t>
            </a:r>
            <a:endParaRPr lang="en-US" sz="1350" dirty="0">
              <a:solidFill>
                <a:srgbClr val="383838"/>
              </a:solidFill>
              <a:latin typeface="Century Gothic"/>
            </a:endParaRPr>
          </a:p>
        </p:txBody>
      </p:sp>
      <p:sp>
        <p:nvSpPr>
          <p:cNvPr id="14" name="Rectangle 13">
            <a:extLst>
              <a:ext uri="{FF2B5EF4-FFF2-40B4-BE49-F238E27FC236}">
                <a16:creationId xmlns:a16="http://schemas.microsoft.com/office/drawing/2014/main" id="{3F91C4CF-BAC5-4636-95A7-67954B48F9E9}"/>
              </a:ext>
            </a:extLst>
          </p:cNvPr>
          <p:cNvSpPr/>
          <p:nvPr/>
        </p:nvSpPr>
        <p:spPr>
          <a:xfrm>
            <a:off x="187831" y="4655640"/>
            <a:ext cx="2713961" cy="323165"/>
          </a:xfrm>
          <a:prstGeom prst="rect">
            <a:avLst/>
          </a:prstGeom>
        </p:spPr>
        <p:txBody>
          <a:bodyPr wrap="square">
            <a:spAutoFit/>
          </a:bodyPr>
          <a:lstStyle/>
          <a:p>
            <a:pPr defTabSz="685800">
              <a:defRPr/>
            </a:pPr>
            <a:r>
              <a:rPr lang="en-US" sz="1500" b="1" dirty="0">
                <a:solidFill>
                  <a:srgbClr val="383838"/>
                </a:solidFill>
                <a:latin typeface="Century Gothic"/>
              </a:rPr>
              <a:t>ACTIONS NEEDED</a:t>
            </a:r>
          </a:p>
        </p:txBody>
      </p:sp>
    </p:spTree>
    <p:extLst>
      <p:ext uri="{BB962C8B-B14F-4D97-AF65-F5344CB8AC3E}">
        <p14:creationId xmlns:p14="http://schemas.microsoft.com/office/powerpoint/2010/main" val="508489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96005-235C-ED42-9287-F603CF174E3A}"/>
              </a:ext>
            </a:extLst>
          </p:cNvPr>
          <p:cNvSpPr>
            <a:spLocks noGrp="1"/>
          </p:cNvSpPr>
          <p:nvPr>
            <p:ph type="title"/>
          </p:nvPr>
        </p:nvSpPr>
        <p:spPr/>
        <p:txBody>
          <a:bodyPr vert="horz" wrap="square" lIns="684000" tIns="270000" rIns="684000" bIns="180000" rtlCol="0" anchor="t" anchorCtr="0">
            <a:noAutofit/>
          </a:bodyPr>
          <a:lstStyle/>
          <a:p>
            <a:r>
              <a:rPr lang="en-US" dirty="0"/>
              <a:t>Country Readiness – Coordination and Logistics</a:t>
            </a:r>
          </a:p>
        </p:txBody>
      </p:sp>
      <p:sp>
        <p:nvSpPr>
          <p:cNvPr id="6" name="Text Placeholder 5">
            <a:extLst>
              <a:ext uri="{FF2B5EF4-FFF2-40B4-BE49-F238E27FC236}">
                <a16:creationId xmlns:a16="http://schemas.microsoft.com/office/drawing/2014/main" id="{643C7E7C-0E03-2141-BC9D-EB5C6AAE974C}"/>
              </a:ext>
            </a:extLst>
          </p:cNvPr>
          <p:cNvSpPr>
            <a:spLocks noGrp="1"/>
          </p:cNvSpPr>
          <p:nvPr>
            <p:ph type="body" sz="quarter" idx="13"/>
          </p:nvPr>
        </p:nvSpPr>
        <p:spPr/>
        <p:txBody>
          <a:bodyPr>
            <a:normAutofit/>
          </a:bodyPr>
          <a:lstStyle/>
          <a:p>
            <a:endParaRPr lang="en-US"/>
          </a:p>
        </p:txBody>
      </p:sp>
      <p:pic>
        <p:nvPicPr>
          <p:cNvPr id="22" name="Content Placeholder 21">
            <a:extLst>
              <a:ext uri="{FF2B5EF4-FFF2-40B4-BE49-F238E27FC236}">
                <a16:creationId xmlns:a16="http://schemas.microsoft.com/office/drawing/2014/main" id="{E635FE42-1ACB-D449-98D7-6C43BB38CCFA}"/>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623175" y="2337708"/>
            <a:ext cx="2994075" cy="2928257"/>
          </a:xfrm>
        </p:spPr>
      </p:pic>
      <p:sp>
        <p:nvSpPr>
          <p:cNvPr id="20" name="Rectangle 19">
            <a:extLst>
              <a:ext uri="{FF2B5EF4-FFF2-40B4-BE49-F238E27FC236}">
                <a16:creationId xmlns:a16="http://schemas.microsoft.com/office/drawing/2014/main" id="{EA461454-988F-AB47-BF36-5BC8DCDB48CA}"/>
              </a:ext>
            </a:extLst>
          </p:cNvPr>
          <p:cNvSpPr/>
          <p:nvPr/>
        </p:nvSpPr>
        <p:spPr>
          <a:xfrm>
            <a:off x="5173045" y="1924699"/>
            <a:ext cx="3938899" cy="346249"/>
          </a:xfrm>
          <a:prstGeom prst="rect">
            <a:avLst/>
          </a:prstGeom>
        </p:spPr>
        <p:txBody>
          <a:bodyPr wrap="none">
            <a:spAutoFit/>
          </a:bodyPr>
          <a:lstStyle/>
          <a:p>
            <a:pPr defTabSz="685800">
              <a:defRPr/>
            </a:pPr>
            <a:r>
              <a:rPr lang="en-US" sz="1650" b="1" dirty="0">
                <a:solidFill>
                  <a:srgbClr val="383838"/>
                </a:solidFill>
                <a:latin typeface="Century Gothic"/>
              </a:rPr>
              <a:t>Overall logistics readiness score 82%</a:t>
            </a:r>
          </a:p>
        </p:txBody>
      </p:sp>
      <p:sp>
        <p:nvSpPr>
          <p:cNvPr id="9" name="Rectangle 8">
            <a:extLst>
              <a:ext uri="{FF2B5EF4-FFF2-40B4-BE49-F238E27FC236}">
                <a16:creationId xmlns:a16="http://schemas.microsoft.com/office/drawing/2014/main" id="{EA461454-988F-AB47-BF36-5BC8DCDB48CA}"/>
              </a:ext>
            </a:extLst>
          </p:cNvPr>
          <p:cNvSpPr/>
          <p:nvPr/>
        </p:nvSpPr>
        <p:spPr>
          <a:xfrm>
            <a:off x="136406" y="1971589"/>
            <a:ext cx="5056080" cy="1946687"/>
          </a:xfrm>
          <a:prstGeom prst="rect">
            <a:avLst/>
          </a:prstGeom>
        </p:spPr>
        <p:txBody>
          <a:bodyPr wrap="square">
            <a:spAutoFit/>
          </a:bodyPr>
          <a:lstStyle/>
          <a:p>
            <a:pPr defTabSz="685800">
              <a:spcAft>
                <a:spcPts val="1350"/>
              </a:spcAft>
              <a:defRPr/>
            </a:pPr>
            <a:r>
              <a:rPr lang="en-US" b="1" dirty="0">
                <a:solidFill>
                  <a:srgbClr val="383838"/>
                </a:solidFill>
                <a:latin typeface="Century Gothic"/>
              </a:rPr>
              <a:t>Supply:</a:t>
            </a:r>
          </a:p>
          <a:p>
            <a:pPr marL="214313" indent="-214313" defTabSz="685800">
              <a:spcAft>
                <a:spcPts val="1350"/>
              </a:spcAft>
              <a:buFontTx/>
              <a:buChar char="-"/>
              <a:defRPr/>
            </a:pPr>
            <a:r>
              <a:rPr lang="en-US" sz="1350" dirty="0">
                <a:solidFill>
                  <a:srgbClr val="383838"/>
                </a:solidFill>
                <a:latin typeface="Century Gothic"/>
              </a:rPr>
              <a:t>Realized: Supply of PPE and other IPC equipment to 12 highest priority countries.</a:t>
            </a:r>
          </a:p>
          <a:p>
            <a:pPr marL="214313" indent="-214313" defTabSz="685800">
              <a:spcAft>
                <a:spcPts val="1350"/>
              </a:spcAft>
              <a:buFontTx/>
              <a:buChar char="-"/>
              <a:defRPr/>
            </a:pPr>
            <a:r>
              <a:rPr lang="en-US" sz="1350" dirty="0">
                <a:solidFill>
                  <a:srgbClr val="383838"/>
                </a:solidFill>
                <a:latin typeface="Century Gothic"/>
              </a:rPr>
              <a:t>In process: Supply of PPE and other IPC equipment to 9 additional priority countries.</a:t>
            </a:r>
          </a:p>
          <a:p>
            <a:pPr marL="214313" indent="-214313" defTabSz="685800">
              <a:spcAft>
                <a:spcPts val="1350"/>
              </a:spcAft>
              <a:buFontTx/>
              <a:buChar char="-"/>
              <a:defRPr/>
            </a:pPr>
            <a:r>
              <a:rPr lang="en-US" sz="1350" dirty="0">
                <a:solidFill>
                  <a:srgbClr val="383838"/>
                </a:solidFill>
                <a:latin typeface="Century Gothic"/>
              </a:rPr>
              <a:t>Prepositioning of a regional contingency stock initiated.</a:t>
            </a:r>
          </a:p>
        </p:txBody>
      </p:sp>
      <p:sp>
        <p:nvSpPr>
          <p:cNvPr id="10" name="Rectangle 9">
            <a:extLst>
              <a:ext uri="{FF2B5EF4-FFF2-40B4-BE49-F238E27FC236}">
                <a16:creationId xmlns:a16="http://schemas.microsoft.com/office/drawing/2014/main" id="{EA461454-988F-AB47-BF36-5BC8DCDB48CA}"/>
              </a:ext>
            </a:extLst>
          </p:cNvPr>
          <p:cNvSpPr/>
          <p:nvPr/>
        </p:nvSpPr>
        <p:spPr>
          <a:xfrm>
            <a:off x="136406" y="3890841"/>
            <a:ext cx="5138058" cy="1738938"/>
          </a:xfrm>
          <a:prstGeom prst="rect">
            <a:avLst/>
          </a:prstGeom>
        </p:spPr>
        <p:txBody>
          <a:bodyPr wrap="square">
            <a:spAutoFit/>
          </a:bodyPr>
          <a:lstStyle/>
          <a:p>
            <a:pPr defTabSz="685800">
              <a:spcAft>
                <a:spcPts val="1350"/>
              </a:spcAft>
              <a:defRPr/>
            </a:pPr>
            <a:r>
              <a:rPr lang="en-US" b="1" dirty="0">
                <a:solidFill>
                  <a:srgbClr val="383838"/>
                </a:solidFill>
                <a:latin typeface="Century Gothic"/>
              </a:rPr>
              <a:t>Health Logistics:</a:t>
            </a:r>
          </a:p>
          <a:p>
            <a:pPr marL="214313" indent="-214313" defTabSz="685800">
              <a:spcAft>
                <a:spcPts val="1350"/>
              </a:spcAft>
              <a:buFontTx/>
              <a:buChar char="-"/>
              <a:defRPr/>
            </a:pPr>
            <a:r>
              <a:rPr lang="en-US" sz="1350" dirty="0">
                <a:solidFill>
                  <a:srgbClr val="383838"/>
                </a:solidFill>
                <a:latin typeface="Century Gothic"/>
              </a:rPr>
              <a:t>Technical guidance developed</a:t>
            </a:r>
          </a:p>
          <a:p>
            <a:pPr marL="214313" indent="-214313" defTabSz="685800">
              <a:spcAft>
                <a:spcPts val="1350"/>
              </a:spcAft>
              <a:buFontTx/>
              <a:buChar char="-"/>
              <a:defRPr/>
            </a:pPr>
            <a:r>
              <a:rPr lang="en-US" sz="1350" dirty="0">
                <a:solidFill>
                  <a:srgbClr val="383838"/>
                </a:solidFill>
                <a:latin typeface="Century Gothic"/>
              </a:rPr>
              <a:t>Support member states to strengthen </a:t>
            </a:r>
            <a:r>
              <a:rPr lang="en-US" sz="1350" dirty="0" err="1">
                <a:solidFill>
                  <a:srgbClr val="383838"/>
                </a:solidFill>
                <a:latin typeface="Century Gothic"/>
              </a:rPr>
              <a:t>PoE</a:t>
            </a:r>
            <a:r>
              <a:rPr lang="en-US" sz="1350" dirty="0">
                <a:solidFill>
                  <a:srgbClr val="383838"/>
                </a:solidFill>
                <a:latin typeface="Century Gothic"/>
              </a:rPr>
              <a:t> set up.</a:t>
            </a:r>
          </a:p>
          <a:p>
            <a:pPr marL="214313" indent="-214313" defTabSz="685800">
              <a:spcAft>
                <a:spcPts val="1350"/>
              </a:spcAft>
              <a:buFontTx/>
              <a:buChar char="-"/>
              <a:defRPr/>
            </a:pPr>
            <a:r>
              <a:rPr lang="en-US" sz="1350" dirty="0">
                <a:solidFill>
                  <a:srgbClr val="383838"/>
                </a:solidFill>
                <a:latin typeface="Century Gothic"/>
              </a:rPr>
              <a:t>On going identification and assessment of treatment facilities in priority countries.</a:t>
            </a:r>
          </a:p>
        </p:txBody>
      </p:sp>
    </p:spTree>
    <p:extLst>
      <p:ext uri="{BB962C8B-B14F-4D97-AF65-F5344CB8AC3E}">
        <p14:creationId xmlns:p14="http://schemas.microsoft.com/office/powerpoint/2010/main" val="3952776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1FCB8-BC62-439E-8C6D-575B059604E6}"/>
              </a:ext>
            </a:extLst>
          </p:cNvPr>
          <p:cNvSpPr>
            <a:spLocks noGrp="1"/>
          </p:cNvSpPr>
          <p:nvPr>
            <p:ph type="title"/>
          </p:nvPr>
        </p:nvSpPr>
        <p:spPr>
          <a:xfrm>
            <a:off x="381000" y="228600"/>
            <a:ext cx="8229600" cy="857250"/>
          </a:xfrm>
        </p:spPr>
        <p:txBody>
          <a:bodyPr/>
          <a:lstStyle/>
          <a:p>
            <a:r>
              <a:rPr lang="en-US" dirty="0"/>
              <a:t>More information and WHO resources</a:t>
            </a:r>
          </a:p>
        </p:txBody>
      </p:sp>
      <p:sp>
        <p:nvSpPr>
          <p:cNvPr id="3" name="Content Placeholder 2">
            <a:extLst>
              <a:ext uri="{FF2B5EF4-FFF2-40B4-BE49-F238E27FC236}">
                <a16:creationId xmlns:a16="http://schemas.microsoft.com/office/drawing/2014/main" id="{66F502A2-9D47-4FE7-8C04-41A7DA5031F9}"/>
              </a:ext>
            </a:extLst>
          </p:cNvPr>
          <p:cNvSpPr>
            <a:spLocks noGrp="1"/>
          </p:cNvSpPr>
          <p:nvPr>
            <p:ph sz="half" idx="1"/>
          </p:nvPr>
        </p:nvSpPr>
        <p:spPr>
          <a:xfrm>
            <a:off x="142612" y="1786857"/>
            <a:ext cx="8864228" cy="3394472"/>
          </a:xfrm>
        </p:spPr>
        <p:txBody>
          <a:bodyPr>
            <a:normAutofit fontScale="92500"/>
          </a:bodyPr>
          <a:lstStyle/>
          <a:p>
            <a:pPr>
              <a:lnSpc>
                <a:spcPct val="200000"/>
              </a:lnSpc>
            </a:pPr>
            <a:r>
              <a:rPr lang="en-US" sz="1800" dirty="0">
                <a:latin typeface="Segoe Condensed" panose="020B0606040200020203"/>
              </a:rPr>
              <a:t>Online readiness dashboard available: </a:t>
            </a:r>
            <a:r>
              <a:rPr lang="en-US" sz="1800" dirty="0">
                <a:latin typeface="Segoe Condensed" panose="020B0606040200020203"/>
                <a:hlinkClick r:id="rId2"/>
              </a:rPr>
              <a:t>click here</a:t>
            </a:r>
            <a:endParaRPr lang="en-US" sz="1800" dirty="0">
              <a:solidFill>
                <a:schemeClr val="tx2">
                  <a:lumMod val="60000"/>
                  <a:lumOff val="40000"/>
                </a:schemeClr>
              </a:solidFill>
              <a:latin typeface="Segoe Condensed" panose="020B0606040200020203"/>
              <a:ea typeface="Calibri" panose="020F0502020204030204" pitchFamily="34" charset="0"/>
            </a:endParaRPr>
          </a:p>
          <a:p>
            <a:pPr>
              <a:lnSpc>
                <a:spcPct val="200000"/>
              </a:lnSpc>
            </a:pPr>
            <a:r>
              <a:rPr lang="en-US" sz="1800" dirty="0">
                <a:latin typeface="Segoe Condensed" panose="020B0606040200020203"/>
              </a:rPr>
              <a:t>Ongoing monitoring of alert with an online dashboard created: </a:t>
            </a:r>
            <a:r>
              <a:rPr lang="en-US" sz="1800" u="heavy" spc="-41" dirty="0">
                <a:solidFill>
                  <a:srgbClr val="008DC8"/>
                </a:solidFill>
                <a:uFill>
                  <a:solidFill>
                    <a:srgbClr val="008DC8"/>
                  </a:solidFill>
                </a:uFill>
                <a:latin typeface="Segoe Condensed" panose="020B0606040200020203"/>
                <a:cs typeface="Verdana"/>
                <a:hlinkClick r:id="rId3"/>
              </a:rPr>
              <a:t>http://arcg.is/1HCWan</a:t>
            </a:r>
            <a:r>
              <a:rPr lang="en-US" sz="1800" u="heavy" spc="-41" dirty="0">
                <a:solidFill>
                  <a:srgbClr val="008DC8"/>
                </a:solidFill>
                <a:uFill>
                  <a:solidFill>
                    <a:srgbClr val="008DC8"/>
                  </a:solidFill>
                </a:uFill>
                <a:latin typeface="Segoe Condensed" panose="020B0606040200020203"/>
                <a:cs typeface="Verdana"/>
              </a:rPr>
              <a:t> </a:t>
            </a:r>
          </a:p>
          <a:p>
            <a:pPr>
              <a:lnSpc>
                <a:spcPct val="200000"/>
              </a:lnSpc>
            </a:pPr>
            <a:r>
              <a:rPr lang="en-US" sz="1800" dirty="0">
                <a:latin typeface="Segoe Condensed" panose="020B0606040200020203"/>
              </a:rPr>
              <a:t>Training packages ready and is on the shared drive: </a:t>
            </a:r>
            <a:r>
              <a:rPr lang="en-US" sz="1800" dirty="0">
                <a:latin typeface="Segoe Condensed" panose="020B0606040200020203"/>
                <a:hlinkClick r:id="rId4"/>
              </a:rPr>
              <a:t>Click here</a:t>
            </a:r>
            <a:endParaRPr lang="en-US" sz="1800" dirty="0">
              <a:latin typeface="Segoe Condensed" panose="020B0606040200020203"/>
            </a:endParaRPr>
          </a:p>
          <a:p>
            <a:pPr>
              <a:lnSpc>
                <a:spcPct val="200000"/>
              </a:lnSpc>
            </a:pPr>
            <a:r>
              <a:rPr lang="en-US" sz="1800" spc="-64" dirty="0">
                <a:solidFill>
                  <a:srgbClr val="383838"/>
                </a:solidFill>
                <a:latin typeface="Segoe Condensed" panose="020B0606040200020203"/>
                <a:cs typeface="Verdana"/>
              </a:rPr>
              <a:t>Website:</a:t>
            </a:r>
            <a:r>
              <a:rPr lang="en-US" sz="1800" spc="-150" dirty="0">
                <a:solidFill>
                  <a:srgbClr val="383838"/>
                </a:solidFill>
                <a:latin typeface="Segoe Condensed" panose="020B0606040200020203"/>
                <a:cs typeface="Verdana"/>
              </a:rPr>
              <a:t> </a:t>
            </a:r>
            <a:r>
              <a:rPr lang="en-US" sz="1800" u="heavy" spc="-68" dirty="0">
                <a:solidFill>
                  <a:srgbClr val="008DC8"/>
                </a:solidFill>
                <a:uFill>
                  <a:solidFill>
                    <a:srgbClr val="008DC8"/>
                  </a:solidFill>
                </a:uFill>
                <a:latin typeface="Segoe Condensed" panose="020B0606040200020203"/>
                <a:cs typeface="Verdana"/>
                <a:hlinkClick r:id="rId5"/>
              </a:rPr>
              <a:t>www.EPI-WIN.com</a:t>
            </a:r>
            <a:endParaRPr lang="en-US" sz="1800" dirty="0">
              <a:latin typeface="Segoe Condensed" panose="020B0606040200020203"/>
              <a:cs typeface="Verdana"/>
            </a:endParaRPr>
          </a:p>
          <a:p>
            <a:pPr>
              <a:lnSpc>
                <a:spcPct val="200000"/>
              </a:lnSpc>
            </a:pPr>
            <a:r>
              <a:rPr lang="en-US" sz="1800" spc="68" dirty="0">
                <a:solidFill>
                  <a:srgbClr val="383838"/>
                </a:solidFill>
                <a:latin typeface="Segoe Condensed" panose="020B0606040200020203"/>
                <a:cs typeface="Verdana"/>
              </a:rPr>
              <a:t>COVID-19 </a:t>
            </a:r>
            <a:r>
              <a:rPr lang="en-US" sz="1800" spc="-19" dirty="0">
                <a:solidFill>
                  <a:srgbClr val="383838"/>
                </a:solidFill>
                <a:latin typeface="Segoe Condensed" panose="020B0606040200020203"/>
                <a:cs typeface="Verdana"/>
              </a:rPr>
              <a:t>website: </a:t>
            </a:r>
            <a:r>
              <a:rPr lang="en-US" sz="1800" spc="-296" dirty="0">
                <a:solidFill>
                  <a:srgbClr val="383838"/>
                </a:solidFill>
                <a:latin typeface="Segoe Condensed" panose="020B0606040200020203"/>
                <a:cs typeface="Verdana"/>
              </a:rPr>
              <a:t> </a:t>
            </a:r>
            <a:r>
              <a:rPr lang="en-US" sz="1800" u="heavy" spc="-41" dirty="0">
                <a:solidFill>
                  <a:srgbClr val="008DC8"/>
                </a:solidFill>
                <a:uFill>
                  <a:solidFill>
                    <a:srgbClr val="008DC8"/>
                  </a:solidFill>
                </a:uFill>
                <a:latin typeface="Segoe Condensed" panose="020B0606040200020203"/>
                <a:cs typeface="Verdana"/>
                <a:hlinkClick r:id="rId6"/>
              </a:rPr>
              <a:t>https://www.who.int/health-topics/coronavirus</a:t>
            </a:r>
            <a:endParaRPr lang="en-US" sz="1800" dirty="0">
              <a:latin typeface="Segoe Condensed" panose="020B0606040200020203"/>
              <a:cs typeface="Verdana"/>
            </a:endParaRPr>
          </a:p>
          <a:p>
            <a:pPr>
              <a:lnSpc>
                <a:spcPct val="200000"/>
              </a:lnSpc>
            </a:pPr>
            <a:endParaRPr lang="en-US" sz="1800" dirty="0">
              <a:latin typeface="Segoe Condensed" panose="020B0606040200020203"/>
            </a:endParaRPr>
          </a:p>
        </p:txBody>
      </p:sp>
    </p:spTree>
    <p:extLst>
      <p:ext uri="{BB962C8B-B14F-4D97-AF65-F5344CB8AC3E}">
        <p14:creationId xmlns:p14="http://schemas.microsoft.com/office/powerpoint/2010/main" val="1520977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normAutofit/>
          </a:bodyPr>
          <a:lstStyle/>
          <a:p>
            <a:r>
              <a:rPr lang="en-US" dirty="0"/>
              <a:t>Enhanced surveillance and outbreak investigation for COVID-19</a:t>
            </a:r>
          </a:p>
        </p:txBody>
      </p:sp>
      <p:sp>
        <p:nvSpPr>
          <p:cNvPr id="9" name="Text Placeholder 2">
            <a:extLst>
              <a:ext uri="{FF2B5EF4-FFF2-40B4-BE49-F238E27FC236}">
                <a16:creationId xmlns:a16="http://schemas.microsoft.com/office/drawing/2014/main" id="{6E4CB078-1EA8-41F8-AD5B-5979534D54E9}"/>
              </a:ext>
            </a:extLst>
          </p:cNvPr>
          <p:cNvSpPr>
            <a:spLocks noGrp="1"/>
          </p:cNvSpPr>
          <p:nvPr>
            <p:ph type="body" idx="1"/>
          </p:nvPr>
        </p:nvSpPr>
        <p:spPr>
          <a:xfrm>
            <a:off x="722313" y="2906713"/>
            <a:ext cx="7772400" cy="1500187"/>
          </a:xfrm>
        </p:spPr>
        <p:txBody>
          <a:bodyPr/>
          <a:lstStyle/>
          <a:p>
            <a:endParaRPr lang="en-US"/>
          </a:p>
        </p:txBody>
      </p:sp>
      <p:sp>
        <p:nvSpPr>
          <p:cNvPr id="4" name="Slide Number Placeholder 3"/>
          <p:cNvSpPr>
            <a:spLocks noGrp="1"/>
          </p:cNvSpPr>
          <p:nvPr>
            <p:ph type="sldNum" sz="quarter" idx="12"/>
          </p:nvPr>
        </p:nvSpPr>
        <p:spPr>
          <a:xfrm>
            <a:off x="6614864" y="6021292"/>
            <a:ext cx="2133600" cy="365125"/>
          </a:xfrm>
          <a:prstGeom prst="rect">
            <a:avLst/>
          </a:prstGeom>
        </p:spPr>
        <p:txBody>
          <a:bodyPr anchor="ctr">
            <a:normAutofit/>
          </a:bodyPr>
          <a:lstStyle/>
          <a:p>
            <a:pPr>
              <a:spcAft>
                <a:spcPts val="600"/>
              </a:spcAft>
            </a:pPr>
            <a:fld id="{BA8F66B1-2E65-47C7-819A-96C2007DF291}" type="slidenum">
              <a:rPr lang="en-US" smtClean="0"/>
              <a:pPr>
                <a:spcAft>
                  <a:spcPts val="600"/>
                </a:spcAft>
              </a:pPr>
              <a:t>35</a:t>
            </a:fld>
            <a:endParaRPr lang="en-US"/>
          </a:p>
        </p:txBody>
      </p:sp>
    </p:spTree>
    <p:extLst>
      <p:ext uri="{BB962C8B-B14F-4D97-AF65-F5344CB8AC3E}">
        <p14:creationId xmlns:p14="http://schemas.microsoft.com/office/powerpoint/2010/main" val="168106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 a case of COVID-19 has been confirmed</a:t>
            </a:r>
          </a:p>
        </p:txBody>
      </p:sp>
      <p:sp>
        <p:nvSpPr>
          <p:cNvPr id="4" name="Content Placeholder 3"/>
          <p:cNvSpPr>
            <a:spLocks noGrp="1"/>
          </p:cNvSpPr>
          <p:nvPr>
            <p:ph sz="half" idx="1"/>
          </p:nvPr>
        </p:nvSpPr>
        <p:spPr/>
        <p:txBody>
          <a:bodyPr>
            <a:normAutofit fontScale="25000" lnSpcReduction="20000"/>
          </a:bodyPr>
          <a:lstStyle/>
          <a:p>
            <a:pPr>
              <a:lnSpc>
                <a:spcPts val="3938"/>
              </a:lnSpc>
            </a:pPr>
            <a:r>
              <a:rPr lang="en-US" altLang="en-US" sz="7400" dirty="0"/>
              <a:t>Several actions need to happen concurrently to find additional cases and to </a:t>
            </a:r>
            <a:r>
              <a:rPr lang="en-US" altLang="en-US" sz="7400" u="sng" dirty="0"/>
              <a:t>prevent further spread,</a:t>
            </a:r>
            <a:r>
              <a:rPr lang="en-US" altLang="en-US" sz="7400" dirty="0"/>
              <a:t> including:</a:t>
            </a:r>
          </a:p>
          <a:p>
            <a:pPr algn="just">
              <a:spcAft>
                <a:spcPts val="1888"/>
              </a:spcAft>
            </a:pPr>
            <a:r>
              <a:rPr lang="en-US" altLang="en-US" sz="8000" dirty="0"/>
              <a:t>Actively find cases</a:t>
            </a:r>
          </a:p>
          <a:p>
            <a:pPr>
              <a:lnSpc>
                <a:spcPts val="4075"/>
              </a:lnSpc>
            </a:pPr>
            <a:r>
              <a:rPr lang="en-US" altLang="en-US" sz="8000" dirty="0"/>
              <a:t>Thorough case and outbreak investigations</a:t>
            </a:r>
          </a:p>
          <a:p>
            <a:pPr algn="just">
              <a:lnSpc>
                <a:spcPts val="4075"/>
              </a:lnSpc>
            </a:pPr>
            <a:r>
              <a:rPr lang="en-US" altLang="en-US" sz="8000" dirty="0"/>
              <a:t>Conduct enhanced surveillance</a:t>
            </a:r>
          </a:p>
          <a:p>
            <a:endParaRPr lang="en-US" dirty="0"/>
          </a:p>
        </p:txBody>
      </p:sp>
      <p:pic>
        <p:nvPicPr>
          <p:cNvPr id="6" name="Picture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2243641"/>
            <a:ext cx="4038600" cy="323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A8F66B1-2E65-47C7-819A-96C2007DF291}" type="slidenum">
              <a:rPr lang="en-US" smtClean="0"/>
              <a:t>36</a:t>
            </a:fld>
            <a:endParaRPr lang="en-US"/>
          </a:p>
        </p:txBody>
      </p:sp>
    </p:spTree>
    <p:extLst>
      <p:ext uri="{BB962C8B-B14F-4D97-AF65-F5344CB8AC3E}">
        <p14:creationId xmlns:p14="http://schemas.microsoft.com/office/powerpoint/2010/main" val="492927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case finding</a:t>
            </a:r>
          </a:p>
        </p:txBody>
      </p:sp>
      <p:sp>
        <p:nvSpPr>
          <p:cNvPr id="6" name="Rectangle 3"/>
          <p:cNvSpPr>
            <a:spLocks noGrp="1" noChangeArrowheads="1"/>
          </p:cNvSpPr>
          <p:nvPr>
            <p:ph sz="half"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55000" lnSpcReduction="20000"/>
          </a:bodyPr>
          <a:lstStyle/>
          <a:p>
            <a:pPr eaLnBrk="1" hangingPunct="1">
              <a:lnSpc>
                <a:spcPts val="3338"/>
              </a:lnSpc>
              <a:spcBef>
                <a:spcPts val="6925"/>
              </a:spcBef>
            </a:pPr>
            <a:r>
              <a:rPr lang="en-US" altLang="en-US" sz="2500" dirty="0"/>
              <a:t>Active case finding involves a wider search, focusing on:</a:t>
            </a:r>
          </a:p>
          <a:p>
            <a:pPr eaLnBrk="1" hangingPunct="1">
              <a:lnSpc>
                <a:spcPts val="5038"/>
              </a:lnSpc>
            </a:pPr>
            <a:r>
              <a:rPr lang="en-US" altLang="en-US" sz="2600" dirty="0"/>
              <a:t>Patients and their visitors in health care facilities where the confirmed patient sought treatment</a:t>
            </a:r>
          </a:p>
          <a:p>
            <a:pPr eaLnBrk="1" hangingPunct="1">
              <a:lnSpc>
                <a:spcPts val="3550"/>
              </a:lnSpc>
            </a:pPr>
            <a:r>
              <a:rPr lang="en-US" altLang="en-US" sz="2600" dirty="0"/>
              <a:t>Health care providers who cared for or cleaned the room of an infected patient</a:t>
            </a:r>
          </a:p>
          <a:p>
            <a:pPr algn="just" eaLnBrk="1" hangingPunct="1">
              <a:lnSpc>
                <a:spcPts val="3550"/>
              </a:lnSpc>
            </a:pPr>
            <a:r>
              <a:rPr lang="en-US" altLang="en-US" sz="2600" dirty="0"/>
              <a:t>Social, familial and work contacts of the infected patient</a:t>
            </a:r>
          </a:p>
        </p:txBody>
      </p:sp>
      <p:pic>
        <p:nvPicPr>
          <p:cNvPr id="5" name="Picture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839033"/>
            <a:ext cx="4038600" cy="404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A8F66B1-2E65-47C7-819A-96C2007DF291}" type="slidenum">
              <a:rPr lang="en-US" smtClean="0"/>
              <a:t>37</a:t>
            </a:fld>
            <a:endParaRPr lang="en-US"/>
          </a:p>
        </p:txBody>
      </p:sp>
    </p:spTree>
    <p:extLst>
      <p:ext uri="{BB962C8B-B14F-4D97-AF65-F5344CB8AC3E}">
        <p14:creationId xmlns:p14="http://schemas.microsoft.com/office/powerpoint/2010/main" val="944967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a:t>
            </a:r>
          </a:p>
        </p:txBody>
      </p:sp>
      <p:sp>
        <p:nvSpPr>
          <p:cNvPr id="3" name="Content Placeholder 2"/>
          <p:cNvSpPr>
            <a:spLocks noGrp="1"/>
          </p:cNvSpPr>
          <p:nvPr>
            <p:ph sz="half" idx="1"/>
          </p:nvPr>
        </p:nvSpPr>
        <p:spPr>
          <a:xfrm>
            <a:off x="457200" y="1600200"/>
            <a:ext cx="7924800" cy="4525963"/>
          </a:xfrm>
        </p:spPr>
        <p:txBody>
          <a:bodyPr>
            <a:normAutofit/>
          </a:bodyPr>
          <a:lstStyle/>
          <a:p>
            <a:pPr marL="0" indent="0">
              <a:buNone/>
            </a:pPr>
            <a:r>
              <a:rPr lang="en-US" dirty="0"/>
              <a:t>Definition of contact  </a:t>
            </a:r>
          </a:p>
          <a:p>
            <a:r>
              <a:rPr lang="en-US" dirty="0"/>
              <a:t>A contact is a person that is involved in any of the following: - Providing direct care without proper personal protective equipment (PPE)2 for COVID-19 patients - Staying in the same close environment of a COVID-19 patient (including workplace, classroom, household, gatherings). - Traveling together in close proximity (1 m) with a COVID-19 patient in any kind of conveyance within a 14‐day period after the onset of symptoms in the case under consideration. </a:t>
            </a:r>
          </a:p>
        </p:txBody>
      </p:sp>
      <p:sp>
        <p:nvSpPr>
          <p:cNvPr id="5" name="Slide Number Placeholder 4"/>
          <p:cNvSpPr>
            <a:spLocks noGrp="1"/>
          </p:cNvSpPr>
          <p:nvPr>
            <p:ph type="sldNum" sz="quarter" idx="12"/>
          </p:nvPr>
        </p:nvSpPr>
        <p:spPr/>
        <p:txBody>
          <a:bodyPr/>
          <a:lstStyle/>
          <a:p>
            <a:fld id="{BA8F66B1-2E65-47C7-819A-96C2007DF291}" type="slidenum">
              <a:rPr lang="en-US" smtClean="0"/>
              <a:t>38</a:t>
            </a:fld>
            <a:endParaRPr lang="en-US"/>
          </a:p>
        </p:txBody>
      </p:sp>
    </p:spTree>
    <p:extLst>
      <p:ext uri="{BB962C8B-B14F-4D97-AF65-F5344CB8AC3E}">
        <p14:creationId xmlns:p14="http://schemas.microsoft.com/office/powerpoint/2010/main" val="762996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tracing</a:t>
            </a:r>
          </a:p>
        </p:txBody>
      </p:sp>
      <p:pic>
        <p:nvPicPr>
          <p:cNvPr id="5" name="Picture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2280935"/>
            <a:ext cx="4038600" cy="316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648200" y="1600200"/>
            <a:ext cx="4114800" cy="5029200"/>
          </a:xfrm>
        </p:spPr>
        <p:txBody>
          <a:bodyPr>
            <a:normAutofit fontScale="25000" lnSpcReduction="20000"/>
          </a:bodyPr>
          <a:lstStyle/>
          <a:p>
            <a:pPr marL="0" indent="0">
              <a:lnSpc>
                <a:spcPts val="3700"/>
              </a:lnSpc>
              <a:buNone/>
            </a:pPr>
            <a:r>
              <a:rPr lang="en-US" altLang="en-US" sz="6400" dirty="0"/>
              <a:t>Identify contacts of the infected patient and record:</a:t>
            </a:r>
          </a:p>
          <a:p>
            <a:pPr algn="just">
              <a:spcAft>
                <a:spcPts val="1888"/>
              </a:spcAft>
            </a:pPr>
            <a:r>
              <a:rPr lang="en-US" altLang="en-US" sz="6400" dirty="0"/>
              <a:t>Names, contact, demographic information</a:t>
            </a:r>
          </a:p>
          <a:p>
            <a:pPr algn="just">
              <a:spcAft>
                <a:spcPts val="1888"/>
              </a:spcAft>
            </a:pPr>
            <a:r>
              <a:rPr lang="en-US" altLang="en-US" sz="6400" dirty="0"/>
              <a:t>Date of first and last exposure or date of contact with the confirmed or probable case, and</a:t>
            </a:r>
          </a:p>
          <a:p>
            <a:pPr algn="just">
              <a:spcAft>
                <a:spcPts val="1888"/>
              </a:spcAft>
            </a:pPr>
            <a:r>
              <a:rPr lang="en-US" altLang="en-US" sz="6400" dirty="0"/>
              <a:t>Date of onset when fever or respiratory symptoms develop</a:t>
            </a:r>
          </a:p>
          <a:p>
            <a:pPr>
              <a:lnSpc>
                <a:spcPts val="3450"/>
              </a:lnSpc>
            </a:pPr>
            <a:r>
              <a:rPr lang="en-US" altLang="en-US" sz="5600" dirty="0"/>
              <a:t>The common </a:t>
            </a:r>
            <a:r>
              <a:rPr lang="en-US" altLang="en-US" sz="5600" b="1" dirty="0"/>
              <a:t>exposures </a:t>
            </a:r>
            <a:r>
              <a:rPr lang="en-US" altLang="en-US" sz="5600" dirty="0"/>
              <a:t>and </a:t>
            </a:r>
            <a:r>
              <a:rPr lang="en-US" altLang="en-US" sz="5600" b="1" dirty="0"/>
              <a:t>type of contact  </a:t>
            </a:r>
            <a:r>
              <a:rPr lang="en-US" altLang="en-US" sz="5600" dirty="0"/>
              <a:t>with confirmed or suspected cases should be thoroughly documented for any contacts that become infected</a:t>
            </a:r>
          </a:p>
        </p:txBody>
      </p:sp>
      <p:sp>
        <p:nvSpPr>
          <p:cNvPr id="3" name="Slide Number Placeholder 2"/>
          <p:cNvSpPr>
            <a:spLocks noGrp="1"/>
          </p:cNvSpPr>
          <p:nvPr>
            <p:ph type="sldNum" sz="quarter" idx="12"/>
          </p:nvPr>
        </p:nvSpPr>
        <p:spPr/>
        <p:txBody>
          <a:bodyPr/>
          <a:lstStyle/>
          <a:p>
            <a:fld id="{BA8F66B1-2E65-47C7-819A-96C2007DF291}" type="slidenum">
              <a:rPr lang="en-US" smtClean="0"/>
              <a:t>39</a:t>
            </a:fld>
            <a:endParaRPr lang="en-US"/>
          </a:p>
        </p:txBody>
      </p:sp>
    </p:spTree>
    <p:extLst>
      <p:ext uri="{BB962C8B-B14F-4D97-AF65-F5344CB8AC3E}">
        <p14:creationId xmlns:p14="http://schemas.microsoft.com/office/powerpoint/2010/main" val="335986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27B0B-AA77-4A56-95F0-E8AD1497D60E}"/>
              </a:ext>
            </a:extLst>
          </p:cNvPr>
          <p:cNvSpPr>
            <a:spLocks noGrp="1"/>
          </p:cNvSpPr>
          <p:nvPr>
            <p:ph type="title"/>
          </p:nvPr>
        </p:nvSpPr>
        <p:spPr>
          <a:xfrm>
            <a:off x="457200" y="274638"/>
            <a:ext cx="8229600" cy="1143000"/>
          </a:xfrm>
          <a:prstGeom prst="rect">
            <a:avLst/>
          </a:prstGeom>
        </p:spPr>
        <p:txBody>
          <a:bodyPr anchor="ctr">
            <a:normAutofit/>
          </a:bodyPr>
          <a:lstStyle/>
          <a:p>
            <a:r>
              <a:rPr lang="en-US" dirty="0"/>
              <a:t>Coronaviruses</a:t>
            </a:r>
          </a:p>
        </p:txBody>
      </p:sp>
      <p:pic>
        <p:nvPicPr>
          <p:cNvPr id="5" name="Content Placeholder 4">
            <a:extLst>
              <a:ext uri="{FF2B5EF4-FFF2-40B4-BE49-F238E27FC236}">
                <a16:creationId xmlns:a16="http://schemas.microsoft.com/office/drawing/2014/main" id="{CC43BD79-4DB2-43FF-8329-994D1CA9838A}"/>
              </a:ext>
            </a:extLst>
          </p:cNvPr>
          <p:cNvPicPr>
            <a:picLocks noGrp="1" noChangeAspect="1"/>
          </p:cNvPicPr>
          <p:nvPr>
            <p:ph sz="half" idx="1"/>
          </p:nvPr>
        </p:nvPicPr>
        <p:blipFill>
          <a:blip r:embed="rId3"/>
          <a:stretch>
            <a:fillRect/>
          </a:stretch>
        </p:blipFill>
        <p:spPr>
          <a:xfrm>
            <a:off x="458549" y="1601369"/>
            <a:ext cx="4035902" cy="4523624"/>
          </a:xfrm>
          <a:prstGeom prst="rect">
            <a:avLst/>
          </a:prstGeom>
        </p:spPr>
      </p:pic>
      <p:sp>
        <p:nvSpPr>
          <p:cNvPr id="4" name="Slide Number Placeholder 3">
            <a:extLst>
              <a:ext uri="{FF2B5EF4-FFF2-40B4-BE49-F238E27FC236}">
                <a16:creationId xmlns:a16="http://schemas.microsoft.com/office/drawing/2014/main" id="{8FE2759F-C187-47B5-A4D7-21E1EECA1322}"/>
              </a:ext>
            </a:extLst>
          </p:cNvPr>
          <p:cNvSpPr>
            <a:spLocks noGrp="1"/>
          </p:cNvSpPr>
          <p:nvPr>
            <p:ph type="sldNum" sz="quarter" idx="12"/>
          </p:nvPr>
        </p:nvSpPr>
        <p:spPr>
          <a:xfrm>
            <a:off x="6614864" y="6021292"/>
            <a:ext cx="2133600" cy="365125"/>
          </a:xfrm>
          <a:prstGeom prst="rect">
            <a:avLst/>
          </a:prstGeom>
        </p:spPr>
        <p:txBody>
          <a:bodyPr anchor="ctr">
            <a:normAutofit/>
          </a:bodyPr>
          <a:lstStyle/>
          <a:p>
            <a:pPr>
              <a:spcAft>
                <a:spcPts val="600"/>
              </a:spcAft>
            </a:pPr>
            <a:fld id="{BA8F66B1-2E65-47C7-819A-96C2007DF291}" type="slidenum">
              <a:rPr lang="en-US" smtClean="0"/>
              <a:pPr>
                <a:spcAft>
                  <a:spcPts val="600"/>
                </a:spcAft>
              </a:pPr>
              <a:t>4</a:t>
            </a:fld>
            <a:endParaRPr lang="en-US"/>
          </a:p>
        </p:txBody>
      </p:sp>
      <p:graphicFrame>
        <p:nvGraphicFramePr>
          <p:cNvPr id="6" name="Content Placeholder 2">
            <a:extLst>
              <a:ext uri="{FF2B5EF4-FFF2-40B4-BE49-F238E27FC236}">
                <a16:creationId xmlns:a16="http://schemas.microsoft.com/office/drawing/2014/main" id="{92BE24F0-9BF6-41EE-94E4-712D9E442903}"/>
              </a:ext>
            </a:extLst>
          </p:cNvPr>
          <p:cNvGraphicFramePr>
            <a:graphicFrameLocks noGrp="1"/>
          </p:cNvGraphicFramePr>
          <p:nvPr>
            <p:ph sz="half" idx="2"/>
            <p:extLst>
              <p:ext uri="{D42A27DB-BD31-4B8C-83A1-F6EECF244321}">
                <p14:modId xmlns:p14="http://schemas.microsoft.com/office/powerpoint/2010/main" val="3484152685"/>
              </p:ext>
            </p:extLst>
          </p:nvPr>
        </p:nvGraphicFramePr>
        <p:xfrm>
          <a:off x="4523874" y="1456483"/>
          <a:ext cx="4038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60D9DEEE-0663-46D8-8896-6A8DDA23E347}"/>
              </a:ext>
            </a:extLst>
          </p:cNvPr>
          <p:cNvPicPr>
            <a:picLocks noChangeAspect="1"/>
          </p:cNvPicPr>
          <p:nvPr/>
        </p:nvPicPr>
        <p:blipFill>
          <a:blip r:embed="rId3"/>
          <a:stretch>
            <a:fillRect/>
          </a:stretch>
        </p:blipFill>
        <p:spPr>
          <a:xfrm>
            <a:off x="152400" y="1295400"/>
            <a:ext cx="4035902" cy="4523624"/>
          </a:xfrm>
          <a:prstGeom prst="rect">
            <a:avLst/>
          </a:prstGeom>
        </p:spPr>
      </p:pic>
      <p:pic>
        <p:nvPicPr>
          <p:cNvPr id="10" name="Picture 9">
            <a:extLst>
              <a:ext uri="{FF2B5EF4-FFF2-40B4-BE49-F238E27FC236}">
                <a16:creationId xmlns:a16="http://schemas.microsoft.com/office/drawing/2014/main" id="{D5731448-D077-4ED2-A1A0-DD55CE67C098}"/>
              </a:ext>
            </a:extLst>
          </p:cNvPr>
          <p:cNvPicPr>
            <a:picLocks noChangeAspect="1"/>
          </p:cNvPicPr>
          <p:nvPr/>
        </p:nvPicPr>
        <p:blipFill>
          <a:blip r:embed="rId9"/>
          <a:stretch>
            <a:fillRect/>
          </a:stretch>
        </p:blipFill>
        <p:spPr>
          <a:xfrm>
            <a:off x="584438" y="1928812"/>
            <a:ext cx="3171825" cy="3000375"/>
          </a:xfrm>
          <a:prstGeom prst="rect">
            <a:avLst/>
          </a:prstGeom>
        </p:spPr>
      </p:pic>
    </p:spTree>
    <p:extLst>
      <p:ext uri="{BB962C8B-B14F-4D97-AF65-F5344CB8AC3E}">
        <p14:creationId xmlns:p14="http://schemas.microsoft.com/office/powerpoint/2010/main" val="3616212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Contact tracing</a:t>
            </a:r>
            <a:br>
              <a:rPr lang="en-US" dirty="0"/>
            </a:br>
            <a:r>
              <a:rPr lang="en-US" dirty="0"/>
              <a:t>(in community setting)</a:t>
            </a: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534" y="1371600"/>
            <a:ext cx="8753866"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A8F66B1-2E65-47C7-819A-96C2007DF291}" type="slidenum">
              <a:rPr lang="en-US" smtClean="0"/>
              <a:t>40</a:t>
            </a:fld>
            <a:endParaRPr lang="en-US"/>
          </a:p>
        </p:txBody>
      </p:sp>
    </p:spTree>
    <p:extLst>
      <p:ext uri="{BB962C8B-B14F-4D97-AF65-F5344CB8AC3E}">
        <p14:creationId xmlns:p14="http://schemas.microsoft.com/office/powerpoint/2010/main" val="3512381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Contact tracing </a:t>
            </a:r>
            <a:br>
              <a:rPr lang="en-US" dirty="0"/>
            </a:br>
            <a:r>
              <a:rPr lang="en-US" dirty="0"/>
              <a:t>(in health care setting)</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812355"/>
            <a:ext cx="8229600" cy="410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A8F66B1-2E65-47C7-819A-96C2007DF291}" type="slidenum">
              <a:rPr lang="en-US" smtClean="0"/>
              <a:t>41</a:t>
            </a:fld>
            <a:endParaRPr lang="en-US"/>
          </a:p>
        </p:txBody>
      </p:sp>
    </p:spTree>
    <p:extLst>
      <p:ext uri="{BB962C8B-B14F-4D97-AF65-F5344CB8AC3E}">
        <p14:creationId xmlns:p14="http://schemas.microsoft.com/office/powerpoint/2010/main" val="104952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9257" y="2676445"/>
            <a:ext cx="6117431" cy="1069954"/>
          </a:xfrm>
          <a:prstGeom prst="rect">
            <a:avLst/>
          </a:prstGeom>
        </p:spPr>
        <p:txBody>
          <a:bodyPr lIns="0" tIns="0" rIns="0" bIns="0"/>
          <a:lstStyle/>
          <a:p>
            <a:pPr algn="ctr">
              <a:lnSpc>
                <a:spcPts val="4006"/>
              </a:lnSpc>
              <a:defRPr/>
            </a:pPr>
            <a:r>
              <a:rPr lang="en-US" sz="3000" b="1" spc="-42" dirty="0">
                <a:solidFill>
                  <a:srgbClr val="ED7D31"/>
                </a:solidFill>
                <a:latin typeface="Calibri"/>
              </a:rPr>
              <a:t>Outbreak investigations for clusters or outbreaks of COVID-19</a:t>
            </a:r>
          </a:p>
        </p:txBody>
      </p:sp>
    </p:spTree>
    <p:extLst>
      <p:ext uri="{BB962C8B-B14F-4D97-AF65-F5344CB8AC3E}">
        <p14:creationId xmlns:p14="http://schemas.microsoft.com/office/powerpoint/2010/main" val="3721030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5"/>
          <p:cNvSpPr>
            <a:spLocks noChangeArrowheads="1"/>
          </p:cNvSpPr>
          <p:nvPr/>
        </p:nvSpPr>
        <p:spPr bwMode="auto">
          <a:xfrm>
            <a:off x="1602582" y="272948"/>
            <a:ext cx="5560218" cy="71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Aft>
                <a:spcPts val="3151"/>
              </a:spcAft>
            </a:pPr>
            <a:r>
              <a:rPr lang="en-US" altLang="en-US" sz="4000" dirty="0">
                <a:solidFill>
                  <a:srgbClr val="D86422"/>
                </a:solidFill>
              </a:rPr>
              <a:t>Convening an investigation team</a:t>
            </a:r>
          </a:p>
        </p:txBody>
      </p:sp>
      <p:sp>
        <p:nvSpPr>
          <p:cNvPr id="11271" name="Rectangle 6"/>
          <p:cNvSpPr>
            <a:spLocks noChangeArrowheads="1"/>
          </p:cNvSpPr>
          <p:nvPr/>
        </p:nvSpPr>
        <p:spPr bwMode="auto">
          <a:xfrm>
            <a:off x="285750" y="1191611"/>
            <a:ext cx="4329113" cy="309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ts val="2786"/>
              </a:lnSpc>
              <a:spcBef>
                <a:spcPts val="3151"/>
              </a:spcBef>
            </a:pPr>
            <a:r>
              <a:rPr lang="en-US" altLang="en-US" sz="2100" dirty="0"/>
              <a:t>Assemble a multi-disciplinary team with expertise in:</a:t>
            </a:r>
          </a:p>
          <a:p>
            <a:pPr marL="285750" indent="-285750">
              <a:spcAft>
                <a:spcPts val="1398"/>
              </a:spcAft>
              <a:buFont typeface="Arial" pitchFamily="34" charset="0"/>
              <a:buChar char="•"/>
            </a:pPr>
            <a:r>
              <a:rPr lang="en-US" altLang="en-US" dirty="0"/>
              <a:t>Field epidemiology</a:t>
            </a:r>
          </a:p>
          <a:p>
            <a:pPr marL="285750" indent="-285750">
              <a:spcAft>
                <a:spcPts val="1398"/>
              </a:spcAft>
              <a:buFont typeface="Arial" pitchFamily="34" charset="0"/>
              <a:buChar char="•"/>
            </a:pPr>
            <a:r>
              <a:rPr lang="en-US" altLang="en-US" dirty="0"/>
              <a:t>Clinical assessment</a:t>
            </a:r>
          </a:p>
          <a:p>
            <a:pPr marL="285750" indent="-285750">
              <a:spcAft>
                <a:spcPts val="1398"/>
              </a:spcAft>
              <a:buFont typeface="Arial" pitchFamily="34" charset="0"/>
              <a:buChar char="•"/>
            </a:pPr>
            <a:r>
              <a:rPr lang="en-US" altLang="en-US" dirty="0"/>
              <a:t>Biological specimen collection</a:t>
            </a:r>
          </a:p>
          <a:p>
            <a:pPr marL="285750" indent="-285750">
              <a:spcAft>
                <a:spcPts val="1398"/>
              </a:spcAft>
              <a:buFont typeface="Arial" pitchFamily="34" charset="0"/>
              <a:buChar char="•"/>
            </a:pPr>
            <a:r>
              <a:rPr lang="en-US" altLang="en-US" dirty="0"/>
              <a:t>Infection prevention and control</a:t>
            </a:r>
          </a:p>
          <a:p>
            <a:pPr marL="285750" indent="-285750">
              <a:spcAft>
                <a:spcPts val="1398"/>
              </a:spcAft>
              <a:buFont typeface="Arial" pitchFamily="34" charset="0"/>
              <a:buChar char="•"/>
            </a:pPr>
            <a:r>
              <a:rPr lang="en-US" altLang="en-US" dirty="0"/>
              <a:t>Risk communication and community engagement</a:t>
            </a:r>
          </a:p>
        </p:txBody>
      </p:sp>
      <p:sp>
        <p:nvSpPr>
          <p:cNvPr id="11275" name="Rectangle 10"/>
          <p:cNvSpPr>
            <a:spLocks noChangeArrowheads="1"/>
          </p:cNvSpPr>
          <p:nvPr/>
        </p:nvSpPr>
        <p:spPr bwMode="auto">
          <a:xfrm>
            <a:off x="285751" y="4704055"/>
            <a:ext cx="8023622" cy="163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ts val="2879"/>
              </a:lnSpc>
              <a:spcBef>
                <a:spcPts val="876"/>
              </a:spcBef>
            </a:pPr>
            <a:r>
              <a:rPr lang="en-US" altLang="en-US" sz="2100" b="1" dirty="0"/>
              <a:t>It is essential that animal health specialists are included in the </a:t>
            </a:r>
            <a:r>
              <a:rPr lang="en-US" altLang="en-US" sz="2100" b="1"/>
              <a:t>team - if </a:t>
            </a:r>
            <a:r>
              <a:rPr lang="en-US" altLang="en-US" sz="2100" b="1" dirty="0"/>
              <a:t>warranted.</a:t>
            </a:r>
          </a:p>
          <a:p>
            <a:pPr>
              <a:lnSpc>
                <a:spcPts val="2848"/>
              </a:lnSpc>
            </a:pPr>
            <a:r>
              <a:rPr lang="en-US" altLang="en-US" sz="2100" dirty="0"/>
              <a:t>Additional team members: logisticians, laboratory experts, data managers and environmental health specialists.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700" y="1191611"/>
            <a:ext cx="3751154" cy="3512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396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noChangeArrowheads="1"/>
          </p:cNvSpPr>
          <p:nvPr/>
        </p:nvSpPr>
        <p:spPr bwMode="auto">
          <a:xfrm>
            <a:off x="1602582" y="280746"/>
            <a:ext cx="3378994" cy="3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eaLnBrk="1" hangingPunct="1"/>
            <a:r>
              <a:rPr lang="en-US" altLang="en-US" sz="2100">
                <a:solidFill>
                  <a:srgbClr val="D86422"/>
                </a:solidFill>
              </a:rPr>
              <a:t>Convening an investigation team</a:t>
            </a:r>
          </a:p>
        </p:txBody>
      </p:sp>
      <p:sp>
        <p:nvSpPr>
          <p:cNvPr id="6" name="Rectangle 5"/>
          <p:cNvSpPr/>
          <p:nvPr/>
        </p:nvSpPr>
        <p:spPr>
          <a:xfrm>
            <a:off x="228600" y="1101478"/>
            <a:ext cx="4614863" cy="5318372"/>
          </a:xfrm>
          <a:prstGeom prst="rect">
            <a:avLst/>
          </a:prstGeom>
        </p:spPr>
        <p:txBody>
          <a:bodyPr lIns="0" tIns="0" rIns="0" bIns="0"/>
          <a:lstStyle/>
          <a:p>
            <a:pPr>
              <a:spcAft>
                <a:spcPts val="876"/>
              </a:spcAft>
              <a:defRPr/>
            </a:pPr>
            <a:r>
              <a:rPr lang="en-US" sz="3200" dirty="0">
                <a:latin typeface="Calibri"/>
              </a:rPr>
              <a:t>Before deploying, the team should:</a:t>
            </a:r>
          </a:p>
          <a:p>
            <a:pPr marL="201389" indent="-201389" algn="just">
              <a:spcAft>
                <a:spcPts val="1402"/>
              </a:spcAft>
              <a:defRPr/>
            </a:pPr>
            <a:r>
              <a:rPr lang="en-US" sz="2400" dirty="0">
                <a:solidFill>
                  <a:srgbClr val="ED7D31"/>
                </a:solidFill>
                <a:latin typeface="Calibri"/>
              </a:rPr>
              <a:t>■    </a:t>
            </a:r>
            <a:r>
              <a:rPr lang="en-US" sz="2400" dirty="0">
                <a:latin typeface="Calibri"/>
              </a:rPr>
              <a:t>Gather preliminary background information</a:t>
            </a:r>
          </a:p>
          <a:p>
            <a:pPr marL="201389" indent="-201389" algn="just">
              <a:lnSpc>
                <a:spcPts val="2804"/>
              </a:lnSpc>
              <a:defRPr/>
            </a:pPr>
            <a:r>
              <a:rPr lang="en-US" sz="2400" dirty="0">
                <a:solidFill>
                  <a:srgbClr val="ED7D31"/>
                </a:solidFill>
                <a:latin typeface="Calibri"/>
              </a:rPr>
              <a:t>■    </a:t>
            </a:r>
            <a:r>
              <a:rPr lang="en-US" sz="2400" dirty="0">
                <a:latin typeface="Calibri"/>
              </a:rPr>
              <a:t>Assemble the necessary materials and supplies (e.g. personal protective equipment, specimen collection and transport materials) and</a:t>
            </a:r>
          </a:p>
          <a:p>
            <a:pPr marL="201389" indent="-201389" algn="just">
              <a:lnSpc>
                <a:spcPts val="2804"/>
              </a:lnSpc>
              <a:defRPr/>
            </a:pPr>
            <a:r>
              <a:rPr lang="en-US" sz="2400" dirty="0">
                <a:solidFill>
                  <a:srgbClr val="ED7D31"/>
                </a:solidFill>
                <a:latin typeface="Calibri"/>
              </a:rPr>
              <a:t>■    </a:t>
            </a:r>
            <a:r>
              <a:rPr lang="en-US" sz="2400" dirty="0">
                <a:latin typeface="Calibri"/>
              </a:rPr>
              <a:t>Inform relevant local public health and animal health authorities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7506" y="1524000"/>
            <a:ext cx="32194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069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4"/>
          <p:cNvSpPr>
            <a:spLocks noChangeArrowheads="1"/>
          </p:cNvSpPr>
          <p:nvPr/>
        </p:nvSpPr>
        <p:spPr bwMode="auto">
          <a:xfrm>
            <a:off x="1614488" y="254231"/>
            <a:ext cx="4710112" cy="60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eaLnBrk="1" hangingPunct="1"/>
            <a:r>
              <a:rPr lang="en-US" altLang="en-US" sz="3600" dirty="0">
                <a:solidFill>
                  <a:srgbClr val="D86422"/>
                </a:solidFill>
              </a:rPr>
              <a:t>Investigation objectives</a:t>
            </a:r>
            <a:endParaRPr lang="en-US" altLang="en-US" sz="2100" dirty="0">
              <a:solidFill>
                <a:srgbClr val="D86422"/>
              </a:solidFill>
            </a:endParaRPr>
          </a:p>
        </p:txBody>
      </p:sp>
      <p:sp>
        <p:nvSpPr>
          <p:cNvPr id="13318" name="Rectangle 5"/>
          <p:cNvSpPr>
            <a:spLocks noChangeArrowheads="1"/>
          </p:cNvSpPr>
          <p:nvPr/>
        </p:nvSpPr>
        <p:spPr bwMode="auto">
          <a:xfrm>
            <a:off x="141685" y="1126104"/>
            <a:ext cx="2661047" cy="377447"/>
          </a:xfrm>
          <a:prstGeom prst="rect">
            <a:avLst/>
          </a:prstGeom>
          <a:solidFill>
            <a:srgbClr val="498F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eaLnBrk="1" hangingPunct="1"/>
            <a:r>
              <a:rPr lang="en-US" altLang="en-US" sz="2100" b="1" dirty="0">
                <a:solidFill>
                  <a:srgbClr val="FFFFFF"/>
                </a:solidFill>
              </a:rPr>
              <a:t>Public Health Objectives</a:t>
            </a:r>
          </a:p>
        </p:txBody>
      </p:sp>
      <p:sp>
        <p:nvSpPr>
          <p:cNvPr id="13319" name="Rectangle 6"/>
          <p:cNvSpPr>
            <a:spLocks noChangeArrowheads="1"/>
          </p:cNvSpPr>
          <p:nvPr/>
        </p:nvSpPr>
        <p:spPr bwMode="auto">
          <a:xfrm>
            <a:off x="109538" y="1862281"/>
            <a:ext cx="2556272" cy="105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ts val="2525"/>
              </a:lnSpc>
            </a:pPr>
            <a:r>
              <a:rPr lang="en-US" altLang="en-US" sz="2100" b="1"/>
              <a:t>Identify </a:t>
            </a:r>
            <a:r>
              <a:rPr lang="en-US" altLang="en-US" sz="2100"/>
              <a:t>other cases and quickly </a:t>
            </a:r>
            <a:r>
              <a:rPr lang="en-US" altLang="en-US" sz="2100" b="1"/>
              <a:t>detect </a:t>
            </a:r>
            <a:r>
              <a:rPr lang="en-US" altLang="en-US" sz="2100"/>
              <a:t>any human to-human transmission.</a:t>
            </a:r>
          </a:p>
        </p:txBody>
      </p:sp>
      <p:sp>
        <p:nvSpPr>
          <p:cNvPr id="13322" name="Rectangle 9"/>
          <p:cNvSpPr>
            <a:spLocks noChangeArrowheads="1"/>
          </p:cNvSpPr>
          <p:nvPr/>
        </p:nvSpPr>
        <p:spPr bwMode="auto">
          <a:xfrm>
            <a:off x="5934075" y="862515"/>
            <a:ext cx="3068241" cy="280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ts val="2420"/>
              </a:lnSpc>
            </a:pPr>
            <a:r>
              <a:rPr lang="en-US" altLang="en-US" sz="2100" b="1"/>
              <a:t>Prevent </a:t>
            </a:r>
            <a:r>
              <a:rPr lang="en-US" altLang="en-US" sz="2100"/>
              <a:t>future cases through identification of potential human, animal and/or environmental sources of exposure, risk factors for infection, and implementation of appropriate </a:t>
            </a:r>
            <a:r>
              <a:rPr lang="en-US" altLang="en-US" sz="2100" b="1"/>
              <a:t>prevention and control measures.</a:t>
            </a:r>
          </a:p>
        </p:txBody>
      </p:sp>
      <p:sp>
        <p:nvSpPr>
          <p:cNvPr id="13323" name="Rectangle 10"/>
          <p:cNvSpPr>
            <a:spLocks noChangeArrowheads="1"/>
          </p:cNvSpPr>
          <p:nvPr/>
        </p:nvSpPr>
        <p:spPr bwMode="auto">
          <a:xfrm>
            <a:off x="1066801" y="5341972"/>
            <a:ext cx="6148388" cy="136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ts val="2525"/>
              </a:lnSpc>
            </a:pPr>
            <a:r>
              <a:rPr lang="en-US" altLang="en-US" sz="2100" b="1" dirty="0"/>
              <a:t>Reduce onward transmission, morbidity and mortality </a:t>
            </a:r>
            <a:r>
              <a:rPr lang="en-US" altLang="en-US" sz="2100" dirty="0"/>
              <a:t>through rapid identification, isolation, treatment and clinical management of cases and follow-up of contacts.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1" y="2743200"/>
            <a:ext cx="3362600" cy="25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759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9141" y="1389693"/>
            <a:ext cx="3170634" cy="382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4"/>
          <p:cNvSpPr>
            <a:spLocks noChangeArrowheads="1"/>
          </p:cNvSpPr>
          <p:nvPr/>
        </p:nvSpPr>
        <p:spPr bwMode="auto">
          <a:xfrm>
            <a:off x="1219200" y="247993"/>
            <a:ext cx="4267200" cy="66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eaLnBrk="1" hangingPunct="1"/>
            <a:r>
              <a:rPr lang="en-US" altLang="en-US" sz="3600" dirty="0">
                <a:solidFill>
                  <a:srgbClr val="D86422"/>
                </a:solidFill>
              </a:rPr>
              <a:t>Investigation objectives</a:t>
            </a:r>
          </a:p>
        </p:txBody>
      </p:sp>
      <p:sp>
        <p:nvSpPr>
          <p:cNvPr id="14342" name="Rectangle 5"/>
          <p:cNvSpPr>
            <a:spLocks noChangeArrowheads="1"/>
          </p:cNvSpPr>
          <p:nvPr/>
        </p:nvSpPr>
        <p:spPr bwMode="auto">
          <a:xfrm>
            <a:off x="228600" y="1200969"/>
            <a:ext cx="2819400" cy="551631"/>
          </a:xfrm>
          <a:prstGeom prst="rect">
            <a:avLst/>
          </a:prstGeom>
          <a:solidFill>
            <a:srgbClr val="498F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spcAft>
                <a:spcPts val="2452"/>
              </a:spcAft>
            </a:pPr>
            <a:r>
              <a:rPr lang="en-US" altLang="en-US" sz="2100" b="1" dirty="0">
                <a:solidFill>
                  <a:srgbClr val="FFFFFF"/>
                </a:solidFill>
              </a:rPr>
              <a:t>Knowledge Objectives</a:t>
            </a:r>
          </a:p>
        </p:txBody>
      </p:sp>
      <p:sp>
        <p:nvSpPr>
          <p:cNvPr id="14343" name="Rectangle 6"/>
          <p:cNvSpPr>
            <a:spLocks noChangeArrowheads="1"/>
          </p:cNvSpPr>
          <p:nvPr/>
        </p:nvSpPr>
        <p:spPr bwMode="auto">
          <a:xfrm>
            <a:off x="96441" y="1982379"/>
            <a:ext cx="2589609" cy="107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lnSpc>
                <a:spcPts val="2525"/>
              </a:lnSpc>
              <a:spcBef>
                <a:spcPts val="2452"/>
              </a:spcBef>
            </a:pPr>
            <a:r>
              <a:rPr lang="en-US" altLang="en-US" sz="2100" b="1"/>
              <a:t>Determine </a:t>
            </a:r>
            <a:r>
              <a:rPr lang="en-US" altLang="en-US" sz="2100"/>
              <a:t>the size of the geographic area in which the virus is transmitting.</a:t>
            </a:r>
          </a:p>
        </p:txBody>
      </p:sp>
      <p:sp>
        <p:nvSpPr>
          <p:cNvPr id="8" name="Rectangle 7"/>
          <p:cNvSpPr/>
          <p:nvPr/>
        </p:nvSpPr>
        <p:spPr>
          <a:xfrm>
            <a:off x="5849541" y="910865"/>
            <a:ext cx="2901553" cy="4134764"/>
          </a:xfrm>
          <a:prstGeom prst="rect">
            <a:avLst/>
          </a:prstGeom>
        </p:spPr>
        <p:txBody>
          <a:bodyPr lIns="0" tIns="0" rIns="0" bIns="0"/>
          <a:lstStyle/>
          <a:p>
            <a:pPr>
              <a:lnSpc>
                <a:spcPts val="2644"/>
              </a:lnSpc>
              <a:defRPr/>
            </a:pPr>
            <a:r>
              <a:rPr lang="en-US" sz="2100" b="1" dirty="0">
                <a:latin typeface="Calibri"/>
              </a:rPr>
              <a:t>Determine </a:t>
            </a:r>
            <a:r>
              <a:rPr lang="en-US" sz="2100" dirty="0">
                <a:latin typeface="Calibri"/>
              </a:rPr>
              <a:t>key</a:t>
            </a:r>
          </a:p>
          <a:p>
            <a:pPr>
              <a:lnSpc>
                <a:spcPts val="2644"/>
              </a:lnSpc>
              <a:defRPr/>
            </a:pPr>
            <a:r>
              <a:rPr lang="en-US" sz="2100" dirty="0">
                <a:latin typeface="Calibri"/>
              </a:rPr>
              <a:t>epidemiological, clinical and </a:t>
            </a:r>
            <a:r>
              <a:rPr lang="en-US" sz="2100" dirty="0" err="1">
                <a:latin typeface="Calibri"/>
              </a:rPr>
              <a:t>virological</a:t>
            </a:r>
            <a:r>
              <a:rPr lang="en-US" sz="2100" dirty="0">
                <a:latin typeface="Calibri"/>
              </a:rPr>
              <a:t> characteristics for cases including:</a:t>
            </a:r>
          </a:p>
          <a:p>
            <a:pPr>
              <a:spcAft>
                <a:spcPts val="876"/>
              </a:spcAft>
              <a:defRPr/>
            </a:pPr>
            <a:r>
              <a:rPr lang="en-US" sz="1600" dirty="0">
                <a:solidFill>
                  <a:srgbClr val="ED7D31"/>
                </a:solidFill>
                <a:latin typeface="Calibri"/>
              </a:rPr>
              <a:t>■    </a:t>
            </a:r>
            <a:r>
              <a:rPr lang="en-US" sz="1600" dirty="0">
                <a:latin typeface="Calibri"/>
              </a:rPr>
              <a:t>clinical presentation,</a:t>
            </a:r>
          </a:p>
          <a:p>
            <a:pPr>
              <a:spcAft>
                <a:spcPts val="876"/>
              </a:spcAft>
              <a:defRPr/>
            </a:pPr>
            <a:r>
              <a:rPr lang="en-US" sz="1600" dirty="0">
                <a:solidFill>
                  <a:srgbClr val="ED7D31"/>
                </a:solidFill>
                <a:latin typeface="Calibri"/>
              </a:rPr>
              <a:t>■    </a:t>
            </a:r>
            <a:r>
              <a:rPr lang="en-US" sz="1600" dirty="0">
                <a:latin typeface="Calibri"/>
              </a:rPr>
              <a:t>natural history,</a:t>
            </a:r>
          </a:p>
          <a:p>
            <a:pPr marL="211988" indent="-211988">
              <a:lnSpc>
                <a:spcPts val="2564"/>
              </a:lnSpc>
              <a:defRPr/>
            </a:pPr>
            <a:r>
              <a:rPr lang="en-US" sz="1600" dirty="0">
                <a:solidFill>
                  <a:srgbClr val="ED7D31"/>
                </a:solidFill>
                <a:latin typeface="Calibri"/>
              </a:rPr>
              <a:t>■    </a:t>
            </a:r>
            <a:r>
              <a:rPr lang="en-US" sz="1600" dirty="0">
                <a:latin typeface="Calibri"/>
              </a:rPr>
              <a:t>the mode(s) of transmission and disease diagnosis,</a:t>
            </a:r>
          </a:p>
          <a:p>
            <a:pPr marL="211988" indent="-211988">
              <a:lnSpc>
                <a:spcPts val="2564"/>
              </a:lnSpc>
              <a:defRPr/>
            </a:pPr>
            <a:r>
              <a:rPr lang="en-US" sz="1600" dirty="0">
                <a:solidFill>
                  <a:srgbClr val="ED7D31"/>
                </a:solidFill>
                <a:latin typeface="Calibri"/>
              </a:rPr>
              <a:t>■    </a:t>
            </a:r>
            <a:r>
              <a:rPr lang="en-US" sz="1600" dirty="0">
                <a:latin typeface="Calibri"/>
              </a:rPr>
              <a:t>incubation period, period of transmissibility and</a:t>
            </a:r>
          </a:p>
          <a:p>
            <a:pPr>
              <a:lnSpc>
                <a:spcPts val="2564"/>
              </a:lnSpc>
              <a:defRPr/>
            </a:pPr>
            <a:r>
              <a:rPr lang="en-US" sz="1600" dirty="0">
                <a:solidFill>
                  <a:srgbClr val="ED7D31"/>
                </a:solidFill>
                <a:latin typeface="Calibri"/>
              </a:rPr>
              <a:t>■    </a:t>
            </a:r>
            <a:r>
              <a:rPr lang="en-US" sz="1600" dirty="0">
                <a:latin typeface="Calibri"/>
              </a:rPr>
              <a:t>best practices for treatment.</a:t>
            </a:r>
          </a:p>
        </p:txBody>
      </p:sp>
      <p:sp>
        <p:nvSpPr>
          <p:cNvPr id="14345" name="Rectangle 8"/>
          <p:cNvSpPr>
            <a:spLocks noChangeArrowheads="1"/>
          </p:cNvSpPr>
          <p:nvPr/>
        </p:nvSpPr>
        <p:spPr bwMode="auto">
          <a:xfrm>
            <a:off x="2045494" y="5588404"/>
            <a:ext cx="5053013" cy="7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lnSpc>
                <a:spcPts val="2608"/>
              </a:lnSpc>
            </a:pPr>
            <a:r>
              <a:rPr lang="en-US" altLang="en-US" sz="2100" b="1"/>
              <a:t>Determine </a:t>
            </a:r>
            <a:r>
              <a:rPr lang="en-US" altLang="en-US" sz="2100"/>
              <a:t>if the efficiency of human-to-human transmission of the virus has changed or increased.</a:t>
            </a:r>
          </a:p>
        </p:txBody>
      </p:sp>
    </p:spTree>
    <p:extLst>
      <p:ext uri="{BB962C8B-B14F-4D97-AF65-F5344CB8AC3E}">
        <p14:creationId xmlns:p14="http://schemas.microsoft.com/office/powerpoint/2010/main" val="8129963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685800" y="215239"/>
            <a:ext cx="7391400" cy="10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spcAft>
                <a:spcPts val="4205"/>
              </a:spcAft>
            </a:pPr>
            <a:r>
              <a:rPr lang="en-US" altLang="en-US" sz="4000" dirty="0">
                <a:solidFill>
                  <a:srgbClr val="D86422"/>
                </a:solidFill>
              </a:rPr>
              <a:t>Investigations in health care settings</a:t>
            </a:r>
          </a:p>
        </p:txBody>
      </p:sp>
      <p:sp>
        <p:nvSpPr>
          <p:cNvPr id="4" name="Rectangle 3"/>
          <p:cNvSpPr/>
          <p:nvPr/>
        </p:nvSpPr>
        <p:spPr>
          <a:xfrm>
            <a:off x="482202" y="1452082"/>
            <a:ext cx="7747397" cy="5024918"/>
          </a:xfrm>
          <a:prstGeom prst="rect">
            <a:avLst/>
          </a:prstGeom>
        </p:spPr>
        <p:txBody>
          <a:bodyPr lIns="0" tIns="0" rIns="0" bIns="0"/>
          <a:lstStyle/>
          <a:p>
            <a:pPr>
              <a:spcBef>
                <a:spcPts val="4206"/>
              </a:spcBef>
              <a:spcAft>
                <a:spcPts val="876"/>
              </a:spcAft>
              <a:defRPr/>
            </a:pPr>
            <a:r>
              <a:rPr lang="en-US" sz="3200" b="1" dirty="0">
                <a:latin typeface="Calibri"/>
              </a:rPr>
              <a:t>Location of the investigation:</a:t>
            </a:r>
          </a:p>
          <a:p>
            <a:pPr algn="just">
              <a:spcAft>
                <a:spcPts val="3856"/>
              </a:spcAft>
              <a:defRPr/>
            </a:pPr>
            <a:r>
              <a:rPr lang="en-US" sz="2400" dirty="0">
                <a:solidFill>
                  <a:srgbClr val="ED7D31"/>
                </a:solidFill>
                <a:latin typeface="Calibri"/>
              </a:rPr>
              <a:t>■    </a:t>
            </a:r>
            <a:r>
              <a:rPr lang="en-US" sz="2400" dirty="0">
                <a:latin typeface="Calibri"/>
              </a:rPr>
              <a:t>Within the health care facilities where the patient visited and was treated</a:t>
            </a:r>
          </a:p>
          <a:p>
            <a:pPr>
              <a:spcAft>
                <a:spcPts val="876"/>
              </a:spcAft>
              <a:defRPr/>
            </a:pPr>
            <a:r>
              <a:rPr lang="en-US" sz="3200" b="1" dirty="0">
                <a:latin typeface="Calibri"/>
              </a:rPr>
              <a:t>Objectives of your investigation:</a:t>
            </a:r>
          </a:p>
          <a:p>
            <a:pPr marL="206053" indent="-190790">
              <a:lnSpc>
                <a:spcPts val="2904"/>
              </a:lnSpc>
              <a:defRPr/>
            </a:pPr>
            <a:r>
              <a:rPr lang="en-US" sz="2400" dirty="0">
                <a:solidFill>
                  <a:srgbClr val="ED7D31"/>
                </a:solidFill>
                <a:latin typeface="Calibri"/>
              </a:rPr>
              <a:t>■    </a:t>
            </a:r>
            <a:r>
              <a:rPr lang="en-US" sz="2400" dirty="0">
                <a:latin typeface="Calibri"/>
              </a:rPr>
              <a:t>Identify other cases who may have been in contact with the confirmed case or their biological specimens, including other patients, HCW, visitors</a:t>
            </a:r>
          </a:p>
          <a:p>
            <a:pPr algn="just">
              <a:lnSpc>
                <a:spcPts val="2904"/>
              </a:lnSpc>
              <a:spcAft>
                <a:spcPts val="1928"/>
              </a:spcAft>
              <a:defRPr/>
            </a:pPr>
            <a:r>
              <a:rPr lang="en-US" sz="2400" dirty="0">
                <a:solidFill>
                  <a:srgbClr val="ED7D31"/>
                </a:solidFill>
                <a:latin typeface="Calibri"/>
              </a:rPr>
              <a:t>■    </a:t>
            </a:r>
            <a:r>
              <a:rPr lang="en-US" sz="2400" dirty="0">
                <a:latin typeface="Calibri"/>
              </a:rPr>
              <a:t>Identify how they were infected - that is, what exposures resulted in infection</a:t>
            </a:r>
          </a:p>
          <a:p>
            <a:pPr algn="just">
              <a:defRPr/>
            </a:pPr>
            <a:r>
              <a:rPr lang="en-US" sz="2400" dirty="0">
                <a:solidFill>
                  <a:srgbClr val="ED7D31"/>
                </a:solidFill>
                <a:latin typeface="Calibri"/>
              </a:rPr>
              <a:t>■    </a:t>
            </a:r>
            <a:r>
              <a:rPr lang="en-US" sz="2400" dirty="0">
                <a:latin typeface="Calibri"/>
              </a:rPr>
              <a:t>Quickly recommend measures to stop transmission</a:t>
            </a:r>
          </a:p>
        </p:txBody>
      </p:sp>
    </p:spTree>
    <p:extLst>
      <p:ext uri="{BB962C8B-B14F-4D97-AF65-F5344CB8AC3E}">
        <p14:creationId xmlns:p14="http://schemas.microsoft.com/office/powerpoint/2010/main" val="14294952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9716"/>
            <a:ext cx="310634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
          <p:cNvSpPr>
            <a:spLocks noChangeArrowheads="1"/>
          </p:cNvSpPr>
          <p:nvPr/>
        </p:nvSpPr>
        <p:spPr bwMode="auto">
          <a:xfrm>
            <a:off x="608410" y="182485"/>
            <a:ext cx="6706790" cy="42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eaLnBrk="1" hangingPunct="1"/>
            <a:r>
              <a:rPr lang="en-US" altLang="en-US" sz="2000" b="1" dirty="0">
                <a:solidFill>
                  <a:srgbClr val="2D7CA5"/>
                </a:solidFill>
              </a:rPr>
              <a:t> </a:t>
            </a:r>
            <a:r>
              <a:rPr lang="en-US" altLang="en-US" sz="3600" dirty="0">
                <a:solidFill>
                  <a:srgbClr val="D86422"/>
                </a:solidFill>
              </a:rPr>
              <a:t>Enhanced surveillance</a:t>
            </a:r>
          </a:p>
        </p:txBody>
      </p:sp>
      <p:sp>
        <p:nvSpPr>
          <p:cNvPr id="17413" name="Rectangle 4"/>
          <p:cNvSpPr>
            <a:spLocks noChangeArrowheads="1"/>
          </p:cNvSpPr>
          <p:nvPr/>
        </p:nvSpPr>
        <p:spPr bwMode="auto">
          <a:xfrm>
            <a:off x="3449241" y="940500"/>
            <a:ext cx="5409009" cy="57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lnSpc>
                <a:spcPts val="2525"/>
              </a:lnSpc>
            </a:pPr>
            <a:r>
              <a:rPr lang="en-US" altLang="en-US" sz="2100" dirty="0"/>
              <a:t>General surveillance in the area under investigation should be enhanced for at least one month, focusing on:</a:t>
            </a:r>
          </a:p>
          <a:p>
            <a:pPr algn="just">
              <a:lnSpc>
                <a:spcPts val="2640"/>
              </a:lnSpc>
            </a:pPr>
            <a:r>
              <a:rPr lang="en-US" altLang="en-US" sz="1600" dirty="0">
                <a:solidFill>
                  <a:srgbClr val="ED7D31"/>
                </a:solidFill>
              </a:rPr>
              <a:t>■    </a:t>
            </a:r>
            <a:r>
              <a:rPr lang="en-US" altLang="en-US" sz="1600" dirty="0"/>
              <a:t>Setting up lab testing in the local health care facility, if feasible, or organizing rapid transfer of specimens to a laboratory with testing capacity</a:t>
            </a:r>
          </a:p>
          <a:p>
            <a:pPr>
              <a:lnSpc>
                <a:spcPts val="2744"/>
              </a:lnSpc>
            </a:pPr>
            <a:r>
              <a:rPr lang="en-US" altLang="en-US" sz="1600" dirty="0">
                <a:solidFill>
                  <a:srgbClr val="ED7D31"/>
                </a:solidFill>
              </a:rPr>
              <a:t>■    </a:t>
            </a:r>
            <a:r>
              <a:rPr lang="en-US" altLang="en-US" sz="1600" dirty="0"/>
              <a:t>Informing local clinicians of the case definition and the need for vigilance</a:t>
            </a:r>
          </a:p>
          <a:p>
            <a:pPr>
              <a:lnSpc>
                <a:spcPts val="2744"/>
              </a:lnSpc>
            </a:pPr>
            <a:r>
              <a:rPr lang="en-US" altLang="en-US" sz="1600" dirty="0">
                <a:solidFill>
                  <a:srgbClr val="ED7D31"/>
                </a:solidFill>
              </a:rPr>
              <a:t>■    </a:t>
            </a:r>
            <a:r>
              <a:rPr lang="en-US" altLang="en-US" sz="1600" dirty="0"/>
              <a:t>Surveillance for severe acute respiratory illnesses (SARI) in health care facilities in the community</a:t>
            </a:r>
          </a:p>
        </p:txBody>
      </p:sp>
      <p:sp>
        <p:nvSpPr>
          <p:cNvPr id="17414" name="Rectangle 5"/>
          <p:cNvSpPr>
            <a:spLocks noChangeArrowheads="1"/>
          </p:cNvSpPr>
          <p:nvPr/>
        </p:nvSpPr>
        <p:spPr bwMode="auto">
          <a:xfrm>
            <a:off x="3461148" y="4934890"/>
            <a:ext cx="4782740" cy="25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201389" indent="-190790">
              <a:spcAft>
                <a:spcPts val="2807"/>
              </a:spcAft>
            </a:pPr>
            <a:r>
              <a:rPr lang="en-US" altLang="en-US" sz="1600">
                <a:solidFill>
                  <a:srgbClr val="ED7D31"/>
                </a:solidFill>
              </a:rPr>
              <a:t>■ </a:t>
            </a:r>
            <a:r>
              <a:rPr lang="en-US" altLang="en-US" sz="1600"/>
              <a:t>Increasing testing of SARI cases at local health care facilities</a:t>
            </a:r>
          </a:p>
        </p:txBody>
      </p:sp>
      <p:sp>
        <p:nvSpPr>
          <p:cNvPr id="17415" name="Rectangle 6"/>
          <p:cNvSpPr>
            <a:spLocks noChangeArrowheads="1"/>
          </p:cNvSpPr>
          <p:nvPr/>
        </p:nvSpPr>
        <p:spPr bwMode="auto">
          <a:xfrm>
            <a:off x="3461148" y="5758411"/>
            <a:ext cx="4725590" cy="61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01389" indent="-190790">
              <a:lnSpc>
                <a:spcPts val="2661"/>
              </a:lnSpc>
              <a:spcBef>
                <a:spcPts val="2807"/>
              </a:spcBef>
            </a:pPr>
            <a:r>
              <a:rPr lang="en-US" altLang="en-US" sz="1600">
                <a:solidFill>
                  <a:srgbClr val="ED7D31"/>
                </a:solidFill>
              </a:rPr>
              <a:t>■ </a:t>
            </a:r>
            <a:r>
              <a:rPr lang="en-US" altLang="en-US" sz="1600"/>
              <a:t>If resources allow, testing of people with milder, influenzalike illness</a:t>
            </a:r>
          </a:p>
        </p:txBody>
      </p:sp>
    </p:spTree>
    <p:extLst>
      <p:ext uri="{BB962C8B-B14F-4D97-AF65-F5344CB8AC3E}">
        <p14:creationId xmlns:p14="http://schemas.microsoft.com/office/powerpoint/2010/main" val="2702392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5360" y="2300558"/>
            <a:ext cx="3167063" cy="221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4"/>
          <p:cNvSpPr>
            <a:spLocks noChangeArrowheads="1"/>
          </p:cNvSpPr>
          <p:nvPr/>
        </p:nvSpPr>
        <p:spPr bwMode="auto">
          <a:xfrm>
            <a:off x="1609724" y="215239"/>
            <a:ext cx="4867275" cy="54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eaLnBrk="1" hangingPunct="1"/>
            <a:r>
              <a:rPr lang="en-US" altLang="en-US" sz="4000" dirty="0">
                <a:solidFill>
                  <a:srgbClr val="D86422"/>
                </a:solidFill>
              </a:rPr>
              <a:t>Data analysis</a:t>
            </a:r>
          </a:p>
        </p:txBody>
      </p:sp>
      <p:sp>
        <p:nvSpPr>
          <p:cNvPr id="18438" name="Rectangle 5"/>
          <p:cNvSpPr>
            <a:spLocks noChangeArrowheads="1"/>
          </p:cNvSpPr>
          <p:nvPr/>
        </p:nvSpPr>
        <p:spPr bwMode="auto">
          <a:xfrm>
            <a:off x="155973" y="901507"/>
            <a:ext cx="8754665" cy="316620"/>
          </a:xfrm>
          <a:prstGeom prst="rect">
            <a:avLst/>
          </a:prstGeom>
          <a:solidFill>
            <a:srgbClr val="498F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eaLnBrk="1" hangingPunct="1"/>
            <a:r>
              <a:rPr lang="en-US" altLang="en-US" sz="2100" b="1">
                <a:solidFill>
                  <a:srgbClr val="FFFFFF"/>
                </a:solidFill>
              </a:rPr>
              <a:t>Descriptive analysis of cases should be performed in terms of time, place and person:</a:t>
            </a:r>
          </a:p>
        </p:txBody>
      </p:sp>
      <p:sp>
        <p:nvSpPr>
          <p:cNvPr id="18439" name="Rectangle 6"/>
          <p:cNvSpPr>
            <a:spLocks noChangeArrowheads="1"/>
          </p:cNvSpPr>
          <p:nvPr/>
        </p:nvSpPr>
        <p:spPr bwMode="auto">
          <a:xfrm>
            <a:off x="1413273" y="1530067"/>
            <a:ext cx="6226969" cy="6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Aft>
                <a:spcPts val="876"/>
              </a:spcAft>
            </a:pPr>
            <a:r>
              <a:rPr lang="en-US" altLang="en-US" sz="2100" b="1" dirty="0"/>
              <a:t>Place</a:t>
            </a:r>
            <a:r>
              <a:rPr lang="en-US" altLang="en-US" sz="2100" dirty="0"/>
              <a:t>: geographical location: </a:t>
            </a:r>
            <a:r>
              <a:rPr lang="en-US" altLang="en-US" sz="2100" b="1" dirty="0"/>
              <a:t>maps </a:t>
            </a:r>
            <a:r>
              <a:rPr lang="en-US" altLang="en-US" sz="2100" dirty="0"/>
              <a:t>of the locale, case patients'</a:t>
            </a:r>
          </a:p>
          <a:p>
            <a:pPr algn="ctr" eaLnBrk="1" hangingPunct="1"/>
            <a:r>
              <a:rPr lang="en-US" altLang="en-US" sz="2100" dirty="0"/>
              <a:t>homes</a:t>
            </a:r>
          </a:p>
        </p:txBody>
      </p:sp>
      <p:sp>
        <p:nvSpPr>
          <p:cNvPr id="18440" name="Rectangle 7"/>
          <p:cNvSpPr>
            <a:spLocks noChangeArrowheads="1"/>
          </p:cNvSpPr>
          <p:nvPr/>
        </p:nvSpPr>
        <p:spPr bwMode="auto">
          <a:xfrm>
            <a:off x="409575" y="2490841"/>
            <a:ext cx="2436019" cy="204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lnSpc>
                <a:spcPts val="2963"/>
              </a:lnSpc>
            </a:pPr>
            <a:r>
              <a:rPr lang="en-US" altLang="en-US" sz="2100" b="1"/>
              <a:t>Time</a:t>
            </a:r>
            <a:r>
              <a:rPr lang="en-US" altLang="en-US" sz="2100"/>
              <a:t>: Date of onset: graphical and/or tabular descriptions of cases by date of onset: </a:t>
            </a:r>
            <a:r>
              <a:rPr lang="en-US" altLang="en-US" sz="2100" b="1"/>
              <a:t>epidemic curve</a:t>
            </a:r>
          </a:p>
        </p:txBody>
      </p:sp>
      <p:sp>
        <p:nvSpPr>
          <p:cNvPr id="18441" name="Rectangle 8"/>
          <p:cNvSpPr>
            <a:spLocks noChangeArrowheads="1"/>
          </p:cNvSpPr>
          <p:nvPr/>
        </p:nvSpPr>
        <p:spPr bwMode="auto">
          <a:xfrm>
            <a:off x="6115051" y="2210095"/>
            <a:ext cx="2775347" cy="252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lnSpc>
                <a:spcPts val="2942"/>
              </a:lnSpc>
            </a:pPr>
            <a:r>
              <a:rPr lang="en-US" altLang="en-US" sz="2100" b="1"/>
              <a:t>Person</a:t>
            </a:r>
            <a:r>
              <a:rPr lang="en-US" altLang="en-US" sz="2100"/>
              <a:t>: relationship (i.e. transmission or family trees) and demographic characteristics (e.g. distribution by age and sex) should be developed</a:t>
            </a:r>
          </a:p>
        </p:txBody>
      </p:sp>
      <p:sp>
        <p:nvSpPr>
          <p:cNvPr id="18442" name="Rectangle 9"/>
          <p:cNvSpPr>
            <a:spLocks noChangeArrowheads="1"/>
          </p:cNvSpPr>
          <p:nvPr/>
        </p:nvSpPr>
        <p:spPr bwMode="auto">
          <a:xfrm>
            <a:off x="352425" y="4938009"/>
            <a:ext cx="8272463" cy="153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76846" algn="just">
              <a:lnSpc>
                <a:spcPts val="2682"/>
              </a:lnSpc>
            </a:pPr>
            <a:r>
              <a:rPr lang="en-US" altLang="en-US" sz="2100"/>
              <a:t>Key epidemiological data (e.g. estimation of an incubation period, description of transmission patterns, attack rates by age, occupation, exposure history etc.) and clinical data (e.g. spectrum of illness severity, proportion with pneumonia, deaths)</a:t>
            </a:r>
          </a:p>
          <a:p>
            <a:pPr marL="76846" algn="ctr">
              <a:lnSpc>
                <a:spcPts val="2682"/>
              </a:lnSpc>
            </a:pPr>
            <a:r>
              <a:rPr lang="en-US" altLang="en-US" sz="2100"/>
              <a:t>should also be provided</a:t>
            </a:r>
          </a:p>
        </p:txBody>
      </p:sp>
    </p:spTree>
    <p:extLst>
      <p:ext uri="{BB962C8B-B14F-4D97-AF65-F5344CB8AC3E}">
        <p14:creationId xmlns:p14="http://schemas.microsoft.com/office/powerpoint/2010/main" val="2835949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64655-AA16-4ADC-98E8-BF90D5C26862}"/>
              </a:ext>
            </a:extLst>
          </p:cNvPr>
          <p:cNvSpPr>
            <a:spLocks noGrp="1"/>
          </p:cNvSpPr>
          <p:nvPr>
            <p:ph type="title"/>
          </p:nvPr>
        </p:nvSpPr>
        <p:spPr>
          <a:xfrm>
            <a:off x="350168" y="116632"/>
            <a:ext cx="8229600" cy="1143000"/>
          </a:xfrm>
          <a:prstGeom prst="rect">
            <a:avLst/>
          </a:prstGeom>
        </p:spPr>
        <p:txBody>
          <a:bodyPr anchor="ctr">
            <a:normAutofit/>
          </a:bodyPr>
          <a:lstStyle/>
          <a:p>
            <a:r>
              <a:rPr lang="en-US" dirty="0"/>
              <a:t>Coronaviruses</a:t>
            </a:r>
          </a:p>
        </p:txBody>
      </p:sp>
      <p:sp>
        <p:nvSpPr>
          <p:cNvPr id="16" name="Slide Number Placeholder 3">
            <a:extLst>
              <a:ext uri="{FF2B5EF4-FFF2-40B4-BE49-F238E27FC236}">
                <a16:creationId xmlns:a16="http://schemas.microsoft.com/office/drawing/2014/main" id="{18D7C5BA-B476-49CE-94DA-ADAC49628F9C}"/>
              </a:ext>
            </a:extLst>
          </p:cNvPr>
          <p:cNvSpPr>
            <a:spLocks noGrp="1"/>
          </p:cNvSpPr>
          <p:nvPr>
            <p:ph type="sldNum" sz="quarter" idx="12"/>
          </p:nvPr>
        </p:nvSpPr>
        <p:spPr>
          <a:xfrm>
            <a:off x="6614864" y="6021292"/>
            <a:ext cx="2133600" cy="365125"/>
          </a:xfrm>
        </p:spPr>
        <p:txBody>
          <a:bodyPr/>
          <a:lstStyle/>
          <a:p>
            <a:pPr>
              <a:spcAft>
                <a:spcPts val="600"/>
              </a:spcAft>
            </a:pPr>
            <a:fld id="{BA8F66B1-2E65-47C7-819A-96C2007DF291}" type="slidenum">
              <a:rPr lang="en-US" smtClean="0"/>
              <a:pPr>
                <a:spcAft>
                  <a:spcPts val="600"/>
                </a:spcAft>
              </a:pPr>
              <a:t>5</a:t>
            </a:fld>
            <a:endParaRPr lang="en-US"/>
          </a:p>
        </p:txBody>
      </p:sp>
      <p:sp>
        <p:nvSpPr>
          <p:cNvPr id="4" name="Slide Number Placeholder 3" hidden="1">
            <a:extLst>
              <a:ext uri="{FF2B5EF4-FFF2-40B4-BE49-F238E27FC236}">
                <a16:creationId xmlns:a16="http://schemas.microsoft.com/office/drawing/2014/main" id="{08CE0977-05DC-4E26-B2C7-48487F34A0BD}"/>
              </a:ext>
            </a:extLst>
          </p:cNvPr>
          <p:cNvSpPr>
            <a:spLocks noGrp="1"/>
          </p:cNvSpPr>
          <p:nvPr>
            <p:ph type="sldNum" sz="quarter" idx="4294967295"/>
          </p:nvPr>
        </p:nvSpPr>
        <p:spPr>
          <a:xfrm>
            <a:off x="6614864" y="6021292"/>
            <a:ext cx="2133600" cy="365125"/>
          </a:xfrm>
        </p:spPr>
        <p:txBody>
          <a:bodyPr/>
          <a:lstStyle/>
          <a:p>
            <a:pPr>
              <a:spcAft>
                <a:spcPts val="600"/>
              </a:spcAft>
            </a:pPr>
            <a:fld id="{BA8F66B1-2E65-47C7-819A-96C2007DF291}" type="slidenum">
              <a:rPr lang="en-US" smtClean="0"/>
              <a:pPr>
                <a:spcAft>
                  <a:spcPts val="600"/>
                </a:spcAft>
              </a:pPr>
              <a:t>5</a:t>
            </a:fld>
            <a:endParaRPr lang="en-US"/>
          </a:p>
        </p:txBody>
      </p:sp>
      <p:graphicFrame>
        <p:nvGraphicFramePr>
          <p:cNvPr id="6" name="Content Placeholder 2">
            <a:extLst>
              <a:ext uri="{FF2B5EF4-FFF2-40B4-BE49-F238E27FC236}">
                <a16:creationId xmlns:a16="http://schemas.microsoft.com/office/drawing/2014/main" id="{22D98FE8-115D-4838-A31A-712A7BF0930E}"/>
              </a:ext>
            </a:extLst>
          </p:cNvPr>
          <p:cNvGraphicFramePr>
            <a:graphicFrameLocks noGrp="1"/>
          </p:cNvGraphicFramePr>
          <p:nvPr>
            <p:ph idx="1"/>
            <p:extLst>
              <p:ext uri="{D42A27DB-BD31-4B8C-83A1-F6EECF244321}">
                <p14:modId xmlns:p14="http://schemas.microsoft.com/office/powerpoint/2010/main" val="338990538"/>
              </p:ext>
            </p:extLst>
          </p:nvPr>
        </p:nvGraphicFramePr>
        <p:xfrm>
          <a:off x="457200" y="160020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8136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533400" y="260470"/>
            <a:ext cx="7696200" cy="141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eaLnBrk="1" hangingPunct="1"/>
            <a:r>
              <a:rPr lang="en-US" altLang="en-US" sz="4400" dirty="0">
                <a:solidFill>
                  <a:srgbClr val="D86422"/>
                </a:solidFill>
              </a:rPr>
              <a:t>What do you do with this analysis?</a:t>
            </a:r>
          </a:p>
        </p:txBody>
      </p:sp>
      <p:sp>
        <p:nvSpPr>
          <p:cNvPr id="5" name="Rectangle 4"/>
          <p:cNvSpPr/>
          <p:nvPr/>
        </p:nvSpPr>
        <p:spPr>
          <a:xfrm>
            <a:off x="304800" y="1219200"/>
            <a:ext cx="8382000" cy="5105400"/>
          </a:xfrm>
          <a:prstGeom prst="rect">
            <a:avLst/>
          </a:prstGeom>
        </p:spPr>
        <p:txBody>
          <a:bodyPr lIns="0" tIns="0" rIns="0" bIns="0"/>
          <a:lstStyle/>
          <a:p>
            <a:pPr algn="just">
              <a:lnSpc>
                <a:spcPts val="4206"/>
              </a:lnSpc>
              <a:defRPr/>
            </a:pPr>
            <a:r>
              <a:rPr lang="en-US" sz="4000" dirty="0">
                <a:latin typeface="Calibri"/>
              </a:rPr>
              <a:t>Data is critical for:</a:t>
            </a:r>
          </a:p>
          <a:p>
            <a:pPr marL="571500" indent="-571500">
              <a:lnSpc>
                <a:spcPts val="4206"/>
              </a:lnSpc>
              <a:buFont typeface="Arial" pitchFamily="34" charset="0"/>
              <a:buChar char="•"/>
              <a:defRPr/>
            </a:pPr>
            <a:r>
              <a:rPr lang="en-US" sz="4000" dirty="0">
                <a:latin typeface="Calibri"/>
              </a:rPr>
              <a:t>Analysis and interpretation - conduct a risk assessment</a:t>
            </a:r>
          </a:p>
          <a:p>
            <a:pPr marL="571500" indent="-571500">
              <a:lnSpc>
                <a:spcPts val="4206"/>
              </a:lnSpc>
              <a:buFont typeface="Arial" pitchFamily="34" charset="0"/>
              <a:buChar char="•"/>
              <a:defRPr/>
            </a:pPr>
            <a:r>
              <a:rPr lang="en-US" sz="4000" dirty="0">
                <a:latin typeface="Calibri"/>
              </a:rPr>
              <a:t>Design and implement mitigation measures</a:t>
            </a:r>
          </a:p>
          <a:p>
            <a:pPr marL="571500" indent="-571500">
              <a:lnSpc>
                <a:spcPts val="4206"/>
              </a:lnSpc>
              <a:buFont typeface="Arial" pitchFamily="34" charset="0"/>
              <a:buChar char="•"/>
              <a:defRPr/>
            </a:pPr>
            <a:r>
              <a:rPr lang="en-US" sz="4000" dirty="0">
                <a:latin typeface="Calibri"/>
              </a:rPr>
              <a:t>Share findings of outbreak investigations so that others can learn from experiences</a:t>
            </a:r>
          </a:p>
        </p:txBody>
      </p:sp>
    </p:spTree>
    <p:extLst>
      <p:ext uri="{BB962C8B-B14F-4D97-AF65-F5344CB8AC3E}">
        <p14:creationId xmlns:p14="http://schemas.microsoft.com/office/powerpoint/2010/main" val="1687121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5CAB-FCA6-423B-8A6F-095B48E34005}"/>
              </a:ext>
            </a:extLst>
          </p:cNvPr>
          <p:cNvSpPr>
            <a:spLocks noGrp="1"/>
          </p:cNvSpPr>
          <p:nvPr>
            <p:ph type="title"/>
          </p:nvPr>
        </p:nvSpPr>
        <p:spPr/>
        <p:txBody>
          <a:bodyPr/>
          <a:lstStyle/>
          <a:p>
            <a:r>
              <a:rPr lang="en-US" dirty="0"/>
              <a:t>LABORATORY TESTING FOR COVID-19</a:t>
            </a:r>
          </a:p>
        </p:txBody>
      </p:sp>
      <p:sp>
        <p:nvSpPr>
          <p:cNvPr id="3" name="Content Placeholder 2">
            <a:extLst>
              <a:ext uri="{FF2B5EF4-FFF2-40B4-BE49-F238E27FC236}">
                <a16:creationId xmlns:a16="http://schemas.microsoft.com/office/drawing/2014/main" id="{DD77BDF9-C2D5-4FDC-ACE9-0785B55587E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4957187-8BAE-4D33-9F74-55F44BBB296F}"/>
              </a:ext>
            </a:extLst>
          </p:cNvPr>
          <p:cNvSpPr>
            <a:spLocks noGrp="1"/>
          </p:cNvSpPr>
          <p:nvPr>
            <p:ph type="sldNum" sz="quarter" idx="12"/>
          </p:nvPr>
        </p:nvSpPr>
        <p:spPr/>
        <p:txBody>
          <a:bodyPr/>
          <a:lstStyle/>
          <a:p>
            <a:fld id="{BA8F66B1-2E65-47C7-819A-96C2007DF291}" type="slidenum">
              <a:rPr lang="en-US" smtClean="0"/>
              <a:t>51</a:t>
            </a:fld>
            <a:endParaRPr lang="en-US"/>
          </a:p>
        </p:txBody>
      </p:sp>
    </p:spTree>
    <p:extLst>
      <p:ext uri="{BB962C8B-B14F-4D97-AF65-F5344CB8AC3E}">
        <p14:creationId xmlns:p14="http://schemas.microsoft.com/office/powerpoint/2010/main" val="3262379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220719"/>
            <a:ext cx="9144000" cy="994172"/>
          </a:xfrm>
        </p:spPr>
        <p:txBody>
          <a:bodyPr/>
          <a:lstStyle/>
          <a:p>
            <a:r>
              <a:rPr lang="en-US" dirty="0"/>
              <a:t>Laboratory sample type collected </a:t>
            </a:r>
            <a:r>
              <a:rPr lang="en-US" dirty="0" err="1"/>
              <a:t>forlaboratory</a:t>
            </a:r>
            <a:r>
              <a:rPr lang="en-US" dirty="0"/>
              <a:t> testing - 1 </a:t>
            </a:r>
          </a:p>
        </p:txBody>
      </p:sp>
      <p:graphicFrame>
        <p:nvGraphicFramePr>
          <p:cNvPr id="4" name="Content Placeholder 3"/>
          <p:cNvGraphicFramePr>
            <a:graphicFrameLocks noGrp="1"/>
          </p:cNvGraphicFramePr>
          <p:nvPr>
            <p:ph idx="1"/>
          </p:nvPr>
        </p:nvGraphicFramePr>
        <p:xfrm>
          <a:off x="90152" y="2170175"/>
          <a:ext cx="8963696" cy="3970020"/>
        </p:xfrm>
        <a:graphic>
          <a:graphicData uri="http://schemas.openxmlformats.org/drawingml/2006/table">
            <a:tbl>
              <a:tblPr firstRow="1" bandRow="1">
                <a:tableStyleId>{5C22544A-7EE6-4342-B048-85BDC9FD1C3A}</a:tableStyleId>
              </a:tblPr>
              <a:tblGrid>
                <a:gridCol w="354169">
                  <a:extLst>
                    <a:ext uri="{9D8B030D-6E8A-4147-A177-3AD203B41FA5}">
                      <a16:colId xmlns:a16="http://schemas.microsoft.com/office/drawing/2014/main" val="20000"/>
                    </a:ext>
                  </a:extLst>
                </a:gridCol>
                <a:gridCol w="1863827">
                  <a:extLst>
                    <a:ext uri="{9D8B030D-6E8A-4147-A177-3AD203B41FA5}">
                      <a16:colId xmlns:a16="http://schemas.microsoft.com/office/drawing/2014/main" val="20001"/>
                    </a:ext>
                  </a:extLst>
                </a:gridCol>
                <a:gridCol w="1555514">
                  <a:extLst>
                    <a:ext uri="{9D8B030D-6E8A-4147-A177-3AD203B41FA5}">
                      <a16:colId xmlns:a16="http://schemas.microsoft.com/office/drawing/2014/main" val="20002"/>
                    </a:ext>
                  </a:extLst>
                </a:gridCol>
                <a:gridCol w="1228079">
                  <a:extLst>
                    <a:ext uri="{9D8B030D-6E8A-4147-A177-3AD203B41FA5}">
                      <a16:colId xmlns:a16="http://schemas.microsoft.com/office/drawing/2014/main" val="20003"/>
                    </a:ext>
                  </a:extLst>
                </a:gridCol>
                <a:gridCol w="1389552">
                  <a:extLst>
                    <a:ext uri="{9D8B030D-6E8A-4147-A177-3AD203B41FA5}">
                      <a16:colId xmlns:a16="http://schemas.microsoft.com/office/drawing/2014/main" val="20004"/>
                    </a:ext>
                  </a:extLst>
                </a:gridCol>
                <a:gridCol w="2572555">
                  <a:extLst>
                    <a:ext uri="{9D8B030D-6E8A-4147-A177-3AD203B41FA5}">
                      <a16:colId xmlns:a16="http://schemas.microsoft.com/office/drawing/2014/main" val="20005"/>
                    </a:ext>
                  </a:extLst>
                </a:gridCol>
              </a:tblGrid>
              <a:tr h="480060">
                <a:tc>
                  <a:txBody>
                    <a:bodyPr/>
                    <a:lstStyle/>
                    <a:p>
                      <a:pPr algn="ctr"/>
                      <a:r>
                        <a:rPr lang="en-US" sz="1400" b="1" dirty="0">
                          <a:latin typeface="+mn-lt"/>
                        </a:rPr>
                        <a:t>No </a:t>
                      </a:r>
                    </a:p>
                  </a:txBody>
                  <a:tcPr marL="68580" marR="68580" marT="34290" marB="34290"/>
                </a:tc>
                <a:tc>
                  <a:txBody>
                    <a:bodyPr/>
                    <a:lstStyle/>
                    <a:p>
                      <a:pPr algn="ctr"/>
                      <a:r>
                        <a:rPr lang="en-US" sz="1400" b="1" i="0" u="none" strike="noStrike" kern="1200" baseline="0" dirty="0">
                          <a:solidFill>
                            <a:schemeClr val="lt1"/>
                          </a:solidFill>
                          <a:latin typeface="+mn-lt"/>
                          <a:ea typeface="+mn-ea"/>
                          <a:cs typeface="+mn-cs"/>
                        </a:rPr>
                        <a:t>Specimen type</a:t>
                      </a:r>
                      <a:endParaRPr lang="en-US" sz="1400" b="1" dirty="0">
                        <a:latin typeface="+mn-lt"/>
                      </a:endParaRPr>
                    </a:p>
                  </a:txBody>
                  <a:tcPr marL="68580" marR="68580" marT="34290" marB="34290"/>
                </a:tc>
                <a:tc>
                  <a:txBody>
                    <a:bodyPr/>
                    <a:lstStyle/>
                    <a:p>
                      <a:pPr algn="ctr"/>
                      <a:r>
                        <a:rPr lang="en-US" sz="1400" b="1" i="0" u="none" strike="noStrike" kern="1200" baseline="0" dirty="0">
                          <a:solidFill>
                            <a:schemeClr val="lt1"/>
                          </a:solidFill>
                          <a:latin typeface="+mn-lt"/>
                          <a:ea typeface="+mn-ea"/>
                          <a:cs typeface="+mn-cs"/>
                        </a:rPr>
                        <a:t>Collection</a:t>
                      </a:r>
                    </a:p>
                    <a:p>
                      <a:pPr algn="ctr"/>
                      <a:r>
                        <a:rPr lang="en-US" sz="1400" b="1" i="0" u="none" strike="noStrike" kern="1200" baseline="0" dirty="0">
                          <a:solidFill>
                            <a:schemeClr val="lt1"/>
                          </a:solidFill>
                          <a:latin typeface="+mn-lt"/>
                          <a:ea typeface="+mn-ea"/>
                          <a:cs typeface="+mn-cs"/>
                        </a:rPr>
                        <a:t>materials</a:t>
                      </a:r>
                      <a:endParaRPr lang="en-US" sz="1400" b="1" dirty="0">
                        <a:latin typeface="+mn-lt"/>
                      </a:endParaRPr>
                    </a:p>
                  </a:txBody>
                  <a:tcPr marL="68580" marR="68580" marT="34290" marB="34290"/>
                </a:tc>
                <a:tc>
                  <a:txBody>
                    <a:bodyPr/>
                    <a:lstStyle/>
                    <a:p>
                      <a:pPr algn="ctr"/>
                      <a:r>
                        <a:rPr lang="en-US" sz="1400" b="1" i="0" u="none" strike="noStrike" kern="1200" baseline="0" dirty="0">
                          <a:solidFill>
                            <a:schemeClr val="lt1"/>
                          </a:solidFill>
                          <a:latin typeface="+mn-lt"/>
                          <a:ea typeface="+mn-ea"/>
                          <a:cs typeface="+mn-cs"/>
                        </a:rPr>
                        <a:t>Condition of transportation </a:t>
                      </a:r>
                      <a:endParaRPr lang="en-US" sz="1400" b="1" dirty="0">
                        <a:latin typeface="+mn-lt"/>
                      </a:endParaRPr>
                    </a:p>
                  </a:txBody>
                  <a:tcPr marL="68580" marR="68580" marT="34290" marB="34290"/>
                </a:tc>
                <a:tc>
                  <a:txBody>
                    <a:bodyPr/>
                    <a:lstStyle/>
                    <a:p>
                      <a:pPr algn="ctr"/>
                      <a:r>
                        <a:rPr lang="en-US" sz="1400" b="1" i="0" u="none" strike="noStrike" kern="1200" baseline="0" dirty="0">
                          <a:solidFill>
                            <a:schemeClr val="lt1"/>
                          </a:solidFill>
                          <a:latin typeface="+mn-lt"/>
                          <a:ea typeface="+mn-ea"/>
                          <a:cs typeface="+mn-cs"/>
                        </a:rPr>
                        <a:t>Storage temp </a:t>
                      </a:r>
                      <a:endParaRPr lang="en-US" sz="1400" b="1" dirty="0">
                        <a:latin typeface="+mn-lt"/>
                      </a:endParaRPr>
                    </a:p>
                  </a:txBody>
                  <a:tcPr marL="68580" marR="68580" marT="34290" marB="34290"/>
                </a:tc>
                <a:tc>
                  <a:txBody>
                    <a:bodyPr/>
                    <a:lstStyle/>
                    <a:p>
                      <a:pPr algn="ctr"/>
                      <a:r>
                        <a:rPr lang="en-US" sz="1400" b="1" dirty="0">
                          <a:latin typeface="+mn-lt"/>
                        </a:rPr>
                        <a:t>Comments </a:t>
                      </a:r>
                    </a:p>
                  </a:txBody>
                  <a:tcPr marL="68580" marR="68580" marT="34290" marB="34290"/>
                </a:tc>
                <a:extLst>
                  <a:ext uri="{0D108BD9-81ED-4DB2-BD59-A6C34878D82A}">
                    <a16:rowId xmlns:a16="http://schemas.microsoft.com/office/drawing/2014/main" val="10000"/>
                  </a:ext>
                </a:extLst>
              </a:tr>
              <a:tr h="891540">
                <a:tc>
                  <a:txBody>
                    <a:bodyPr/>
                    <a:lstStyle/>
                    <a:p>
                      <a:pPr algn="ctr"/>
                      <a:r>
                        <a:rPr lang="en-US" sz="1400" b="1" dirty="0">
                          <a:latin typeface="+mn-lt"/>
                        </a:rPr>
                        <a:t>1</a:t>
                      </a:r>
                    </a:p>
                  </a:txBody>
                  <a:tcPr marL="68580" marR="68580" marT="34290" marB="34290"/>
                </a:tc>
                <a:tc>
                  <a:txBody>
                    <a:bodyPr/>
                    <a:lstStyle/>
                    <a:p>
                      <a:r>
                        <a:rPr lang="en-US" sz="1400" b="1" i="0" u="none" strike="noStrike" kern="1200" baseline="0" dirty="0">
                          <a:solidFill>
                            <a:schemeClr val="dk1"/>
                          </a:solidFill>
                          <a:latin typeface="+mn-lt"/>
                          <a:ea typeface="+mn-ea"/>
                          <a:cs typeface="+mn-cs"/>
                        </a:rPr>
                        <a:t>Nasopharyngeal and oropharyngeal swab</a:t>
                      </a:r>
                      <a:endParaRPr lang="en-US" sz="1400" b="1" dirty="0">
                        <a:latin typeface="+mn-lt"/>
                      </a:endParaRPr>
                    </a:p>
                  </a:txBody>
                  <a:tcPr marL="68580" marR="68580" marT="34290" marB="34290"/>
                </a:tc>
                <a:tc>
                  <a:txBody>
                    <a:bodyPr/>
                    <a:lstStyle/>
                    <a:p>
                      <a:r>
                        <a:rPr lang="en-US" sz="1400" b="1" i="0" u="none" strike="noStrike" kern="1200" baseline="0" dirty="0">
                          <a:solidFill>
                            <a:schemeClr val="dk1"/>
                          </a:solidFill>
                          <a:latin typeface="+mn-lt"/>
                          <a:ea typeface="+mn-ea"/>
                          <a:cs typeface="+mn-cs"/>
                        </a:rPr>
                        <a:t>Dacron or polyester locked swabs*</a:t>
                      </a:r>
                      <a:endParaRPr lang="en-US" sz="1400" b="1" dirty="0">
                        <a:latin typeface="+mn-lt"/>
                      </a:endParaRPr>
                    </a:p>
                  </a:txBody>
                  <a:tcPr marL="68580" marR="68580" marT="34290" marB="34290"/>
                </a:tc>
                <a:tc>
                  <a:txBody>
                    <a:bodyPr/>
                    <a:lstStyle/>
                    <a:p>
                      <a:pPr algn="ctr"/>
                      <a:r>
                        <a:rPr lang="en-US" sz="1400" b="1" i="0" u="none" strike="noStrike" kern="1200" baseline="0" dirty="0">
                          <a:solidFill>
                            <a:schemeClr val="dk1"/>
                          </a:solidFill>
                          <a:latin typeface="+mn-lt"/>
                          <a:ea typeface="+mn-ea"/>
                          <a:cs typeface="+mn-cs"/>
                        </a:rPr>
                        <a:t>4 °C</a:t>
                      </a:r>
                      <a:endParaRPr lang="en-US" sz="1400" b="1" dirty="0">
                        <a:latin typeface="+mn-lt"/>
                      </a:endParaRPr>
                    </a:p>
                  </a:txBody>
                  <a:tcPr marL="68580" marR="68580" marT="34290" marB="34290"/>
                </a:tc>
                <a:tc>
                  <a:txBody>
                    <a:bodyPr/>
                    <a:lstStyle/>
                    <a:p>
                      <a:r>
                        <a:rPr lang="en-US" sz="1400" b="1" i="0" u="none" strike="noStrike" kern="1200" baseline="0" dirty="0">
                          <a:solidFill>
                            <a:schemeClr val="dk1"/>
                          </a:solidFill>
                          <a:latin typeface="+mn-lt"/>
                          <a:ea typeface="+mn-ea"/>
                          <a:cs typeface="+mn-cs"/>
                        </a:rPr>
                        <a:t>≤5 days: 4 °C</a:t>
                      </a:r>
                    </a:p>
                    <a:p>
                      <a:r>
                        <a:rPr lang="en-US" sz="1400" b="1" i="0" u="none" strike="noStrike" kern="1200" baseline="0" dirty="0">
                          <a:solidFill>
                            <a:schemeClr val="dk1"/>
                          </a:solidFill>
                          <a:latin typeface="+mn-lt"/>
                          <a:ea typeface="+mn-ea"/>
                          <a:cs typeface="+mn-cs"/>
                        </a:rPr>
                        <a:t>&gt;5 days: -70 °C</a:t>
                      </a:r>
                      <a:endParaRPr lang="en-US" sz="1400" b="1" dirty="0">
                        <a:latin typeface="+mn-lt"/>
                      </a:endParaRPr>
                    </a:p>
                  </a:txBody>
                  <a:tcPr marL="68580" marR="68580" marT="34290" marB="34290"/>
                </a:tc>
                <a:tc>
                  <a:txBody>
                    <a:bodyPr/>
                    <a:lstStyle/>
                    <a:p>
                      <a:r>
                        <a:rPr lang="en-US" sz="1400" b="1" i="0" u="none" strike="noStrike" kern="1200" baseline="0" dirty="0">
                          <a:solidFill>
                            <a:schemeClr val="dk1"/>
                          </a:solidFill>
                          <a:latin typeface="+mn-lt"/>
                          <a:ea typeface="+mn-ea"/>
                          <a:cs typeface="+mn-cs"/>
                        </a:rPr>
                        <a:t>The nasopharyngeal and</a:t>
                      </a:r>
                    </a:p>
                    <a:p>
                      <a:r>
                        <a:rPr lang="en-US" sz="1400" b="1" i="0" u="none" strike="noStrike" kern="1200" baseline="0" dirty="0">
                          <a:solidFill>
                            <a:schemeClr val="dk1"/>
                          </a:solidFill>
                          <a:latin typeface="+mn-lt"/>
                          <a:ea typeface="+mn-ea"/>
                          <a:cs typeface="+mn-cs"/>
                        </a:rPr>
                        <a:t>oropharyngeal swabs should</a:t>
                      </a:r>
                    </a:p>
                    <a:p>
                      <a:r>
                        <a:rPr lang="en-US" sz="1400" b="1" i="0" u="none" strike="noStrike" kern="1200" baseline="0" dirty="0">
                          <a:solidFill>
                            <a:schemeClr val="dk1"/>
                          </a:solidFill>
                          <a:latin typeface="+mn-lt"/>
                          <a:ea typeface="+mn-ea"/>
                          <a:cs typeface="+mn-cs"/>
                        </a:rPr>
                        <a:t>be placed in the same tube to increase the viral load</a:t>
                      </a:r>
                      <a:endParaRPr lang="en-US" sz="1400" b="1" dirty="0">
                        <a:latin typeface="+mn-lt"/>
                      </a:endParaRPr>
                    </a:p>
                  </a:txBody>
                  <a:tcPr marL="68580" marR="68580" marT="34290" marB="34290"/>
                </a:tc>
                <a:extLst>
                  <a:ext uri="{0D108BD9-81ED-4DB2-BD59-A6C34878D82A}">
                    <a16:rowId xmlns:a16="http://schemas.microsoft.com/office/drawing/2014/main" val="10001"/>
                  </a:ext>
                </a:extLst>
              </a:tr>
              <a:tr h="685800">
                <a:tc>
                  <a:txBody>
                    <a:bodyPr/>
                    <a:lstStyle/>
                    <a:p>
                      <a:pPr algn="ctr"/>
                      <a:r>
                        <a:rPr lang="en-US" sz="1400" b="1" dirty="0">
                          <a:latin typeface="+mn-lt"/>
                        </a:rPr>
                        <a:t>2</a:t>
                      </a:r>
                    </a:p>
                  </a:txBody>
                  <a:tcPr marL="68580" marR="68580" marT="34290" marB="34290"/>
                </a:tc>
                <a:tc>
                  <a:txBody>
                    <a:bodyPr/>
                    <a:lstStyle/>
                    <a:p>
                      <a:r>
                        <a:rPr lang="en-US" sz="1400" b="1" i="0" u="none" strike="noStrike" kern="1200" baseline="0" dirty="0" err="1">
                          <a:solidFill>
                            <a:schemeClr val="dk1"/>
                          </a:solidFill>
                          <a:latin typeface="+mn-lt"/>
                          <a:ea typeface="+mn-ea"/>
                          <a:cs typeface="+mn-cs"/>
                        </a:rPr>
                        <a:t>Bronchoalveolar</a:t>
                      </a:r>
                      <a:r>
                        <a:rPr lang="en-US" sz="1400" b="1" i="0" u="none" strike="noStrike" kern="1200" baseline="0" dirty="0">
                          <a:solidFill>
                            <a:schemeClr val="dk1"/>
                          </a:solidFill>
                          <a:latin typeface="+mn-lt"/>
                          <a:ea typeface="+mn-ea"/>
                          <a:cs typeface="+mn-cs"/>
                        </a:rPr>
                        <a:t> lavage</a:t>
                      </a:r>
                    </a:p>
                  </a:txBody>
                  <a:tcPr marL="68580" marR="68580" marT="34290" marB="34290"/>
                </a:tc>
                <a:tc>
                  <a:txBody>
                    <a:bodyPr/>
                    <a:lstStyle/>
                    <a:p>
                      <a:r>
                        <a:rPr lang="en-US" sz="1400" b="1" i="0" u="none" strike="noStrike" kern="1200" baseline="0" dirty="0">
                          <a:solidFill>
                            <a:schemeClr val="dk1"/>
                          </a:solidFill>
                          <a:latin typeface="+mn-lt"/>
                          <a:ea typeface="+mn-ea"/>
                          <a:cs typeface="+mn-cs"/>
                        </a:rPr>
                        <a:t>sterile container*</a:t>
                      </a:r>
                    </a:p>
                    <a:p>
                      <a:endParaRPr lang="en-US" sz="1400" b="1"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dk1"/>
                          </a:solidFill>
                          <a:latin typeface="+mn-lt"/>
                          <a:ea typeface="+mn-ea"/>
                          <a:cs typeface="+mn-cs"/>
                        </a:rPr>
                        <a:t>4 °C</a:t>
                      </a:r>
                      <a:endParaRPr lang="en-US" sz="1400" b="1" dirty="0">
                        <a:latin typeface="+mn-lt"/>
                      </a:endParaRPr>
                    </a:p>
                    <a:p>
                      <a:pPr algn="ctr"/>
                      <a:endParaRPr lang="en-US" sz="1400" b="1" dirty="0">
                        <a:latin typeface="+mn-lt"/>
                      </a:endParaRPr>
                    </a:p>
                  </a:txBody>
                  <a:tcPr marL="68580" marR="68580" marT="34290" marB="34290"/>
                </a:tc>
                <a:tc>
                  <a:txBody>
                    <a:bodyPr/>
                    <a:lstStyle/>
                    <a:p>
                      <a:r>
                        <a:rPr lang="en-US" sz="1400" b="1" i="0" u="none" strike="noStrike" kern="1200" baseline="0" dirty="0">
                          <a:solidFill>
                            <a:schemeClr val="dk1"/>
                          </a:solidFill>
                          <a:latin typeface="+mn-lt"/>
                          <a:ea typeface="+mn-ea"/>
                          <a:cs typeface="+mn-cs"/>
                        </a:rPr>
                        <a:t>≤48 hours: 4 °C</a:t>
                      </a:r>
                    </a:p>
                    <a:p>
                      <a:r>
                        <a:rPr lang="en-US" sz="1400" b="1" i="0" u="none" strike="noStrike" kern="1200" baseline="0" dirty="0">
                          <a:solidFill>
                            <a:schemeClr val="dk1"/>
                          </a:solidFill>
                          <a:latin typeface="+mn-lt"/>
                          <a:ea typeface="+mn-ea"/>
                          <a:cs typeface="+mn-cs"/>
                        </a:rPr>
                        <a:t>&gt;48 hours: –70 °C</a:t>
                      </a:r>
                      <a:endParaRPr lang="en-US" sz="1400" b="1" dirty="0">
                        <a:latin typeface="+mn-lt"/>
                      </a:endParaRPr>
                    </a:p>
                    <a:p>
                      <a:endParaRPr lang="en-US" sz="1400" b="1" dirty="0">
                        <a:latin typeface="+mn-lt"/>
                      </a:endParaRPr>
                    </a:p>
                  </a:txBody>
                  <a:tcPr marL="68580" marR="68580" marT="34290" marB="34290"/>
                </a:tc>
                <a:tc>
                  <a:txBody>
                    <a:bodyPr/>
                    <a:lstStyle/>
                    <a:p>
                      <a:r>
                        <a:rPr lang="en-US" sz="1400" b="1" i="0" u="none" strike="noStrike" kern="1200" baseline="0" dirty="0">
                          <a:solidFill>
                            <a:schemeClr val="dk1"/>
                          </a:solidFill>
                          <a:latin typeface="+mn-lt"/>
                          <a:ea typeface="+mn-ea"/>
                          <a:cs typeface="+mn-cs"/>
                        </a:rPr>
                        <a:t>There may be some dilution</a:t>
                      </a:r>
                    </a:p>
                    <a:p>
                      <a:r>
                        <a:rPr lang="en-US" sz="1400" b="1" i="0" u="none" strike="noStrike" kern="1200" baseline="0" dirty="0">
                          <a:solidFill>
                            <a:schemeClr val="dk1"/>
                          </a:solidFill>
                          <a:latin typeface="+mn-lt"/>
                          <a:ea typeface="+mn-ea"/>
                          <a:cs typeface="+mn-cs"/>
                        </a:rPr>
                        <a:t>of pathogen, but still a</a:t>
                      </a:r>
                    </a:p>
                    <a:p>
                      <a:r>
                        <a:rPr lang="en-US" sz="1400" b="1" i="0" u="none" strike="noStrike" kern="1200" baseline="0" dirty="0">
                          <a:solidFill>
                            <a:schemeClr val="dk1"/>
                          </a:solidFill>
                          <a:latin typeface="+mn-lt"/>
                          <a:ea typeface="+mn-ea"/>
                          <a:cs typeface="+mn-cs"/>
                        </a:rPr>
                        <a:t>worthwhile specimen</a:t>
                      </a:r>
                      <a:endParaRPr lang="en-US" sz="1400" b="1" dirty="0">
                        <a:latin typeface="+mn-lt"/>
                      </a:endParaRPr>
                    </a:p>
                  </a:txBody>
                  <a:tcPr marL="68580" marR="68580" marT="34290" marB="34290"/>
                </a:tc>
                <a:extLst>
                  <a:ext uri="{0D108BD9-81ED-4DB2-BD59-A6C34878D82A}">
                    <a16:rowId xmlns:a16="http://schemas.microsoft.com/office/drawing/2014/main" val="10002"/>
                  </a:ext>
                </a:extLst>
              </a:tr>
              <a:tr h="685800">
                <a:tc>
                  <a:txBody>
                    <a:bodyPr/>
                    <a:lstStyle/>
                    <a:p>
                      <a:pPr algn="ctr"/>
                      <a:r>
                        <a:rPr lang="en-US" sz="1400" b="1" dirty="0">
                          <a:latin typeface="+mn-lt"/>
                        </a:rPr>
                        <a:t>3</a:t>
                      </a:r>
                    </a:p>
                  </a:txBody>
                  <a:tcPr marL="68580" marR="68580" marT="34290" marB="34290"/>
                </a:tc>
                <a:tc>
                  <a:txBody>
                    <a:bodyPr/>
                    <a:lstStyle/>
                    <a:p>
                      <a:r>
                        <a:rPr lang="en-US" sz="1400" b="1" i="0" u="none" strike="noStrike" kern="1200" baseline="0" dirty="0">
                          <a:solidFill>
                            <a:schemeClr val="dk1"/>
                          </a:solidFill>
                          <a:latin typeface="+mn-lt"/>
                          <a:ea typeface="+mn-ea"/>
                          <a:cs typeface="+mn-cs"/>
                        </a:rPr>
                        <a:t>(Endo)tracheal aspirate, nasopharyngeal aspirate or nasal wash</a:t>
                      </a:r>
                      <a:endParaRPr lang="en-US" sz="1400" b="1" dirty="0">
                        <a:latin typeface="+mn-lt"/>
                      </a:endParaRPr>
                    </a:p>
                  </a:txBody>
                  <a:tcPr marL="68580" marR="68580" marT="34290" marB="34290"/>
                </a:tc>
                <a:tc>
                  <a:txBody>
                    <a:bodyPr/>
                    <a:lstStyle/>
                    <a:p>
                      <a:r>
                        <a:rPr lang="en-US" sz="1400" b="1" i="0" u="none" strike="noStrike" kern="1200" baseline="0" dirty="0">
                          <a:solidFill>
                            <a:schemeClr val="dk1"/>
                          </a:solidFill>
                          <a:latin typeface="+mn-lt"/>
                          <a:ea typeface="+mn-ea"/>
                          <a:cs typeface="+mn-cs"/>
                        </a:rPr>
                        <a:t>sterile container</a:t>
                      </a:r>
                      <a:endParaRPr lang="en-US" sz="1400" b="1"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dk1"/>
                          </a:solidFill>
                          <a:latin typeface="+mn-lt"/>
                          <a:ea typeface="+mn-ea"/>
                          <a:cs typeface="+mn-cs"/>
                        </a:rPr>
                        <a:t>4 °C</a:t>
                      </a:r>
                      <a:endParaRPr lang="en-US" sz="1400" b="1" dirty="0">
                        <a:latin typeface="+mn-lt"/>
                      </a:endParaRPr>
                    </a:p>
                  </a:txBody>
                  <a:tcPr marL="68580" marR="68580" marT="34290" marB="34290"/>
                </a:tc>
                <a:tc>
                  <a:txBody>
                    <a:bodyPr/>
                    <a:lstStyle/>
                    <a:p>
                      <a:r>
                        <a:rPr lang="en-US" sz="1400" b="1" i="0" u="none" strike="noStrike" kern="1200" baseline="0" dirty="0">
                          <a:solidFill>
                            <a:schemeClr val="dk1"/>
                          </a:solidFill>
                          <a:latin typeface="+mn-lt"/>
                          <a:ea typeface="+mn-ea"/>
                          <a:cs typeface="+mn-cs"/>
                        </a:rPr>
                        <a:t>≤48 hours: 4 °C</a:t>
                      </a:r>
                    </a:p>
                    <a:p>
                      <a:r>
                        <a:rPr lang="en-US" sz="1400" b="1" i="0" u="none" strike="noStrike" kern="1200" baseline="0" dirty="0">
                          <a:solidFill>
                            <a:schemeClr val="dk1"/>
                          </a:solidFill>
                          <a:latin typeface="+mn-lt"/>
                          <a:ea typeface="+mn-ea"/>
                          <a:cs typeface="+mn-cs"/>
                        </a:rPr>
                        <a:t>&gt;48 hours: –70 °C</a:t>
                      </a:r>
                      <a:endParaRPr lang="en-US" sz="1400" b="1" dirty="0">
                        <a:latin typeface="+mn-lt"/>
                      </a:endParaRPr>
                    </a:p>
                  </a:txBody>
                  <a:tcPr marL="68580" marR="68580" marT="34290" marB="34290"/>
                </a:tc>
                <a:tc>
                  <a:txBody>
                    <a:bodyPr/>
                    <a:lstStyle/>
                    <a:p>
                      <a:endParaRPr lang="en-US" sz="1400" b="1" dirty="0">
                        <a:latin typeface="+mn-lt"/>
                      </a:endParaRPr>
                    </a:p>
                  </a:txBody>
                  <a:tcPr marL="68580" marR="68580" marT="34290" marB="34290"/>
                </a:tc>
                <a:extLst>
                  <a:ext uri="{0D108BD9-81ED-4DB2-BD59-A6C34878D82A}">
                    <a16:rowId xmlns:a16="http://schemas.microsoft.com/office/drawing/2014/main" val="10003"/>
                  </a:ext>
                </a:extLst>
              </a:tr>
              <a:tr h="480060">
                <a:tc>
                  <a:txBody>
                    <a:bodyPr/>
                    <a:lstStyle/>
                    <a:p>
                      <a:pPr algn="ctr"/>
                      <a:r>
                        <a:rPr lang="en-US" sz="1400" b="1" dirty="0">
                          <a:latin typeface="+mn-lt"/>
                        </a:rPr>
                        <a:t>4</a:t>
                      </a:r>
                    </a:p>
                  </a:txBody>
                  <a:tcPr marL="68580" marR="68580" marT="34290" marB="34290"/>
                </a:tc>
                <a:tc>
                  <a:txBody>
                    <a:bodyPr/>
                    <a:lstStyle/>
                    <a:p>
                      <a:r>
                        <a:rPr lang="en-US" sz="1400" b="1" i="0" u="none" strike="noStrike" kern="1200" baseline="0" dirty="0">
                          <a:solidFill>
                            <a:schemeClr val="dk1"/>
                          </a:solidFill>
                          <a:latin typeface="+mn-lt"/>
                          <a:ea typeface="+mn-ea"/>
                          <a:cs typeface="+mn-cs"/>
                        </a:rPr>
                        <a:t>Sputum</a:t>
                      </a:r>
                      <a:endParaRPr lang="en-US" sz="1400" b="1" dirty="0">
                        <a:latin typeface="+mn-lt"/>
                      </a:endParaRPr>
                    </a:p>
                  </a:txBody>
                  <a:tcPr marL="68580" marR="68580" marT="34290" marB="34290"/>
                </a:tc>
                <a:tc>
                  <a:txBody>
                    <a:bodyPr/>
                    <a:lstStyle/>
                    <a:p>
                      <a:r>
                        <a:rPr lang="en-US" sz="1400" b="1" i="0" u="none" strike="noStrike" kern="1200" baseline="0" dirty="0">
                          <a:solidFill>
                            <a:schemeClr val="dk1"/>
                          </a:solidFill>
                          <a:latin typeface="+mn-lt"/>
                          <a:ea typeface="+mn-ea"/>
                          <a:cs typeface="+mn-cs"/>
                        </a:rPr>
                        <a:t>sterile container </a:t>
                      </a:r>
                      <a:endParaRPr lang="en-US" sz="1400" b="1" dirty="0">
                        <a:latin typeface="+mn-lt"/>
                      </a:endParaRPr>
                    </a:p>
                  </a:txBody>
                  <a:tcPr marL="68580" marR="68580" marT="34290" marB="34290"/>
                </a:tc>
                <a:tc>
                  <a:txBody>
                    <a:bodyPr/>
                    <a:lstStyle/>
                    <a:p>
                      <a:pPr algn="ctr"/>
                      <a:r>
                        <a:rPr lang="en-US" sz="1400" b="1" i="0" u="none" strike="noStrike" kern="1200" baseline="0" dirty="0">
                          <a:solidFill>
                            <a:schemeClr val="dk1"/>
                          </a:solidFill>
                          <a:latin typeface="+mn-lt"/>
                          <a:ea typeface="+mn-ea"/>
                          <a:cs typeface="+mn-cs"/>
                        </a:rPr>
                        <a:t>4 °C </a:t>
                      </a:r>
                      <a:endParaRPr lang="en-US" sz="1400" b="1" dirty="0">
                        <a:latin typeface="+mn-lt"/>
                      </a:endParaRPr>
                    </a:p>
                  </a:txBody>
                  <a:tcPr marL="68580" marR="68580" marT="34290" marB="34290"/>
                </a:tc>
                <a:tc>
                  <a:txBody>
                    <a:bodyPr/>
                    <a:lstStyle/>
                    <a:p>
                      <a:r>
                        <a:rPr lang="en-US" sz="1400" b="1" i="0" u="none" strike="noStrike" kern="1200" baseline="0" dirty="0">
                          <a:solidFill>
                            <a:schemeClr val="dk1"/>
                          </a:solidFill>
                          <a:latin typeface="+mn-lt"/>
                          <a:ea typeface="+mn-ea"/>
                          <a:cs typeface="+mn-cs"/>
                        </a:rPr>
                        <a:t>≤48 hours: 4 °C</a:t>
                      </a:r>
                    </a:p>
                    <a:p>
                      <a:r>
                        <a:rPr lang="en-US" sz="1400" b="1" i="0" u="none" strike="noStrike" kern="1200" baseline="0" dirty="0">
                          <a:solidFill>
                            <a:schemeClr val="dk1"/>
                          </a:solidFill>
                          <a:latin typeface="+mn-lt"/>
                          <a:ea typeface="+mn-ea"/>
                          <a:cs typeface="+mn-cs"/>
                        </a:rPr>
                        <a:t>&gt;48 hours: –70 °C</a:t>
                      </a:r>
                      <a:endParaRPr lang="en-US" sz="1400" b="1" dirty="0">
                        <a:latin typeface="+mn-lt"/>
                      </a:endParaRPr>
                    </a:p>
                  </a:txBody>
                  <a:tcPr marL="68580" marR="68580" marT="34290" marB="34290"/>
                </a:tc>
                <a:tc>
                  <a:txBody>
                    <a:bodyPr/>
                    <a:lstStyle/>
                    <a:p>
                      <a:r>
                        <a:rPr lang="en-US" sz="1400" b="1" i="0" u="none" strike="noStrike" kern="1200" baseline="0" dirty="0">
                          <a:solidFill>
                            <a:schemeClr val="dk1"/>
                          </a:solidFill>
                          <a:latin typeface="+mn-lt"/>
                          <a:ea typeface="+mn-ea"/>
                          <a:cs typeface="+mn-cs"/>
                        </a:rPr>
                        <a:t>Ensure the material is from</a:t>
                      </a:r>
                    </a:p>
                    <a:p>
                      <a:r>
                        <a:rPr lang="en-US" sz="1400" b="1" i="0" u="none" strike="noStrike" kern="1200" baseline="0" dirty="0">
                          <a:solidFill>
                            <a:schemeClr val="dk1"/>
                          </a:solidFill>
                          <a:latin typeface="+mn-lt"/>
                          <a:ea typeface="+mn-ea"/>
                          <a:cs typeface="+mn-cs"/>
                        </a:rPr>
                        <a:t>the lower respiratory tract</a:t>
                      </a:r>
                      <a:endParaRPr lang="en-US" sz="1400" b="1" dirty="0">
                        <a:latin typeface="+mn-lt"/>
                      </a:endParaRP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25171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195072"/>
            <a:ext cx="9144000" cy="994172"/>
          </a:xfrm>
        </p:spPr>
        <p:txBody>
          <a:bodyPr/>
          <a:lstStyle/>
          <a:p>
            <a:r>
              <a:rPr lang="en-US" dirty="0"/>
              <a:t>Laboratory sample type collected for laboratory testing - 2 </a:t>
            </a:r>
          </a:p>
        </p:txBody>
      </p:sp>
      <p:graphicFrame>
        <p:nvGraphicFramePr>
          <p:cNvPr id="4" name="Content Placeholder 3"/>
          <p:cNvGraphicFramePr>
            <a:graphicFrameLocks noGrp="1"/>
          </p:cNvGraphicFramePr>
          <p:nvPr>
            <p:ph idx="1"/>
          </p:nvPr>
        </p:nvGraphicFramePr>
        <p:xfrm>
          <a:off x="90152" y="2150856"/>
          <a:ext cx="8963696" cy="3543300"/>
        </p:xfrm>
        <a:graphic>
          <a:graphicData uri="http://schemas.openxmlformats.org/drawingml/2006/table">
            <a:tbl>
              <a:tblPr firstRow="1" bandRow="1">
                <a:tableStyleId>{5C22544A-7EE6-4342-B048-85BDC9FD1C3A}</a:tableStyleId>
              </a:tblPr>
              <a:tblGrid>
                <a:gridCol w="483809">
                  <a:extLst>
                    <a:ext uri="{9D8B030D-6E8A-4147-A177-3AD203B41FA5}">
                      <a16:colId xmlns:a16="http://schemas.microsoft.com/office/drawing/2014/main" val="20000"/>
                    </a:ext>
                  </a:extLst>
                </a:gridCol>
                <a:gridCol w="1892343">
                  <a:extLst>
                    <a:ext uri="{9D8B030D-6E8A-4147-A177-3AD203B41FA5}">
                      <a16:colId xmlns:a16="http://schemas.microsoft.com/office/drawing/2014/main" val="20001"/>
                    </a:ext>
                  </a:extLst>
                </a:gridCol>
                <a:gridCol w="1419896">
                  <a:extLst>
                    <a:ext uri="{9D8B030D-6E8A-4147-A177-3AD203B41FA5}">
                      <a16:colId xmlns:a16="http://schemas.microsoft.com/office/drawing/2014/main" val="20002"/>
                    </a:ext>
                  </a:extLst>
                </a:gridCol>
                <a:gridCol w="1205541">
                  <a:extLst>
                    <a:ext uri="{9D8B030D-6E8A-4147-A177-3AD203B41FA5}">
                      <a16:colId xmlns:a16="http://schemas.microsoft.com/office/drawing/2014/main" val="20003"/>
                    </a:ext>
                  </a:extLst>
                </a:gridCol>
                <a:gridCol w="1585955">
                  <a:extLst>
                    <a:ext uri="{9D8B030D-6E8A-4147-A177-3AD203B41FA5}">
                      <a16:colId xmlns:a16="http://schemas.microsoft.com/office/drawing/2014/main" val="20004"/>
                    </a:ext>
                  </a:extLst>
                </a:gridCol>
                <a:gridCol w="2376152">
                  <a:extLst>
                    <a:ext uri="{9D8B030D-6E8A-4147-A177-3AD203B41FA5}">
                      <a16:colId xmlns:a16="http://schemas.microsoft.com/office/drawing/2014/main" val="20005"/>
                    </a:ext>
                  </a:extLst>
                </a:gridCol>
              </a:tblGrid>
              <a:tr h="480060">
                <a:tc>
                  <a:txBody>
                    <a:bodyPr/>
                    <a:lstStyle/>
                    <a:p>
                      <a:pPr algn="ctr"/>
                      <a:r>
                        <a:rPr lang="en-US" sz="1400" b="1" dirty="0"/>
                        <a:t>No </a:t>
                      </a:r>
                    </a:p>
                  </a:txBody>
                  <a:tcPr marL="68580" marR="68580" marT="34290" marB="34290"/>
                </a:tc>
                <a:tc>
                  <a:txBody>
                    <a:bodyPr/>
                    <a:lstStyle/>
                    <a:p>
                      <a:pPr algn="ctr"/>
                      <a:r>
                        <a:rPr lang="en-US" sz="1400" b="1" i="0" u="none" strike="noStrike" kern="1200" baseline="0" dirty="0">
                          <a:solidFill>
                            <a:schemeClr val="lt1"/>
                          </a:solidFill>
                          <a:latin typeface="+mn-lt"/>
                          <a:ea typeface="+mn-ea"/>
                          <a:cs typeface="+mn-cs"/>
                        </a:rPr>
                        <a:t>Specimen type</a:t>
                      </a:r>
                      <a:endParaRPr lang="en-US" sz="1400" b="1" dirty="0"/>
                    </a:p>
                  </a:txBody>
                  <a:tcPr marL="68580" marR="68580" marT="34290" marB="34290"/>
                </a:tc>
                <a:tc>
                  <a:txBody>
                    <a:bodyPr/>
                    <a:lstStyle/>
                    <a:p>
                      <a:pPr algn="ctr"/>
                      <a:r>
                        <a:rPr lang="en-US" sz="1400" b="1" i="0" u="none" strike="noStrike" kern="1200" baseline="0" dirty="0">
                          <a:solidFill>
                            <a:schemeClr val="lt1"/>
                          </a:solidFill>
                          <a:latin typeface="+mn-lt"/>
                          <a:ea typeface="+mn-ea"/>
                          <a:cs typeface="+mn-cs"/>
                        </a:rPr>
                        <a:t>Collection</a:t>
                      </a:r>
                    </a:p>
                    <a:p>
                      <a:pPr algn="ctr"/>
                      <a:r>
                        <a:rPr lang="en-US" sz="1400" b="1" i="0" u="none" strike="noStrike" kern="1200" baseline="0" dirty="0">
                          <a:solidFill>
                            <a:schemeClr val="lt1"/>
                          </a:solidFill>
                          <a:latin typeface="+mn-lt"/>
                          <a:ea typeface="+mn-ea"/>
                          <a:cs typeface="+mn-cs"/>
                        </a:rPr>
                        <a:t>materials</a:t>
                      </a:r>
                      <a:endParaRPr lang="en-US" sz="1400" b="1" dirty="0"/>
                    </a:p>
                  </a:txBody>
                  <a:tcPr marL="68580" marR="68580" marT="34290" marB="34290"/>
                </a:tc>
                <a:tc>
                  <a:txBody>
                    <a:bodyPr/>
                    <a:lstStyle/>
                    <a:p>
                      <a:pPr algn="ctr"/>
                      <a:r>
                        <a:rPr lang="en-US" sz="1400" b="1" i="0" u="none" strike="noStrike" kern="1200" baseline="0" dirty="0">
                          <a:solidFill>
                            <a:schemeClr val="lt1"/>
                          </a:solidFill>
                          <a:latin typeface="+mn-lt"/>
                          <a:ea typeface="+mn-ea"/>
                          <a:cs typeface="+mn-cs"/>
                        </a:rPr>
                        <a:t>Condition of transportation </a:t>
                      </a:r>
                      <a:endParaRPr lang="en-US" sz="1400" b="1" dirty="0"/>
                    </a:p>
                  </a:txBody>
                  <a:tcPr marL="68580" marR="68580" marT="34290" marB="34290"/>
                </a:tc>
                <a:tc>
                  <a:txBody>
                    <a:bodyPr/>
                    <a:lstStyle/>
                    <a:p>
                      <a:pPr algn="ctr"/>
                      <a:r>
                        <a:rPr lang="en-US" sz="1400" b="1" i="0" u="none" strike="noStrike" kern="1200" baseline="0" dirty="0">
                          <a:solidFill>
                            <a:schemeClr val="lt1"/>
                          </a:solidFill>
                          <a:latin typeface="+mn-lt"/>
                          <a:ea typeface="+mn-ea"/>
                          <a:cs typeface="+mn-cs"/>
                        </a:rPr>
                        <a:t>Storage temp </a:t>
                      </a:r>
                      <a:endParaRPr lang="en-US" sz="1400" b="1" dirty="0"/>
                    </a:p>
                  </a:txBody>
                  <a:tcPr marL="68580" marR="68580" marT="34290" marB="34290"/>
                </a:tc>
                <a:tc>
                  <a:txBody>
                    <a:bodyPr/>
                    <a:lstStyle/>
                    <a:p>
                      <a:pPr algn="ctr"/>
                      <a:r>
                        <a:rPr lang="en-US" sz="1400" b="1" dirty="0"/>
                        <a:t>Comments </a:t>
                      </a:r>
                    </a:p>
                  </a:txBody>
                  <a:tcPr marL="68580" marR="68580" marT="34290" marB="34290"/>
                </a:tc>
                <a:extLst>
                  <a:ext uri="{0D108BD9-81ED-4DB2-BD59-A6C34878D82A}">
                    <a16:rowId xmlns:a16="http://schemas.microsoft.com/office/drawing/2014/main" val="10000"/>
                  </a:ext>
                </a:extLst>
              </a:tr>
              <a:tr h="685800">
                <a:tc>
                  <a:txBody>
                    <a:bodyPr/>
                    <a:lstStyle/>
                    <a:p>
                      <a:pPr algn="ctr"/>
                      <a:r>
                        <a:rPr lang="en-US" sz="1400" b="1" dirty="0"/>
                        <a:t>1</a:t>
                      </a:r>
                    </a:p>
                  </a:txBody>
                  <a:tcPr marL="68580" marR="68580" marT="34290" marB="34290"/>
                </a:tc>
                <a:tc>
                  <a:txBody>
                    <a:bodyPr/>
                    <a:lstStyle/>
                    <a:p>
                      <a:r>
                        <a:rPr lang="en-US" sz="1400" b="1" i="0" u="none" strike="noStrike" kern="1200" baseline="0" dirty="0">
                          <a:solidFill>
                            <a:schemeClr val="dk1"/>
                          </a:solidFill>
                          <a:latin typeface="+mn-lt"/>
                          <a:ea typeface="+mn-ea"/>
                          <a:cs typeface="+mn-cs"/>
                        </a:rPr>
                        <a:t>Tissue from biopsy or</a:t>
                      </a:r>
                    </a:p>
                    <a:p>
                      <a:r>
                        <a:rPr lang="en-US" sz="1400" b="1" i="0" u="none" strike="noStrike" kern="1200" baseline="0" dirty="0">
                          <a:solidFill>
                            <a:schemeClr val="dk1"/>
                          </a:solidFill>
                          <a:latin typeface="+mn-lt"/>
                          <a:ea typeface="+mn-ea"/>
                          <a:cs typeface="+mn-cs"/>
                        </a:rPr>
                        <a:t>autopsy including</a:t>
                      </a:r>
                    </a:p>
                    <a:p>
                      <a:r>
                        <a:rPr lang="en-US" sz="1400" b="1" i="0" u="none" strike="noStrike" kern="1200" baseline="0" dirty="0">
                          <a:solidFill>
                            <a:schemeClr val="dk1"/>
                          </a:solidFill>
                          <a:latin typeface="+mn-lt"/>
                          <a:ea typeface="+mn-ea"/>
                          <a:cs typeface="+mn-cs"/>
                        </a:rPr>
                        <a:t>from lung</a:t>
                      </a:r>
                      <a:endParaRPr lang="en-US" sz="1400" b="1" dirty="0"/>
                    </a:p>
                  </a:txBody>
                  <a:tcPr marL="68580" marR="68580" marT="34290" marB="34290"/>
                </a:tc>
                <a:tc>
                  <a:txBody>
                    <a:bodyPr/>
                    <a:lstStyle/>
                    <a:p>
                      <a:r>
                        <a:rPr lang="en-US" sz="1400" b="1" i="0" u="none" strike="noStrike" kern="1200" baseline="0" dirty="0">
                          <a:solidFill>
                            <a:schemeClr val="dk1"/>
                          </a:solidFill>
                          <a:latin typeface="+mn-lt"/>
                          <a:ea typeface="+mn-ea"/>
                          <a:cs typeface="+mn-cs"/>
                        </a:rPr>
                        <a:t>sterile container</a:t>
                      </a:r>
                    </a:p>
                    <a:p>
                      <a:r>
                        <a:rPr lang="en-US" sz="1400" b="1" i="0" u="none" strike="noStrike" kern="1200" baseline="0" dirty="0">
                          <a:solidFill>
                            <a:schemeClr val="dk1"/>
                          </a:solidFill>
                          <a:latin typeface="+mn-lt"/>
                          <a:ea typeface="+mn-ea"/>
                          <a:cs typeface="+mn-cs"/>
                        </a:rPr>
                        <a:t>with saline</a:t>
                      </a:r>
                      <a:endParaRPr lang="en-US" sz="1400" b="1" dirty="0"/>
                    </a:p>
                  </a:txBody>
                  <a:tcPr marL="68580" marR="68580" marT="34290" marB="34290"/>
                </a:tc>
                <a:tc>
                  <a:txBody>
                    <a:bodyPr/>
                    <a:lstStyle/>
                    <a:p>
                      <a:pPr algn="ctr"/>
                      <a:r>
                        <a:rPr lang="en-US" sz="1400" b="1" i="0" u="none" strike="noStrike" kern="1200" baseline="0" dirty="0">
                          <a:solidFill>
                            <a:schemeClr val="dk1"/>
                          </a:solidFill>
                          <a:latin typeface="+mn-lt"/>
                          <a:ea typeface="+mn-ea"/>
                          <a:cs typeface="+mn-cs"/>
                        </a:rPr>
                        <a:t>4 °C</a:t>
                      </a:r>
                      <a:endParaRPr lang="en-US" sz="1400" b="1" dirty="0"/>
                    </a:p>
                  </a:txBody>
                  <a:tcPr marL="68580" marR="68580" marT="34290" marB="34290"/>
                </a:tc>
                <a:tc>
                  <a:txBody>
                    <a:bodyPr/>
                    <a:lstStyle/>
                    <a:p>
                      <a:r>
                        <a:rPr lang="en-US" sz="1400" b="1" i="0" u="none" strike="noStrike" kern="1200" baseline="0" dirty="0">
                          <a:solidFill>
                            <a:schemeClr val="dk1"/>
                          </a:solidFill>
                          <a:latin typeface="+mn-lt"/>
                          <a:ea typeface="+mn-ea"/>
                          <a:cs typeface="+mn-cs"/>
                        </a:rPr>
                        <a:t>≤24 hours: 4 °C</a:t>
                      </a:r>
                    </a:p>
                    <a:p>
                      <a:r>
                        <a:rPr lang="en-US" sz="1400" b="1" i="0" u="none" strike="noStrike" kern="1200" baseline="0" dirty="0">
                          <a:solidFill>
                            <a:schemeClr val="dk1"/>
                          </a:solidFill>
                          <a:latin typeface="+mn-lt"/>
                          <a:ea typeface="+mn-ea"/>
                          <a:cs typeface="+mn-cs"/>
                        </a:rPr>
                        <a:t>&gt;24 hours: –70 °C</a:t>
                      </a:r>
                      <a:endParaRPr lang="en-US" sz="1400" b="1" dirty="0"/>
                    </a:p>
                  </a:txBody>
                  <a:tcPr marL="68580" marR="68580" marT="34290" marB="34290"/>
                </a:tc>
                <a:tc>
                  <a:txBody>
                    <a:bodyPr/>
                    <a:lstStyle/>
                    <a:p>
                      <a:endParaRPr lang="en-US" sz="1400" b="1" dirty="0"/>
                    </a:p>
                  </a:txBody>
                  <a:tcPr marL="68580" marR="68580" marT="34290" marB="34290"/>
                </a:tc>
                <a:extLst>
                  <a:ext uri="{0D108BD9-81ED-4DB2-BD59-A6C34878D82A}">
                    <a16:rowId xmlns:a16="http://schemas.microsoft.com/office/drawing/2014/main" val="10001"/>
                  </a:ext>
                </a:extLst>
              </a:tr>
              <a:tr h="891540">
                <a:tc>
                  <a:txBody>
                    <a:bodyPr/>
                    <a:lstStyle/>
                    <a:p>
                      <a:pPr algn="ctr"/>
                      <a:r>
                        <a:rPr lang="en-US" sz="1400" b="1" dirty="0"/>
                        <a:t>2</a:t>
                      </a:r>
                    </a:p>
                  </a:txBody>
                  <a:tcPr marL="68580" marR="68580" marT="34290" marB="34290"/>
                </a:tc>
                <a:tc>
                  <a:txBody>
                    <a:bodyPr/>
                    <a:lstStyle/>
                    <a:p>
                      <a:r>
                        <a:rPr lang="en-US" sz="1400" b="1" i="0" u="none" strike="noStrike" kern="1200" baseline="0" dirty="0">
                          <a:solidFill>
                            <a:schemeClr val="dk1"/>
                          </a:solidFill>
                          <a:latin typeface="+mn-lt"/>
                          <a:ea typeface="+mn-ea"/>
                          <a:cs typeface="+mn-cs"/>
                        </a:rPr>
                        <a:t>Serum (2 samples acute and convalescent possibly 2-4 weeks after acute phase)</a:t>
                      </a:r>
                      <a:endParaRPr lang="en-US" sz="1400" b="1" dirty="0"/>
                    </a:p>
                  </a:txBody>
                  <a:tcPr marL="68580" marR="68580" marT="34290" marB="34290"/>
                </a:tc>
                <a:tc>
                  <a:txBody>
                    <a:bodyPr/>
                    <a:lstStyle/>
                    <a:p>
                      <a:r>
                        <a:rPr lang="en-US" sz="1400" b="1" i="0" u="none" strike="noStrike" kern="1200" baseline="0" dirty="0">
                          <a:solidFill>
                            <a:schemeClr val="dk1"/>
                          </a:solidFill>
                          <a:latin typeface="+mn-lt"/>
                          <a:ea typeface="+mn-ea"/>
                          <a:cs typeface="+mn-cs"/>
                        </a:rPr>
                        <a:t>Serum separator tubes (adults: collect 3-5 ml whole blood)</a:t>
                      </a:r>
                      <a:endParaRPr lang="en-US" sz="1400" b="1" dirty="0"/>
                    </a:p>
                  </a:txBody>
                  <a:tcPr marL="68580" marR="68580" marT="34290" marB="34290"/>
                </a:tc>
                <a:tc>
                  <a:txBody>
                    <a:bodyPr/>
                    <a:lstStyle/>
                    <a:p>
                      <a:pPr algn="ctr"/>
                      <a:r>
                        <a:rPr lang="en-US" sz="1400" b="1" i="0" u="none" strike="noStrike" kern="1200" baseline="0" dirty="0">
                          <a:solidFill>
                            <a:schemeClr val="dk1"/>
                          </a:solidFill>
                          <a:latin typeface="+mn-lt"/>
                          <a:ea typeface="+mn-ea"/>
                          <a:cs typeface="+mn-cs"/>
                        </a:rPr>
                        <a:t>4 °C</a:t>
                      </a:r>
                      <a:endParaRPr lang="en-US" sz="1400" b="1" dirty="0"/>
                    </a:p>
                  </a:txBody>
                  <a:tcPr marL="68580" marR="68580" marT="34290" marB="34290"/>
                </a:tc>
                <a:tc>
                  <a:txBody>
                    <a:bodyPr/>
                    <a:lstStyle/>
                    <a:p>
                      <a:r>
                        <a:rPr lang="en-US" sz="1400" b="1" i="0" u="none" strike="noStrike" kern="1200" baseline="0" dirty="0">
                          <a:solidFill>
                            <a:schemeClr val="dk1"/>
                          </a:solidFill>
                          <a:latin typeface="+mn-lt"/>
                          <a:ea typeface="+mn-ea"/>
                          <a:cs typeface="+mn-cs"/>
                        </a:rPr>
                        <a:t>≤5 days: 4 °C</a:t>
                      </a:r>
                    </a:p>
                    <a:p>
                      <a:r>
                        <a:rPr lang="en-US" sz="1400" b="1" i="0" u="none" strike="noStrike" kern="1200" baseline="0" dirty="0">
                          <a:solidFill>
                            <a:schemeClr val="dk1"/>
                          </a:solidFill>
                          <a:latin typeface="+mn-lt"/>
                          <a:ea typeface="+mn-ea"/>
                          <a:cs typeface="+mn-cs"/>
                        </a:rPr>
                        <a:t>&gt;5 days: –70 °C</a:t>
                      </a:r>
                      <a:endParaRPr lang="en-US" sz="1400" b="1" dirty="0"/>
                    </a:p>
                  </a:txBody>
                  <a:tcPr marL="68580" marR="68580" marT="34290" marB="34290"/>
                </a:tc>
                <a:tc>
                  <a:txBody>
                    <a:bodyPr/>
                    <a:lstStyle/>
                    <a:p>
                      <a:r>
                        <a:rPr lang="en-US" sz="1400" b="1" i="0" u="none" strike="noStrike" kern="1200" baseline="0" dirty="0">
                          <a:solidFill>
                            <a:schemeClr val="dk1"/>
                          </a:solidFill>
                          <a:latin typeface="+mn-lt"/>
                          <a:ea typeface="+mn-ea"/>
                          <a:cs typeface="+mn-cs"/>
                        </a:rPr>
                        <a:t>Collect paired samples:</a:t>
                      </a:r>
                    </a:p>
                    <a:p>
                      <a:r>
                        <a:rPr lang="en-US" sz="1400" b="1" i="0" u="none" strike="noStrike" kern="1200" baseline="0" dirty="0">
                          <a:solidFill>
                            <a:schemeClr val="dk1"/>
                          </a:solidFill>
                          <a:latin typeface="+mn-lt"/>
                          <a:ea typeface="+mn-ea"/>
                          <a:cs typeface="+mn-cs"/>
                        </a:rPr>
                        <a:t>• acute – first week of illness</a:t>
                      </a:r>
                    </a:p>
                    <a:p>
                      <a:r>
                        <a:rPr lang="en-US" sz="1400" b="1" i="0" u="none" strike="noStrike" kern="1200" baseline="0" dirty="0">
                          <a:solidFill>
                            <a:schemeClr val="dk1"/>
                          </a:solidFill>
                          <a:latin typeface="+mn-lt"/>
                          <a:ea typeface="+mn-ea"/>
                          <a:cs typeface="+mn-cs"/>
                        </a:rPr>
                        <a:t>• convalescent – 2 to 3 weeks</a:t>
                      </a:r>
                    </a:p>
                    <a:p>
                      <a:r>
                        <a:rPr lang="en-US" sz="1400" b="1" i="0" u="none" strike="noStrike" kern="1200" baseline="0" dirty="0">
                          <a:solidFill>
                            <a:schemeClr val="dk1"/>
                          </a:solidFill>
                          <a:latin typeface="+mn-lt"/>
                          <a:ea typeface="+mn-ea"/>
                          <a:cs typeface="+mn-cs"/>
                        </a:rPr>
                        <a:t>later</a:t>
                      </a:r>
                      <a:endParaRPr lang="en-US" sz="1400" b="1" dirty="0"/>
                    </a:p>
                  </a:txBody>
                  <a:tcPr marL="68580" marR="68580" marT="34290" marB="34290"/>
                </a:tc>
                <a:extLst>
                  <a:ext uri="{0D108BD9-81ED-4DB2-BD59-A6C34878D82A}">
                    <a16:rowId xmlns:a16="http://schemas.microsoft.com/office/drawing/2014/main" val="10002"/>
                  </a:ext>
                </a:extLst>
              </a:tr>
              <a:tr h="685800">
                <a:tc>
                  <a:txBody>
                    <a:bodyPr/>
                    <a:lstStyle/>
                    <a:p>
                      <a:pPr algn="ctr"/>
                      <a:r>
                        <a:rPr lang="en-US" sz="1400" b="1" dirty="0"/>
                        <a:t>3</a:t>
                      </a:r>
                    </a:p>
                  </a:txBody>
                  <a:tcPr marL="68580" marR="68580" marT="34290" marB="34290"/>
                </a:tc>
                <a:tc>
                  <a:txBody>
                    <a:bodyPr/>
                    <a:lstStyle/>
                    <a:p>
                      <a:r>
                        <a:rPr lang="en-US" sz="1400" b="1" i="0" u="none" strike="noStrike" kern="1200" baseline="0" dirty="0">
                          <a:solidFill>
                            <a:schemeClr val="dk1"/>
                          </a:solidFill>
                          <a:latin typeface="+mn-lt"/>
                          <a:ea typeface="+mn-ea"/>
                          <a:cs typeface="+mn-cs"/>
                        </a:rPr>
                        <a:t>Whole blood</a:t>
                      </a:r>
                      <a:endParaRPr lang="en-US" sz="1400" b="1" dirty="0"/>
                    </a:p>
                  </a:txBody>
                  <a:tcPr marL="68580" marR="68580" marT="34290" marB="34290"/>
                </a:tc>
                <a:tc>
                  <a:txBody>
                    <a:bodyPr/>
                    <a:lstStyle/>
                    <a:p>
                      <a:r>
                        <a:rPr lang="en-US" sz="1400" b="1" i="0" u="none" strike="noStrike" kern="1200" baseline="0" dirty="0">
                          <a:solidFill>
                            <a:schemeClr val="dk1"/>
                          </a:solidFill>
                          <a:latin typeface="+mn-lt"/>
                          <a:ea typeface="+mn-ea"/>
                          <a:cs typeface="+mn-cs"/>
                        </a:rPr>
                        <a:t>collection tube</a:t>
                      </a:r>
                      <a:endParaRPr lang="en-US" sz="1400" b="1" dirty="0"/>
                    </a:p>
                  </a:txBody>
                  <a:tcPr marL="68580" marR="68580" marT="34290" marB="34290"/>
                </a:tc>
                <a:tc>
                  <a:txBody>
                    <a:bodyPr/>
                    <a:lstStyle/>
                    <a:p>
                      <a:pPr algn="ctr"/>
                      <a:r>
                        <a:rPr lang="en-US" sz="1400" b="1" i="0" u="none" strike="noStrike" kern="1200" baseline="0" dirty="0">
                          <a:solidFill>
                            <a:schemeClr val="dk1"/>
                          </a:solidFill>
                          <a:latin typeface="+mn-lt"/>
                          <a:ea typeface="+mn-ea"/>
                          <a:cs typeface="+mn-cs"/>
                        </a:rPr>
                        <a:t>4 °C</a:t>
                      </a:r>
                      <a:endParaRPr lang="en-US" sz="1400" b="1" dirty="0"/>
                    </a:p>
                  </a:txBody>
                  <a:tcPr marL="68580" marR="68580" marT="34290" marB="34290"/>
                </a:tc>
                <a:tc>
                  <a:txBody>
                    <a:bodyPr/>
                    <a:lstStyle/>
                    <a:p>
                      <a:r>
                        <a:rPr lang="en-US" sz="1400" b="1" i="0" u="none" strike="noStrike" kern="1200" baseline="0" dirty="0">
                          <a:solidFill>
                            <a:schemeClr val="dk1"/>
                          </a:solidFill>
                          <a:latin typeface="+mn-lt"/>
                          <a:ea typeface="+mn-ea"/>
                          <a:cs typeface="+mn-cs"/>
                        </a:rPr>
                        <a:t>≤5 days: 4 °C</a:t>
                      </a:r>
                    </a:p>
                    <a:p>
                      <a:r>
                        <a:rPr lang="en-US" sz="1400" b="1" i="0" u="none" strike="noStrike" kern="1200" baseline="0" dirty="0">
                          <a:solidFill>
                            <a:schemeClr val="dk1"/>
                          </a:solidFill>
                          <a:latin typeface="+mn-lt"/>
                          <a:ea typeface="+mn-ea"/>
                          <a:cs typeface="+mn-cs"/>
                        </a:rPr>
                        <a:t>&gt;5 days: –70 °C</a:t>
                      </a:r>
                      <a:endParaRPr lang="en-US" sz="1400" b="1" dirty="0"/>
                    </a:p>
                  </a:txBody>
                  <a:tcPr marL="68580" marR="68580" marT="34290" marB="34290"/>
                </a:tc>
                <a:tc>
                  <a:txBody>
                    <a:bodyPr/>
                    <a:lstStyle/>
                    <a:p>
                      <a:r>
                        <a:rPr lang="en-US" sz="1400" b="1" i="0" u="none" strike="noStrike" kern="1200" baseline="0" dirty="0">
                          <a:solidFill>
                            <a:schemeClr val="dk1"/>
                          </a:solidFill>
                          <a:latin typeface="+mn-lt"/>
                          <a:ea typeface="+mn-ea"/>
                          <a:cs typeface="+mn-cs"/>
                        </a:rPr>
                        <a:t>For antigen detection</a:t>
                      </a:r>
                    </a:p>
                    <a:p>
                      <a:r>
                        <a:rPr lang="en-US" sz="1400" b="1" i="0" u="none" strike="noStrike" kern="1200" baseline="0" dirty="0">
                          <a:solidFill>
                            <a:schemeClr val="dk1"/>
                          </a:solidFill>
                          <a:latin typeface="+mn-lt"/>
                          <a:ea typeface="+mn-ea"/>
                          <a:cs typeface="+mn-cs"/>
                        </a:rPr>
                        <a:t>particularly in the first week</a:t>
                      </a:r>
                    </a:p>
                    <a:p>
                      <a:r>
                        <a:rPr lang="en-US" sz="1400" b="1" i="0" u="none" strike="noStrike" kern="1200" baseline="0" dirty="0">
                          <a:solidFill>
                            <a:schemeClr val="dk1"/>
                          </a:solidFill>
                          <a:latin typeface="+mn-lt"/>
                          <a:ea typeface="+mn-ea"/>
                          <a:cs typeface="+mn-cs"/>
                        </a:rPr>
                        <a:t>of illness</a:t>
                      </a:r>
                      <a:endParaRPr lang="en-US" sz="1400" b="1" dirty="0"/>
                    </a:p>
                  </a:txBody>
                  <a:tcPr marL="68580" marR="68580" marT="34290" marB="34290"/>
                </a:tc>
                <a:extLst>
                  <a:ext uri="{0D108BD9-81ED-4DB2-BD59-A6C34878D82A}">
                    <a16:rowId xmlns:a16="http://schemas.microsoft.com/office/drawing/2014/main" val="10003"/>
                  </a:ext>
                </a:extLst>
              </a:tr>
              <a:tr h="480060">
                <a:tc>
                  <a:txBody>
                    <a:bodyPr/>
                    <a:lstStyle/>
                    <a:p>
                      <a:pPr algn="ctr"/>
                      <a:r>
                        <a:rPr lang="en-US" sz="1400" b="1" dirty="0"/>
                        <a:t>4</a:t>
                      </a:r>
                    </a:p>
                  </a:txBody>
                  <a:tcPr marL="68580" marR="68580" marT="34290" marB="34290"/>
                </a:tc>
                <a:tc>
                  <a:txBody>
                    <a:bodyPr/>
                    <a:lstStyle/>
                    <a:p>
                      <a:r>
                        <a:rPr lang="en-US" sz="1400" b="1" i="0" u="none" strike="noStrike" kern="1200" baseline="0" dirty="0">
                          <a:solidFill>
                            <a:schemeClr val="dk1"/>
                          </a:solidFill>
                          <a:latin typeface="+mn-lt"/>
                          <a:ea typeface="+mn-ea"/>
                          <a:cs typeface="+mn-cs"/>
                        </a:rPr>
                        <a:t>Urine</a:t>
                      </a:r>
                      <a:endParaRPr lang="en-US" sz="1400" b="1" dirty="0"/>
                    </a:p>
                  </a:txBody>
                  <a:tcPr marL="68580" marR="68580" marT="34290" marB="34290"/>
                </a:tc>
                <a:tc>
                  <a:txBody>
                    <a:bodyPr/>
                    <a:lstStyle/>
                    <a:p>
                      <a:r>
                        <a:rPr lang="en-US" sz="1400" b="1" i="0" u="none" strike="noStrike" kern="1200" baseline="0" dirty="0">
                          <a:solidFill>
                            <a:schemeClr val="dk1"/>
                          </a:solidFill>
                          <a:latin typeface="+mn-lt"/>
                          <a:ea typeface="+mn-ea"/>
                          <a:cs typeface="+mn-cs"/>
                        </a:rPr>
                        <a:t>urine collection</a:t>
                      </a:r>
                    </a:p>
                    <a:p>
                      <a:r>
                        <a:rPr lang="en-US" sz="1400" b="1" i="0" u="none" strike="noStrike" kern="1200" baseline="0" dirty="0">
                          <a:solidFill>
                            <a:schemeClr val="dk1"/>
                          </a:solidFill>
                          <a:latin typeface="+mn-lt"/>
                          <a:ea typeface="+mn-ea"/>
                          <a:cs typeface="+mn-cs"/>
                        </a:rPr>
                        <a:t>container</a:t>
                      </a:r>
                      <a:endParaRPr lang="en-US" sz="1400" b="1" dirty="0"/>
                    </a:p>
                  </a:txBody>
                  <a:tcPr marL="68580" marR="68580" marT="34290" marB="34290"/>
                </a:tc>
                <a:tc>
                  <a:txBody>
                    <a:bodyPr/>
                    <a:lstStyle/>
                    <a:p>
                      <a:pPr algn="ctr"/>
                      <a:r>
                        <a:rPr lang="en-US" sz="1400" b="1" i="0" u="none" strike="noStrike" kern="1200" baseline="0" dirty="0">
                          <a:solidFill>
                            <a:schemeClr val="dk1"/>
                          </a:solidFill>
                          <a:latin typeface="+mn-lt"/>
                          <a:ea typeface="+mn-ea"/>
                          <a:cs typeface="+mn-cs"/>
                        </a:rPr>
                        <a:t>4 °C</a:t>
                      </a:r>
                      <a:endParaRPr lang="en-US" sz="1400" b="1" dirty="0"/>
                    </a:p>
                  </a:txBody>
                  <a:tcPr marL="68580" marR="68580" marT="34290" marB="34290"/>
                </a:tc>
                <a:tc>
                  <a:txBody>
                    <a:bodyPr/>
                    <a:lstStyle/>
                    <a:p>
                      <a:r>
                        <a:rPr lang="en-US" sz="1400" b="1" i="0" u="none" strike="noStrike" kern="1200" baseline="0" dirty="0">
                          <a:solidFill>
                            <a:schemeClr val="dk1"/>
                          </a:solidFill>
                          <a:latin typeface="+mn-lt"/>
                          <a:ea typeface="+mn-ea"/>
                          <a:cs typeface="+mn-cs"/>
                        </a:rPr>
                        <a:t>≤5 days: 4 °C</a:t>
                      </a:r>
                    </a:p>
                    <a:p>
                      <a:r>
                        <a:rPr lang="en-US" sz="1400" b="1" i="0" u="none" strike="noStrike" kern="1200" baseline="0" dirty="0">
                          <a:solidFill>
                            <a:schemeClr val="dk1"/>
                          </a:solidFill>
                          <a:latin typeface="+mn-lt"/>
                          <a:ea typeface="+mn-ea"/>
                          <a:cs typeface="+mn-cs"/>
                        </a:rPr>
                        <a:t>&gt;5 days: –70 °C</a:t>
                      </a:r>
                      <a:endParaRPr lang="en-US" sz="1400" b="1" dirty="0"/>
                    </a:p>
                  </a:txBody>
                  <a:tcPr marL="68580" marR="68580" marT="34290" marB="34290"/>
                </a:tc>
                <a:tc>
                  <a:txBody>
                    <a:bodyPr/>
                    <a:lstStyle/>
                    <a:p>
                      <a:endParaRPr lang="en-US" sz="1400" b="1" dirty="0"/>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40739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152400"/>
            <a:ext cx="9144000" cy="994172"/>
          </a:xfrm>
        </p:spPr>
        <p:txBody>
          <a:bodyPr/>
          <a:lstStyle/>
          <a:p>
            <a:r>
              <a:rPr lang="en-US" dirty="0"/>
              <a:t>Information to be provided to accompany laboratory testing - 2 </a:t>
            </a:r>
          </a:p>
        </p:txBody>
      </p:sp>
      <p:graphicFrame>
        <p:nvGraphicFramePr>
          <p:cNvPr id="4" name="Content Placeholder 3"/>
          <p:cNvGraphicFramePr>
            <a:graphicFrameLocks noGrp="1"/>
          </p:cNvGraphicFramePr>
          <p:nvPr>
            <p:ph idx="1"/>
          </p:nvPr>
        </p:nvGraphicFramePr>
        <p:xfrm>
          <a:off x="90153" y="2150856"/>
          <a:ext cx="8963696" cy="3253740"/>
        </p:xfrm>
        <a:graphic>
          <a:graphicData uri="http://schemas.openxmlformats.org/drawingml/2006/table">
            <a:tbl>
              <a:tblPr firstRow="1" bandRow="1">
                <a:tableStyleId>{5C22544A-7EE6-4342-B048-85BDC9FD1C3A}</a:tableStyleId>
              </a:tblPr>
              <a:tblGrid>
                <a:gridCol w="483809">
                  <a:extLst>
                    <a:ext uri="{9D8B030D-6E8A-4147-A177-3AD203B41FA5}">
                      <a16:colId xmlns:a16="http://schemas.microsoft.com/office/drawing/2014/main" val="20000"/>
                    </a:ext>
                  </a:extLst>
                </a:gridCol>
                <a:gridCol w="2198216">
                  <a:extLst>
                    <a:ext uri="{9D8B030D-6E8A-4147-A177-3AD203B41FA5}">
                      <a16:colId xmlns:a16="http://schemas.microsoft.com/office/drawing/2014/main" val="20001"/>
                    </a:ext>
                  </a:extLst>
                </a:gridCol>
                <a:gridCol w="6281671">
                  <a:extLst>
                    <a:ext uri="{9D8B030D-6E8A-4147-A177-3AD203B41FA5}">
                      <a16:colId xmlns:a16="http://schemas.microsoft.com/office/drawing/2014/main" val="20002"/>
                    </a:ext>
                  </a:extLst>
                </a:gridCol>
              </a:tblGrid>
              <a:tr h="278130">
                <a:tc>
                  <a:txBody>
                    <a:bodyPr/>
                    <a:lstStyle/>
                    <a:p>
                      <a:pPr algn="ctr"/>
                      <a:r>
                        <a:rPr lang="en-US" sz="1400" b="1" dirty="0">
                          <a:latin typeface="+mn-lt"/>
                        </a:rPr>
                        <a:t>No </a:t>
                      </a:r>
                    </a:p>
                  </a:txBody>
                  <a:tcPr marL="68580" marR="68580" marT="34290" marB="34290"/>
                </a:tc>
                <a:tc>
                  <a:txBody>
                    <a:bodyPr/>
                    <a:lstStyle/>
                    <a:p>
                      <a:pPr algn="ctr"/>
                      <a:r>
                        <a:rPr lang="en-US" sz="1400" b="1" dirty="0">
                          <a:latin typeface="+mn-lt"/>
                        </a:rPr>
                        <a:t>Information type </a:t>
                      </a:r>
                    </a:p>
                  </a:txBody>
                  <a:tcPr marL="68580" marR="68580" marT="34290" marB="34290"/>
                </a:tc>
                <a:tc>
                  <a:txBody>
                    <a:bodyPr/>
                    <a:lstStyle/>
                    <a:p>
                      <a:pPr algn="ctr"/>
                      <a:r>
                        <a:rPr lang="en-US" sz="1400" b="1" dirty="0">
                          <a:latin typeface="+mn-lt"/>
                        </a:rPr>
                        <a:t>Information</a:t>
                      </a:r>
                      <a:r>
                        <a:rPr lang="en-US" sz="1400" b="1" baseline="0" dirty="0">
                          <a:latin typeface="+mn-lt"/>
                        </a:rPr>
                        <a:t> details </a:t>
                      </a:r>
                      <a:endParaRPr lang="en-US" sz="1400" b="1" dirty="0">
                        <a:latin typeface="+mn-lt"/>
                      </a:endParaRPr>
                    </a:p>
                  </a:txBody>
                  <a:tcPr marL="68580" marR="68580" marT="34290" marB="34290"/>
                </a:tc>
                <a:extLst>
                  <a:ext uri="{0D108BD9-81ED-4DB2-BD59-A6C34878D82A}">
                    <a16:rowId xmlns:a16="http://schemas.microsoft.com/office/drawing/2014/main" val="10000"/>
                  </a:ext>
                </a:extLst>
              </a:tr>
              <a:tr h="891540">
                <a:tc>
                  <a:txBody>
                    <a:bodyPr/>
                    <a:lstStyle/>
                    <a:p>
                      <a:pPr algn="ctr"/>
                      <a:r>
                        <a:rPr lang="en-US" sz="1400" b="1" dirty="0">
                          <a:latin typeface="+mn-lt"/>
                        </a:rPr>
                        <a:t>1</a:t>
                      </a:r>
                    </a:p>
                  </a:txBody>
                  <a:tcPr marL="68580" marR="68580" marT="34290" marB="34290"/>
                </a:tc>
                <a:tc>
                  <a:txBody>
                    <a:bodyPr/>
                    <a:lstStyle/>
                    <a:p>
                      <a:r>
                        <a:rPr lang="en-US" sz="1400" b="1" i="0" u="none" strike="noStrike" kern="1200" baseline="0" dirty="0">
                          <a:solidFill>
                            <a:schemeClr val="dk1"/>
                          </a:solidFill>
                          <a:latin typeface="+mn-lt"/>
                          <a:ea typeface="+mn-ea"/>
                          <a:cs typeface="+mn-cs"/>
                        </a:rPr>
                        <a:t>Patient information</a:t>
                      </a:r>
                      <a:endParaRPr lang="en-US" sz="1400" b="1" dirty="0">
                        <a:latin typeface="+mn-lt"/>
                      </a:endParaRPr>
                    </a:p>
                  </a:txBody>
                  <a:tcPr marL="68580" marR="68580" marT="34290" marB="34290"/>
                </a:tc>
                <a:tc>
                  <a:txBody>
                    <a:bodyPr/>
                    <a:lstStyle/>
                    <a:p>
                      <a:r>
                        <a:rPr lang="en-US" sz="1400" b="1" i="0" u="none" strike="noStrike" kern="1200" baseline="0" dirty="0">
                          <a:solidFill>
                            <a:schemeClr val="dk1"/>
                          </a:solidFill>
                          <a:latin typeface="+mn-lt"/>
                          <a:ea typeface="+mn-ea"/>
                          <a:cs typeface="+mn-cs"/>
                        </a:rPr>
                        <a:t>name, date of birth, sex and residential address, unique identification number,</a:t>
                      </a:r>
                    </a:p>
                    <a:p>
                      <a:r>
                        <a:rPr lang="en-US" sz="1400" b="1" i="0" u="none" strike="noStrike" kern="1200" baseline="0" dirty="0">
                          <a:solidFill>
                            <a:schemeClr val="dk1"/>
                          </a:solidFill>
                          <a:latin typeface="+mn-lt"/>
                          <a:ea typeface="+mn-ea"/>
                          <a:cs typeface="+mn-cs"/>
                        </a:rPr>
                        <a:t>other useful information (e.g. patient hospital number, surveillance identification number, name of hospital, hospital address, room number, physicians’ name and</a:t>
                      </a:r>
                    </a:p>
                    <a:p>
                      <a:r>
                        <a:rPr lang="en-US" sz="1400" b="1" i="0" u="none" strike="noStrike" kern="1200" baseline="0" dirty="0">
                          <a:solidFill>
                            <a:schemeClr val="dk1"/>
                          </a:solidFill>
                          <a:latin typeface="+mn-lt"/>
                          <a:ea typeface="+mn-ea"/>
                          <a:cs typeface="+mn-cs"/>
                        </a:rPr>
                        <a:t>contact information, name and address for report recipient)</a:t>
                      </a:r>
                      <a:endParaRPr lang="en-US" sz="1400" b="1" dirty="0">
                        <a:latin typeface="+mn-lt"/>
                      </a:endParaRPr>
                    </a:p>
                  </a:txBody>
                  <a:tcPr marL="68580" marR="68580" marT="34290" marB="34290"/>
                </a:tc>
                <a:extLst>
                  <a:ext uri="{0D108BD9-81ED-4DB2-BD59-A6C34878D82A}">
                    <a16:rowId xmlns:a16="http://schemas.microsoft.com/office/drawing/2014/main" val="10001"/>
                  </a:ext>
                </a:extLst>
              </a:tr>
              <a:tr h="278130">
                <a:tc>
                  <a:txBody>
                    <a:bodyPr/>
                    <a:lstStyle/>
                    <a:p>
                      <a:pPr algn="ctr"/>
                      <a:r>
                        <a:rPr lang="en-US" sz="1400" b="1" dirty="0">
                          <a:latin typeface="+mn-lt"/>
                        </a:rPr>
                        <a:t>2</a:t>
                      </a:r>
                    </a:p>
                  </a:txBody>
                  <a:tcPr marL="68580" marR="68580" marT="34290" marB="34290"/>
                </a:tc>
                <a:tc>
                  <a:txBody>
                    <a:bodyPr/>
                    <a:lstStyle/>
                    <a:p>
                      <a:r>
                        <a:rPr lang="en-US" sz="1400" b="1" dirty="0">
                          <a:latin typeface="+mn-lt"/>
                        </a:rPr>
                        <a:t>Time information </a:t>
                      </a:r>
                    </a:p>
                  </a:txBody>
                  <a:tcPr marL="68580" marR="68580" marT="34290" marB="34290"/>
                </a:tc>
                <a:tc>
                  <a:txBody>
                    <a:bodyPr/>
                    <a:lstStyle/>
                    <a:p>
                      <a:r>
                        <a:rPr lang="en-US" sz="1400" b="1" i="0" u="none" strike="noStrike" kern="1200" baseline="0" dirty="0">
                          <a:solidFill>
                            <a:schemeClr val="dk1"/>
                          </a:solidFill>
                          <a:latin typeface="+mn-lt"/>
                          <a:ea typeface="+mn-ea"/>
                          <a:cs typeface="+mn-cs"/>
                        </a:rPr>
                        <a:t>Date and time of sample collection, </a:t>
                      </a:r>
                      <a:r>
                        <a:rPr lang="en-US" sz="1400" b="1" i="0" u="none" strike="noStrike" kern="1200" baseline="0" dirty="0">
                          <a:solidFill>
                            <a:schemeClr val="dk1"/>
                          </a:solidFill>
                          <a:effectLst/>
                          <a:latin typeface="+mn-lt"/>
                          <a:ea typeface="+mn-ea"/>
                          <a:cs typeface="+mn-cs"/>
                        </a:rPr>
                        <a:t>d</a:t>
                      </a:r>
                      <a:r>
                        <a:rPr lang="en-US" sz="1400" b="1" kern="1200" dirty="0">
                          <a:solidFill>
                            <a:schemeClr val="dk1"/>
                          </a:solidFill>
                          <a:effectLst/>
                          <a:latin typeface="+mn-lt"/>
                          <a:ea typeface="+mn-ea"/>
                          <a:cs typeface="+mn-cs"/>
                        </a:rPr>
                        <a:t>ate of symptom onset</a:t>
                      </a:r>
                      <a:endParaRPr lang="en-US" sz="1400" b="1" dirty="0">
                        <a:latin typeface="+mn-lt"/>
                      </a:endParaRPr>
                    </a:p>
                  </a:txBody>
                  <a:tcPr marL="68580" marR="68580" marT="34290" marB="34290"/>
                </a:tc>
                <a:extLst>
                  <a:ext uri="{0D108BD9-81ED-4DB2-BD59-A6C34878D82A}">
                    <a16:rowId xmlns:a16="http://schemas.microsoft.com/office/drawing/2014/main" val="10002"/>
                  </a:ext>
                </a:extLst>
              </a:tr>
              <a:tr h="278130">
                <a:tc>
                  <a:txBody>
                    <a:bodyPr/>
                    <a:lstStyle/>
                    <a:p>
                      <a:pPr algn="ctr"/>
                      <a:r>
                        <a:rPr lang="en-US" sz="1400" b="1" dirty="0">
                          <a:latin typeface="+mn-lt"/>
                        </a:rPr>
                        <a:t>3</a:t>
                      </a:r>
                    </a:p>
                  </a:txBody>
                  <a:tcPr marL="68580" marR="68580" marT="34290" marB="34290"/>
                </a:tc>
                <a:tc>
                  <a:txBody>
                    <a:bodyPr/>
                    <a:lstStyle/>
                    <a:p>
                      <a:r>
                        <a:rPr lang="en-US" sz="1400" b="1" dirty="0">
                          <a:latin typeface="+mn-lt"/>
                        </a:rPr>
                        <a:t>Site information </a:t>
                      </a:r>
                    </a:p>
                  </a:txBody>
                  <a:tcPr marL="68580" marR="68580" marT="34290" marB="34290"/>
                </a:tc>
                <a:tc>
                  <a:txBody>
                    <a:bodyPr/>
                    <a:lstStyle/>
                    <a:p>
                      <a:r>
                        <a:rPr lang="en-US" sz="1400" b="1" i="0" u="none" strike="noStrike" kern="1200" baseline="0" dirty="0">
                          <a:solidFill>
                            <a:schemeClr val="dk1"/>
                          </a:solidFill>
                          <a:latin typeface="+mn-lt"/>
                          <a:ea typeface="+mn-ea"/>
                          <a:cs typeface="+mn-cs"/>
                        </a:rPr>
                        <a:t>Anatomical site and location of specimen collection</a:t>
                      </a:r>
                      <a:endParaRPr lang="en-US" sz="1400" b="1" dirty="0">
                        <a:latin typeface="+mn-lt"/>
                      </a:endParaRPr>
                    </a:p>
                  </a:txBody>
                  <a:tcPr marL="68580" marR="68580" marT="34290" marB="34290"/>
                </a:tc>
                <a:extLst>
                  <a:ext uri="{0D108BD9-81ED-4DB2-BD59-A6C34878D82A}">
                    <a16:rowId xmlns:a16="http://schemas.microsoft.com/office/drawing/2014/main" val="10003"/>
                  </a:ext>
                </a:extLst>
              </a:tr>
              <a:tr h="480060">
                <a:tc>
                  <a:txBody>
                    <a:bodyPr/>
                    <a:lstStyle/>
                    <a:p>
                      <a:pPr algn="ctr"/>
                      <a:r>
                        <a:rPr lang="en-US" sz="1400" b="1" dirty="0">
                          <a:latin typeface="+mn-lt"/>
                        </a:rPr>
                        <a:t>4</a:t>
                      </a:r>
                    </a:p>
                  </a:txBody>
                  <a:tcPr marL="68580" marR="68580" marT="34290" marB="34290"/>
                </a:tc>
                <a:tc>
                  <a:txBody>
                    <a:bodyPr/>
                    <a:lstStyle/>
                    <a:p>
                      <a:r>
                        <a:rPr lang="en-US" sz="1400" b="1" dirty="0">
                          <a:latin typeface="+mn-lt"/>
                        </a:rPr>
                        <a:t>Laboratory tests</a:t>
                      </a:r>
                      <a:r>
                        <a:rPr lang="en-US" sz="1400" b="1" baseline="0" dirty="0">
                          <a:latin typeface="+mn-lt"/>
                        </a:rPr>
                        <a:t> requested and clinical information  </a:t>
                      </a:r>
                      <a:endParaRPr lang="en-US" sz="1400" b="1" dirty="0">
                        <a:latin typeface="+mn-lt"/>
                      </a:endParaRPr>
                    </a:p>
                  </a:txBody>
                  <a:tcPr marL="68580" marR="68580" marT="34290" marB="34290"/>
                </a:tc>
                <a:tc>
                  <a:txBody>
                    <a:bodyPr/>
                    <a:lstStyle/>
                    <a:p>
                      <a:r>
                        <a:rPr lang="en-US" sz="1400" b="1" i="0" u="none" strike="noStrike" kern="1200" baseline="0" dirty="0">
                          <a:solidFill>
                            <a:schemeClr val="dk1"/>
                          </a:solidFill>
                          <a:latin typeface="+mn-lt"/>
                          <a:ea typeface="+mn-ea"/>
                          <a:cs typeface="+mn-cs"/>
                        </a:rPr>
                        <a:t>Tests requested</a:t>
                      </a:r>
                    </a:p>
                  </a:txBody>
                  <a:tcPr marL="68580" marR="68580" marT="34290" marB="34290"/>
                </a:tc>
                <a:extLst>
                  <a:ext uri="{0D108BD9-81ED-4DB2-BD59-A6C34878D82A}">
                    <a16:rowId xmlns:a16="http://schemas.microsoft.com/office/drawing/2014/main" val="10004"/>
                  </a:ext>
                </a:extLst>
              </a:tr>
              <a:tr h="685800">
                <a:tc>
                  <a:txBody>
                    <a:bodyPr/>
                    <a:lstStyle/>
                    <a:p>
                      <a:pPr algn="ctr"/>
                      <a:r>
                        <a:rPr lang="en-US" sz="1400" b="1" dirty="0">
                          <a:latin typeface="+mn-lt"/>
                        </a:rPr>
                        <a:t>5</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dk1"/>
                          </a:solidFill>
                          <a:latin typeface="+mn-lt"/>
                          <a:ea typeface="+mn-ea"/>
                          <a:cs typeface="+mn-cs"/>
                        </a:rPr>
                        <a:t>Clinical information </a:t>
                      </a:r>
                      <a:endParaRPr lang="en-US" sz="1400" b="1" dirty="0">
                        <a:latin typeface="+mn-lt"/>
                      </a:endParaRPr>
                    </a:p>
                    <a:p>
                      <a:endParaRPr lang="en-US" sz="1400" b="1" dirty="0">
                        <a:latin typeface="+mn-lt"/>
                      </a:endParaRPr>
                    </a:p>
                  </a:txBody>
                  <a:tcPr marL="68580" marR="68580" marT="34290" marB="34290"/>
                </a:tc>
                <a:tc>
                  <a:txBody>
                    <a:bodyPr/>
                    <a:lstStyle/>
                    <a:p>
                      <a:r>
                        <a:rPr lang="en-US" sz="1400" b="1" i="0" u="none" strike="noStrike" kern="1200" baseline="0" dirty="0">
                          <a:solidFill>
                            <a:schemeClr val="dk1"/>
                          </a:solidFill>
                          <a:latin typeface="+mn-lt"/>
                          <a:ea typeface="+mn-ea"/>
                          <a:cs typeface="+mn-cs"/>
                        </a:rPr>
                        <a:t>Clinical symptoms and relevant patient history</a:t>
                      </a:r>
                    </a:p>
                    <a:p>
                      <a:r>
                        <a:rPr lang="en-US" sz="1400" b="1" i="0" u="none" strike="noStrike" kern="1200" baseline="0" dirty="0">
                          <a:solidFill>
                            <a:schemeClr val="dk1"/>
                          </a:solidFill>
                          <a:latin typeface="+mn-lt"/>
                          <a:ea typeface="+mn-ea"/>
                          <a:cs typeface="+mn-cs"/>
                        </a:rPr>
                        <a:t>(including vaccination and antimicrobial therapies</a:t>
                      </a:r>
                    </a:p>
                    <a:p>
                      <a:r>
                        <a:rPr lang="en-US" sz="1400" b="1" i="0" u="none" strike="noStrike" kern="1200" baseline="0" dirty="0">
                          <a:solidFill>
                            <a:schemeClr val="dk1"/>
                          </a:solidFill>
                          <a:latin typeface="+mn-lt"/>
                          <a:ea typeface="+mn-ea"/>
                          <a:cs typeface="+mn-cs"/>
                        </a:rPr>
                        <a:t>received, epidemiological information, risk factors).</a:t>
                      </a:r>
                      <a:endParaRPr lang="en-US" sz="1400" b="1" dirty="0">
                        <a:latin typeface="+mn-lt"/>
                      </a:endParaRPr>
                    </a:p>
                  </a:txBody>
                  <a:tcPr marL="68580" marR="68580" marT="34290" marB="34290"/>
                </a:tc>
                <a:extLst>
                  <a:ext uri="{0D108BD9-81ED-4DB2-BD59-A6C34878D82A}">
                    <a16:rowId xmlns:a16="http://schemas.microsoft.com/office/drawing/2014/main" val="10005"/>
                  </a:ext>
                </a:extLst>
              </a:tr>
              <a:tr h="278130">
                <a:tc>
                  <a:txBody>
                    <a:bodyPr/>
                    <a:lstStyle/>
                    <a:p>
                      <a:pPr algn="ctr"/>
                      <a:r>
                        <a:rPr lang="en-US" sz="1400" b="1" dirty="0">
                          <a:latin typeface="+mn-lt"/>
                        </a:rPr>
                        <a:t>6</a:t>
                      </a:r>
                    </a:p>
                  </a:txBody>
                  <a:tcPr marL="68580" marR="68580" marT="34290" marB="34290"/>
                </a:tc>
                <a:tc>
                  <a:txBody>
                    <a:bodyPr/>
                    <a:lstStyle/>
                    <a:p>
                      <a:r>
                        <a:rPr lang="en-US" sz="1400" b="1" dirty="0">
                          <a:latin typeface="+mn-lt"/>
                        </a:rPr>
                        <a:t>Place information</a:t>
                      </a:r>
                    </a:p>
                  </a:txBody>
                  <a:tcPr marL="68580" marR="68580" marT="34290" marB="34290"/>
                </a:tc>
                <a:tc>
                  <a:txBody>
                    <a:bodyPr/>
                    <a:lstStyle/>
                    <a:p>
                      <a:r>
                        <a:rPr lang="en-US" sz="1400" b="1" dirty="0">
                          <a:latin typeface="+mn-lt"/>
                        </a:rPr>
                        <a:t>Location and/or</a:t>
                      </a:r>
                      <a:r>
                        <a:rPr lang="en-US" sz="1400" b="1" baseline="0" dirty="0">
                          <a:latin typeface="+mn-lt"/>
                        </a:rPr>
                        <a:t> GPS if applicable </a:t>
                      </a:r>
                      <a:endParaRPr lang="en-US" sz="1400" b="1" dirty="0">
                        <a:latin typeface="+mn-lt"/>
                      </a:endParaRPr>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403723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3" y="12700"/>
            <a:ext cx="9144000" cy="994172"/>
          </a:xfrm>
        </p:spPr>
        <p:txBody>
          <a:bodyPr/>
          <a:lstStyle/>
          <a:p>
            <a:r>
              <a:rPr lang="en-US" dirty="0"/>
              <a:t>Infection prevention measurements during sample collection</a:t>
            </a:r>
          </a:p>
        </p:txBody>
      </p:sp>
      <p:graphicFrame>
        <p:nvGraphicFramePr>
          <p:cNvPr id="4" name="Content Placeholder 3"/>
          <p:cNvGraphicFramePr>
            <a:graphicFrameLocks noGrp="1"/>
          </p:cNvGraphicFramePr>
          <p:nvPr>
            <p:ph idx="1"/>
          </p:nvPr>
        </p:nvGraphicFramePr>
        <p:xfrm>
          <a:off x="90153" y="2150856"/>
          <a:ext cx="8873543" cy="3086100"/>
        </p:xfrm>
        <a:graphic>
          <a:graphicData uri="http://schemas.openxmlformats.org/drawingml/2006/table">
            <a:tbl>
              <a:tblPr firstRow="1" bandRow="1">
                <a:tableStyleId>{5C22544A-7EE6-4342-B048-85BDC9FD1C3A}</a:tableStyleId>
              </a:tblPr>
              <a:tblGrid>
                <a:gridCol w="483809">
                  <a:extLst>
                    <a:ext uri="{9D8B030D-6E8A-4147-A177-3AD203B41FA5}">
                      <a16:colId xmlns:a16="http://schemas.microsoft.com/office/drawing/2014/main" val="20000"/>
                    </a:ext>
                  </a:extLst>
                </a:gridCol>
                <a:gridCol w="8389734">
                  <a:extLst>
                    <a:ext uri="{9D8B030D-6E8A-4147-A177-3AD203B41FA5}">
                      <a16:colId xmlns:a16="http://schemas.microsoft.com/office/drawing/2014/main" val="20001"/>
                    </a:ext>
                  </a:extLst>
                </a:gridCol>
              </a:tblGrid>
              <a:tr h="342900">
                <a:tc>
                  <a:txBody>
                    <a:bodyPr/>
                    <a:lstStyle/>
                    <a:p>
                      <a:pPr algn="ctr"/>
                      <a:r>
                        <a:rPr lang="en-US" sz="1800" b="1" dirty="0">
                          <a:latin typeface="+mn-lt"/>
                        </a:rPr>
                        <a:t>No </a:t>
                      </a:r>
                    </a:p>
                  </a:txBody>
                  <a:tcPr marL="68580" marR="68580" marT="34290" marB="34290"/>
                </a:tc>
                <a:tc>
                  <a:txBody>
                    <a:bodyPr/>
                    <a:lstStyle/>
                    <a:p>
                      <a:pPr algn="ctr"/>
                      <a:r>
                        <a:rPr lang="en-US" sz="1800" b="1" dirty="0">
                          <a:latin typeface="+mn-lt"/>
                        </a:rPr>
                        <a:t>Measures for biosafety </a:t>
                      </a:r>
                    </a:p>
                  </a:txBody>
                  <a:tcPr marL="68580" marR="68580" marT="34290" marB="34290"/>
                </a:tc>
                <a:extLst>
                  <a:ext uri="{0D108BD9-81ED-4DB2-BD59-A6C34878D82A}">
                    <a16:rowId xmlns:a16="http://schemas.microsoft.com/office/drawing/2014/main" val="10000"/>
                  </a:ext>
                </a:extLst>
              </a:tr>
              <a:tr h="342900">
                <a:tc>
                  <a:txBody>
                    <a:bodyPr/>
                    <a:lstStyle/>
                    <a:p>
                      <a:pPr algn="ctr"/>
                      <a:r>
                        <a:rPr lang="en-US" sz="1800" b="1" dirty="0">
                          <a:latin typeface="+mn-lt"/>
                        </a:rPr>
                        <a:t>1</a:t>
                      </a:r>
                    </a:p>
                  </a:txBody>
                  <a:tcPr marL="68580" marR="68580" marT="34290" marB="34290"/>
                </a:tc>
                <a:tc>
                  <a:txBody>
                    <a:bodyPr/>
                    <a:lstStyle/>
                    <a:p>
                      <a:r>
                        <a:rPr lang="en-US" sz="1800" b="1" i="0" u="none" strike="noStrike" kern="1200" baseline="0" dirty="0">
                          <a:solidFill>
                            <a:schemeClr val="dk1"/>
                          </a:solidFill>
                          <a:latin typeface="+mn-lt"/>
                          <a:ea typeface="+mn-ea"/>
                          <a:cs typeface="+mn-cs"/>
                        </a:rPr>
                        <a:t>Sample collectors use the adequate PPE and well trained in its use </a:t>
                      </a:r>
                      <a:endParaRPr lang="en-US" sz="1800" b="1" dirty="0">
                        <a:latin typeface="+mn-lt"/>
                      </a:endParaRPr>
                    </a:p>
                  </a:txBody>
                  <a:tcPr marL="68580" marR="68580" marT="34290" marB="34290"/>
                </a:tc>
                <a:extLst>
                  <a:ext uri="{0D108BD9-81ED-4DB2-BD59-A6C34878D82A}">
                    <a16:rowId xmlns:a16="http://schemas.microsoft.com/office/drawing/2014/main" val="10001"/>
                  </a:ext>
                </a:extLst>
              </a:tr>
              <a:tr h="342900">
                <a:tc>
                  <a:txBody>
                    <a:bodyPr/>
                    <a:lstStyle/>
                    <a:p>
                      <a:pPr algn="ctr"/>
                      <a:r>
                        <a:rPr lang="en-US" sz="1800" b="1" dirty="0">
                          <a:latin typeface="+mn-lt"/>
                        </a:rPr>
                        <a:t>2</a:t>
                      </a:r>
                    </a:p>
                  </a:txBody>
                  <a:tcPr marL="68580" marR="68580" marT="34290" marB="34290"/>
                </a:tc>
                <a:tc>
                  <a:txBody>
                    <a:bodyPr/>
                    <a:lstStyle/>
                    <a:p>
                      <a:r>
                        <a:rPr lang="en-US" sz="1800" b="1" dirty="0">
                          <a:latin typeface="+mn-lt"/>
                        </a:rPr>
                        <a:t>Sample collectors adhere to Standard operating procedures</a:t>
                      </a:r>
                      <a:r>
                        <a:rPr lang="en-US" sz="1800" b="1" baseline="0" dirty="0">
                          <a:latin typeface="+mn-lt"/>
                        </a:rPr>
                        <a:t> for sample collection  </a:t>
                      </a:r>
                      <a:endParaRPr lang="en-US" sz="1800" b="1" dirty="0">
                        <a:latin typeface="+mn-lt"/>
                      </a:endParaRPr>
                    </a:p>
                  </a:txBody>
                  <a:tcPr marL="68580" marR="68580" marT="34290" marB="34290"/>
                </a:tc>
                <a:extLst>
                  <a:ext uri="{0D108BD9-81ED-4DB2-BD59-A6C34878D82A}">
                    <a16:rowId xmlns:a16="http://schemas.microsoft.com/office/drawing/2014/main" val="10002"/>
                  </a:ext>
                </a:extLst>
              </a:tr>
              <a:tr h="1714500">
                <a:tc>
                  <a:txBody>
                    <a:bodyPr/>
                    <a:lstStyle/>
                    <a:p>
                      <a:pPr algn="ctr"/>
                      <a:r>
                        <a:rPr lang="en-US" sz="1800" b="1" dirty="0">
                          <a:latin typeface="+mn-lt"/>
                        </a:rPr>
                        <a:t>3</a:t>
                      </a:r>
                    </a:p>
                  </a:txBody>
                  <a:tcPr marL="68580" marR="68580" marT="34290" marB="34290"/>
                </a:tc>
                <a:tc>
                  <a:txBody>
                    <a:bodyPr/>
                    <a:lstStyle/>
                    <a:p>
                      <a:r>
                        <a:rPr lang="en-US" sz="1800" b="1" dirty="0">
                          <a:latin typeface="+mn-lt"/>
                        </a:rPr>
                        <a:t>Additional precautions are available for </a:t>
                      </a:r>
                      <a:r>
                        <a:rPr lang="en-US" sz="1800" b="1" i="0" u="none" strike="noStrike" kern="1200" baseline="0" dirty="0">
                          <a:solidFill>
                            <a:schemeClr val="dk1"/>
                          </a:solidFill>
                          <a:latin typeface="+mn-lt"/>
                          <a:ea typeface="+mn-ea"/>
                          <a:cs typeface="+mn-cs"/>
                        </a:rPr>
                        <a:t>aerosol-generating procedures such as aspiration or open suctioning of respiratory tract specimens, intubation, cardiopulmonary resuscitation, bronchoscopy) use additional precautions such as:</a:t>
                      </a:r>
                    </a:p>
                    <a:p>
                      <a:pPr marL="285750" indent="-285750">
                        <a:buFontTx/>
                        <a:buChar char="-"/>
                      </a:pPr>
                      <a:r>
                        <a:rPr lang="en-US" sz="1800" b="1" i="0" u="none" strike="noStrike" kern="1200" baseline="0" dirty="0">
                          <a:solidFill>
                            <a:schemeClr val="dk1"/>
                          </a:solidFill>
                          <a:latin typeface="+mn-lt"/>
                          <a:ea typeface="+mn-ea"/>
                          <a:cs typeface="+mn-cs"/>
                        </a:rPr>
                        <a:t>Respirators (NIOSH-certified N95, EU FFP2</a:t>
                      </a:r>
                    </a:p>
                    <a:p>
                      <a:pPr marL="285750" indent="-285750">
                        <a:buFontTx/>
                        <a:buChar char="-"/>
                      </a:pPr>
                      <a:r>
                        <a:rPr lang="en-US" sz="1800" b="1" i="0" u="none" strike="noStrike" kern="1200" baseline="0" dirty="0">
                          <a:solidFill>
                            <a:schemeClr val="dk1"/>
                          </a:solidFill>
                          <a:latin typeface="+mn-lt"/>
                          <a:ea typeface="+mn-ea"/>
                          <a:cs typeface="+mn-cs"/>
                        </a:rPr>
                        <a:t>Eye protection (i.e. goggles or a face shield)</a:t>
                      </a:r>
                    </a:p>
                    <a:p>
                      <a:pPr marL="285750" indent="-285750">
                        <a:buFontTx/>
                        <a:buChar char="-"/>
                      </a:pPr>
                      <a:r>
                        <a:rPr lang="en-US" sz="1800" b="1" i="0" u="none" strike="noStrike" kern="1200" baseline="0" dirty="0">
                          <a:solidFill>
                            <a:schemeClr val="dk1"/>
                          </a:solidFill>
                          <a:latin typeface="+mn-lt"/>
                          <a:ea typeface="+mn-ea"/>
                          <a:cs typeface="+mn-cs"/>
                        </a:rPr>
                        <a:t>Clean, long-sleeved gown and gloves</a:t>
                      </a:r>
                      <a:endParaRPr lang="en-US" sz="1800" b="1" dirty="0">
                        <a:latin typeface="+mn-lt"/>
                      </a:endParaRPr>
                    </a:p>
                  </a:txBody>
                  <a:tcPr marL="68580" marR="68580" marT="34290" marB="34290"/>
                </a:tc>
                <a:extLst>
                  <a:ext uri="{0D108BD9-81ED-4DB2-BD59-A6C34878D82A}">
                    <a16:rowId xmlns:a16="http://schemas.microsoft.com/office/drawing/2014/main" val="10003"/>
                  </a:ext>
                </a:extLst>
              </a:tr>
              <a:tr h="342900">
                <a:tc>
                  <a:txBody>
                    <a:bodyPr/>
                    <a:lstStyle/>
                    <a:p>
                      <a:pPr algn="ctr"/>
                      <a:r>
                        <a:rPr lang="en-US" sz="1800" b="1" dirty="0">
                          <a:latin typeface="+mn-lt"/>
                        </a:rPr>
                        <a:t>4</a:t>
                      </a:r>
                    </a:p>
                  </a:txBody>
                  <a:tcPr marL="68580" marR="68580" marT="34290" marB="34290"/>
                </a:tc>
                <a:tc>
                  <a:txBody>
                    <a:bodyPr/>
                    <a:lstStyle/>
                    <a:p>
                      <a:r>
                        <a:rPr lang="en-US" sz="1800" b="1" i="0" u="none" strike="noStrike" kern="1200" baseline="0" dirty="0">
                          <a:solidFill>
                            <a:schemeClr val="dk1"/>
                          </a:solidFill>
                          <a:latin typeface="+mn-lt"/>
                          <a:ea typeface="+mn-ea"/>
                          <a:cs typeface="+mn-cs"/>
                        </a:rPr>
                        <a:t>Sample collection procedures are performed in an adequately ventilated room</a:t>
                      </a: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330941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0"/>
            <a:ext cx="9144000" cy="994172"/>
          </a:xfrm>
        </p:spPr>
        <p:txBody>
          <a:bodyPr/>
          <a:lstStyle/>
          <a:p>
            <a:r>
              <a:rPr lang="en-US" dirty="0"/>
              <a:t>Infection prevention measurements during sample collection</a:t>
            </a:r>
          </a:p>
        </p:txBody>
      </p:sp>
      <p:graphicFrame>
        <p:nvGraphicFramePr>
          <p:cNvPr id="4" name="Content Placeholder 3"/>
          <p:cNvGraphicFramePr>
            <a:graphicFrameLocks noGrp="1"/>
          </p:cNvGraphicFramePr>
          <p:nvPr>
            <p:ph idx="1"/>
          </p:nvPr>
        </p:nvGraphicFramePr>
        <p:xfrm>
          <a:off x="90153" y="2150856"/>
          <a:ext cx="8873543" cy="2331720"/>
        </p:xfrm>
        <a:graphic>
          <a:graphicData uri="http://schemas.openxmlformats.org/drawingml/2006/table">
            <a:tbl>
              <a:tblPr firstRow="1" bandRow="1">
                <a:tableStyleId>{5C22544A-7EE6-4342-B048-85BDC9FD1C3A}</a:tableStyleId>
              </a:tblPr>
              <a:tblGrid>
                <a:gridCol w="483809">
                  <a:extLst>
                    <a:ext uri="{9D8B030D-6E8A-4147-A177-3AD203B41FA5}">
                      <a16:colId xmlns:a16="http://schemas.microsoft.com/office/drawing/2014/main" val="20000"/>
                    </a:ext>
                  </a:extLst>
                </a:gridCol>
                <a:gridCol w="8389734">
                  <a:extLst>
                    <a:ext uri="{9D8B030D-6E8A-4147-A177-3AD203B41FA5}">
                      <a16:colId xmlns:a16="http://schemas.microsoft.com/office/drawing/2014/main" val="20001"/>
                    </a:ext>
                  </a:extLst>
                </a:gridCol>
              </a:tblGrid>
              <a:tr h="342900">
                <a:tc>
                  <a:txBody>
                    <a:bodyPr/>
                    <a:lstStyle/>
                    <a:p>
                      <a:pPr algn="ctr"/>
                      <a:r>
                        <a:rPr lang="en-US" sz="1800" b="1" dirty="0">
                          <a:latin typeface="+mn-lt"/>
                        </a:rPr>
                        <a:t>No </a:t>
                      </a:r>
                    </a:p>
                  </a:txBody>
                  <a:tcPr marL="68580" marR="68580" marT="34290" marB="34290"/>
                </a:tc>
                <a:tc>
                  <a:txBody>
                    <a:bodyPr/>
                    <a:lstStyle/>
                    <a:p>
                      <a:pPr algn="ctr"/>
                      <a:r>
                        <a:rPr lang="en-US" sz="1800" b="1" dirty="0">
                          <a:latin typeface="+mn-lt"/>
                        </a:rPr>
                        <a:t>Measures for biosafety </a:t>
                      </a:r>
                    </a:p>
                  </a:txBody>
                  <a:tcPr marL="68580" marR="68580" marT="34290" marB="34290"/>
                </a:tc>
                <a:extLst>
                  <a:ext uri="{0D108BD9-81ED-4DB2-BD59-A6C34878D82A}">
                    <a16:rowId xmlns:a16="http://schemas.microsoft.com/office/drawing/2014/main" val="10000"/>
                  </a:ext>
                </a:extLst>
              </a:tr>
              <a:tr h="342900">
                <a:tc>
                  <a:txBody>
                    <a:bodyPr/>
                    <a:lstStyle/>
                    <a:p>
                      <a:pPr algn="ctr"/>
                      <a:r>
                        <a:rPr lang="en-US" sz="1800" b="1" dirty="0">
                          <a:latin typeface="+mn-lt"/>
                        </a:rPr>
                        <a:t>1</a:t>
                      </a:r>
                    </a:p>
                  </a:txBody>
                  <a:tcPr marL="68580" marR="68580" marT="34290" marB="34290"/>
                </a:tc>
                <a:tc>
                  <a:txBody>
                    <a:bodyPr/>
                    <a:lstStyle/>
                    <a:p>
                      <a:r>
                        <a:rPr lang="en-US" sz="1800" b="1" dirty="0">
                          <a:latin typeface="+mn-lt"/>
                        </a:rPr>
                        <a:t>Trained</a:t>
                      </a:r>
                      <a:r>
                        <a:rPr lang="en-US" sz="1800" b="1" baseline="0" dirty="0">
                          <a:latin typeface="+mn-lt"/>
                        </a:rPr>
                        <a:t> sample transporters are used for sample carriage </a:t>
                      </a:r>
                      <a:endParaRPr lang="en-US" sz="1800" b="1" dirty="0">
                        <a:latin typeface="+mn-lt"/>
                      </a:endParaRPr>
                    </a:p>
                  </a:txBody>
                  <a:tcPr marL="68580" marR="68580" marT="34290" marB="34290"/>
                </a:tc>
                <a:extLst>
                  <a:ext uri="{0D108BD9-81ED-4DB2-BD59-A6C34878D82A}">
                    <a16:rowId xmlns:a16="http://schemas.microsoft.com/office/drawing/2014/main" val="10001"/>
                  </a:ext>
                </a:extLst>
              </a:tr>
              <a:tr h="342900">
                <a:tc>
                  <a:txBody>
                    <a:bodyPr/>
                    <a:lstStyle/>
                    <a:p>
                      <a:pPr algn="ctr"/>
                      <a:r>
                        <a:rPr lang="en-US" sz="1800" b="1" dirty="0">
                          <a:latin typeface="+mn-lt"/>
                        </a:rPr>
                        <a:t>2</a:t>
                      </a:r>
                    </a:p>
                  </a:txBody>
                  <a:tcPr marL="68580" marR="68580" marT="34290" marB="34290"/>
                </a:tc>
                <a:tc>
                  <a:txBody>
                    <a:bodyPr/>
                    <a:lstStyle/>
                    <a:p>
                      <a:r>
                        <a:rPr lang="en-US" sz="1800" b="1" dirty="0">
                          <a:latin typeface="+mn-lt"/>
                        </a:rPr>
                        <a:t>Strick adherence to IATA regulations </a:t>
                      </a:r>
                    </a:p>
                  </a:txBody>
                  <a:tcPr marL="68580" marR="68580" marT="34290" marB="34290"/>
                </a:tc>
                <a:extLst>
                  <a:ext uri="{0D108BD9-81ED-4DB2-BD59-A6C34878D82A}">
                    <a16:rowId xmlns:a16="http://schemas.microsoft.com/office/drawing/2014/main" val="10002"/>
                  </a:ext>
                </a:extLst>
              </a:tr>
              <a:tr h="342900">
                <a:tc>
                  <a:txBody>
                    <a:bodyPr/>
                    <a:lstStyle/>
                    <a:p>
                      <a:pPr algn="ctr"/>
                      <a:r>
                        <a:rPr lang="en-US" sz="1800" b="1" dirty="0">
                          <a:latin typeface="+mn-lt"/>
                        </a:rPr>
                        <a:t>3</a:t>
                      </a:r>
                    </a:p>
                  </a:txBody>
                  <a:tcPr marL="68580" marR="68580" marT="34290" marB="34290"/>
                </a:tc>
                <a:tc>
                  <a:txBody>
                    <a:bodyPr/>
                    <a:lstStyle/>
                    <a:p>
                      <a:r>
                        <a:rPr lang="en-US" sz="1800" b="1" i="0" u="none" strike="noStrike" kern="1200" baseline="0" dirty="0">
                          <a:solidFill>
                            <a:schemeClr val="dk1"/>
                          </a:solidFill>
                          <a:latin typeface="+mn-lt"/>
                          <a:ea typeface="+mn-ea"/>
                          <a:cs typeface="+mn-cs"/>
                        </a:rPr>
                        <a:t>Number of persons present in the room is limited </a:t>
                      </a:r>
                      <a:endParaRPr lang="en-US" sz="1800" b="1" dirty="0">
                        <a:latin typeface="+mn-lt"/>
                      </a:endParaRPr>
                    </a:p>
                  </a:txBody>
                  <a:tcPr marL="68580" marR="68580" marT="34290" marB="34290"/>
                </a:tc>
                <a:extLst>
                  <a:ext uri="{0D108BD9-81ED-4DB2-BD59-A6C34878D82A}">
                    <a16:rowId xmlns:a16="http://schemas.microsoft.com/office/drawing/2014/main" val="10003"/>
                  </a:ext>
                </a:extLst>
              </a:tr>
              <a:tr h="342900">
                <a:tc>
                  <a:txBody>
                    <a:bodyPr/>
                    <a:lstStyle/>
                    <a:p>
                      <a:pPr algn="ctr"/>
                      <a:r>
                        <a:rPr lang="en-US" sz="1800" b="1" dirty="0">
                          <a:latin typeface="+mn-lt"/>
                        </a:rPr>
                        <a:t>4</a:t>
                      </a:r>
                    </a:p>
                  </a:txBody>
                  <a:tcPr marL="68580" marR="68580" marT="34290" marB="34290"/>
                </a:tc>
                <a:tc>
                  <a:txBody>
                    <a:bodyPr/>
                    <a:lstStyle/>
                    <a:p>
                      <a:r>
                        <a:rPr lang="en-US" sz="1800" b="1" i="0" u="none" strike="noStrike" kern="1200" baseline="0" dirty="0">
                          <a:solidFill>
                            <a:schemeClr val="dk1"/>
                          </a:solidFill>
                          <a:latin typeface="+mn-lt"/>
                          <a:ea typeface="+mn-ea"/>
                          <a:cs typeface="+mn-cs"/>
                        </a:rPr>
                        <a:t>Donning and doffing PPE procedures are strictly adhered to </a:t>
                      </a:r>
                      <a:endParaRPr lang="en-US" sz="1800" b="1" dirty="0">
                        <a:latin typeface="+mn-lt"/>
                      </a:endParaRPr>
                    </a:p>
                  </a:txBody>
                  <a:tcPr marL="68580" marR="68580" marT="34290" marB="34290"/>
                </a:tc>
                <a:extLst>
                  <a:ext uri="{0D108BD9-81ED-4DB2-BD59-A6C34878D82A}">
                    <a16:rowId xmlns:a16="http://schemas.microsoft.com/office/drawing/2014/main" val="10004"/>
                  </a:ext>
                </a:extLst>
              </a:tr>
              <a:tr h="617220">
                <a:tc>
                  <a:txBody>
                    <a:bodyPr/>
                    <a:lstStyle/>
                    <a:p>
                      <a:pPr algn="ctr"/>
                      <a:r>
                        <a:rPr lang="en-US" sz="1800" b="1" dirty="0">
                          <a:latin typeface="+mn-lt"/>
                        </a:rPr>
                        <a:t>5</a:t>
                      </a:r>
                    </a:p>
                  </a:txBody>
                  <a:tcPr marL="68580" marR="68580" marT="34290" marB="34290"/>
                </a:tc>
                <a:tc>
                  <a:txBody>
                    <a:bodyPr/>
                    <a:lstStyle/>
                    <a:p>
                      <a:r>
                        <a:rPr lang="en-US" sz="1800" b="1" i="0" u="none" strike="noStrike" kern="1200" baseline="0" dirty="0">
                          <a:solidFill>
                            <a:schemeClr val="dk1"/>
                          </a:solidFill>
                          <a:latin typeface="+mn-lt"/>
                          <a:ea typeface="+mn-ea"/>
                          <a:cs typeface="+mn-cs"/>
                        </a:rPr>
                        <a:t>Adequate waste management and decontamination procedures are available and adhered to </a:t>
                      </a:r>
                      <a:endParaRPr lang="en-US" sz="1800" b="1" dirty="0">
                        <a:latin typeface="+mn-lt"/>
                      </a:endParaRPr>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506107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152400"/>
            <a:ext cx="9144000" cy="994172"/>
          </a:xfrm>
        </p:spPr>
        <p:txBody>
          <a:bodyPr>
            <a:normAutofit/>
          </a:bodyPr>
          <a:lstStyle/>
          <a:p>
            <a:r>
              <a:rPr lang="en-US" sz="3000" dirty="0">
                <a:latin typeface="+mn-lt"/>
              </a:rPr>
              <a:t>Packaging and shipment</a:t>
            </a:r>
          </a:p>
        </p:txBody>
      </p:sp>
      <p:graphicFrame>
        <p:nvGraphicFramePr>
          <p:cNvPr id="4" name="Content Placeholder 3"/>
          <p:cNvGraphicFramePr>
            <a:graphicFrameLocks noGrp="1"/>
          </p:cNvGraphicFramePr>
          <p:nvPr>
            <p:ph idx="1"/>
          </p:nvPr>
        </p:nvGraphicFramePr>
        <p:xfrm>
          <a:off x="90153" y="2150856"/>
          <a:ext cx="8873543" cy="2468880"/>
        </p:xfrm>
        <a:graphic>
          <a:graphicData uri="http://schemas.openxmlformats.org/drawingml/2006/table">
            <a:tbl>
              <a:tblPr firstRow="1" bandRow="1">
                <a:tableStyleId>{5C22544A-7EE6-4342-B048-85BDC9FD1C3A}</a:tableStyleId>
              </a:tblPr>
              <a:tblGrid>
                <a:gridCol w="483809">
                  <a:extLst>
                    <a:ext uri="{9D8B030D-6E8A-4147-A177-3AD203B41FA5}">
                      <a16:colId xmlns:a16="http://schemas.microsoft.com/office/drawing/2014/main" val="20000"/>
                    </a:ext>
                  </a:extLst>
                </a:gridCol>
                <a:gridCol w="8389734">
                  <a:extLst>
                    <a:ext uri="{9D8B030D-6E8A-4147-A177-3AD203B41FA5}">
                      <a16:colId xmlns:a16="http://schemas.microsoft.com/office/drawing/2014/main" val="20001"/>
                    </a:ext>
                  </a:extLst>
                </a:gridCol>
              </a:tblGrid>
              <a:tr h="342900">
                <a:tc>
                  <a:txBody>
                    <a:bodyPr/>
                    <a:lstStyle/>
                    <a:p>
                      <a:pPr algn="ctr"/>
                      <a:r>
                        <a:rPr lang="en-US" sz="1800" b="1" dirty="0">
                          <a:latin typeface="+mn-lt"/>
                        </a:rPr>
                        <a:t>No </a:t>
                      </a:r>
                    </a:p>
                  </a:txBody>
                  <a:tcPr marL="68580" marR="68580" marT="34290" marB="34290"/>
                </a:tc>
                <a:tc>
                  <a:txBody>
                    <a:bodyPr/>
                    <a:lstStyle/>
                    <a:p>
                      <a:pPr algn="ctr"/>
                      <a:r>
                        <a:rPr lang="en-US" sz="1800" b="1" dirty="0">
                          <a:latin typeface="+mn-lt"/>
                        </a:rPr>
                        <a:t>Measures for biosafety </a:t>
                      </a:r>
                    </a:p>
                  </a:txBody>
                  <a:tcPr marL="68580" marR="68580" marT="34290" marB="34290"/>
                </a:tc>
                <a:extLst>
                  <a:ext uri="{0D108BD9-81ED-4DB2-BD59-A6C34878D82A}">
                    <a16:rowId xmlns:a16="http://schemas.microsoft.com/office/drawing/2014/main" val="10000"/>
                  </a:ext>
                </a:extLst>
              </a:tr>
              <a:tr h="617220">
                <a:tc>
                  <a:txBody>
                    <a:bodyPr/>
                    <a:lstStyle/>
                    <a:p>
                      <a:pPr algn="ctr"/>
                      <a:endParaRPr lang="en-US" sz="1800" b="1" dirty="0">
                        <a:latin typeface="+mn-lt"/>
                      </a:endParaRPr>
                    </a:p>
                  </a:txBody>
                  <a:tcPr marL="68580" marR="68580" marT="34290" marB="34290"/>
                </a:tc>
                <a:tc>
                  <a:txBody>
                    <a:bodyPr/>
                    <a:lstStyle/>
                    <a:p>
                      <a:r>
                        <a:rPr lang="en-US" sz="1800" b="1" i="0" u="none" strike="noStrike" kern="1200" baseline="0" dirty="0">
                          <a:solidFill>
                            <a:schemeClr val="dk1"/>
                          </a:solidFill>
                          <a:latin typeface="+mn-lt"/>
                          <a:ea typeface="+mn-ea"/>
                          <a:cs typeface="+mn-cs"/>
                        </a:rPr>
                        <a:t>Transport of specimens within national borders should comply with applicable national regulations</a:t>
                      </a:r>
                      <a:endParaRPr lang="en-US" sz="1800" b="1" dirty="0">
                        <a:latin typeface="+mn-lt"/>
                      </a:endParaRPr>
                    </a:p>
                  </a:txBody>
                  <a:tcPr marL="68580" marR="68580" marT="34290" marB="34290"/>
                </a:tc>
                <a:extLst>
                  <a:ext uri="{0D108BD9-81ED-4DB2-BD59-A6C34878D82A}">
                    <a16:rowId xmlns:a16="http://schemas.microsoft.com/office/drawing/2014/main" val="10001"/>
                  </a:ext>
                </a:extLst>
              </a:tr>
              <a:tr h="617220">
                <a:tc>
                  <a:txBody>
                    <a:bodyPr/>
                    <a:lstStyle/>
                    <a:p>
                      <a:pPr algn="ctr"/>
                      <a:endParaRPr lang="en-US" sz="1800" b="1" dirty="0">
                        <a:latin typeface="+mn-lt"/>
                      </a:endParaRPr>
                    </a:p>
                  </a:txBody>
                  <a:tcPr marL="68580" marR="68580" marT="34290" marB="34290"/>
                </a:tc>
                <a:tc>
                  <a:txBody>
                    <a:bodyPr/>
                    <a:lstStyle/>
                    <a:p>
                      <a:r>
                        <a:rPr lang="en-US" sz="1800" b="1" i="0" u="none" strike="noStrike" kern="1200" baseline="0" dirty="0">
                          <a:solidFill>
                            <a:schemeClr val="dk1"/>
                          </a:solidFill>
                          <a:latin typeface="+mn-lt"/>
                          <a:ea typeface="+mn-ea"/>
                          <a:cs typeface="+mn-cs"/>
                        </a:rPr>
                        <a:t>International Transport Regulations. Novel coronavirus specimens should follow the UN Model Regulations, and any other applicable regulations</a:t>
                      </a:r>
                      <a:endParaRPr lang="en-US" sz="1800" b="1" dirty="0">
                        <a:latin typeface="+mn-lt"/>
                      </a:endParaRPr>
                    </a:p>
                  </a:txBody>
                  <a:tcPr marL="68580" marR="68580" marT="34290" marB="34290"/>
                </a:tc>
                <a:extLst>
                  <a:ext uri="{0D108BD9-81ED-4DB2-BD59-A6C34878D82A}">
                    <a16:rowId xmlns:a16="http://schemas.microsoft.com/office/drawing/2014/main" val="10002"/>
                  </a:ext>
                </a:extLst>
              </a:tr>
              <a:tr h="891540">
                <a:tc>
                  <a:txBody>
                    <a:bodyPr/>
                    <a:lstStyle/>
                    <a:p>
                      <a:pPr algn="ctr"/>
                      <a:endParaRPr lang="en-US" sz="1800" b="1" dirty="0">
                        <a:latin typeface="+mn-lt"/>
                      </a:endParaRPr>
                    </a:p>
                  </a:txBody>
                  <a:tcPr marL="68580" marR="68580" marT="34290" marB="34290"/>
                </a:tc>
                <a:tc>
                  <a:txBody>
                    <a:bodyPr/>
                    <a:lstStyle/>
                    <a:p>
                      <a:r>
                        <a:rPr lang="en-US" sz="1800" b="1" i="0" u="none" strike="noStrike" kern="1200" baseline="0" dirty="0">
                          <a:solidFill>
                            <a:schemeClr val="dk1"/>
                          </a:solidFill>
                          <a:latin typeface="+mn-lt"/>
                          <a:ea typeface="+mn-ea"/>
                          <a:cs typeface="+mn-cs"/>
                        </a:rPr>
                        <a:t>Samples from suspected or confirmed cases should be transported as UN3373, “Biological. Substance, Category B”. Viral cultures or isolates should be transported as Category A, UN2814, “infectious substance, affecting humans”. </a:t>
                      </a: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28736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994172"/>
          </a:xfrm>
        </p:spPr>
        <p:txBody>
          <a:bodyPr>
            <a:normAutofit/>
          </a:bodyPr>
          <a:lstStyle/>
          <a:p>
            <a:r>
              <a:rPr lang="en-US" sz="3000" dirty="0"/>
              <a:t>Tests to be performed in expert laboratories</a:t>
            </a:r>
          </a:p>
        </p:txBody>
      </p:sp>
      <p:graphicFrame>
        <p:nvGraphicFramePr>
          <p:cNvPr id="4" name="Content Placeholder 3"/>
          <p:cNvGraphicFramePr>
            <a:graphicFrameLocks noGrp="1"/>
          </p:cNvGraphicFramePr>
          <p:nvPr>
            <p:ph idx="1"/>
          </p:nvPr>
        </p:nvGraphicFramePr>
        <p:xfrm>
          <a:off x="90152" y="1696876"/>
          <a:ext cx="8963696" cy="3863340"/>
        </p:xfrm>
        <a:graphic>
          <a:graphicData uri="http://schemas.openxmlformats.org/drawingml/2006/table">
            <a:tbl>
              <a:tblPr firstRow="1" bandRow="1">
                <a:tableStyleId>{5C22544A-7EE6-4342-B048-85BDC9FD1C3A}</a:tableStyleId>
              </a:tblPr>
              <a:tblGrid>
                <a:gridCol w="483809">
                  <a:extLst>
                    <a:ext uri="{9D8B030D-6E8A-4147-A177-3AD203B41FA5}">
                      <a16:colId xmlns:a16="http://schemas.microsoft.com/office/drawing/2014/main" val="20000"/>
                    </a:ext>
                  </a:extLst>
                </a:gridCol>
                <a:gridCol w="3965841">
                  <a:extLst>
                    <a:ext uri="{9D8B030D-6E8A-4147-A177-3AD203B41FA5}">
                      <a16:colId xmlns:a16="http://schemas.microsoft.com/office/drawing/2014/main" val="20001"/>
                    </a:ext>
                  </a:extLst>
                </a:gridCol>
                <a:gridCol w="4514046">
                  <a:extLst>
                    <a:ext uri="{9D8B030D-6E8A-4147-A177-3AD203B41FA5}">
                      <a16:colId xmlns:a16="http://schemas.microsoft.com/office/drawing/2014/main" val="20002"/>
                    </a:ext>
                  </a:extLst>
                </a:gridCol>
              </a:tblGrid>
              <a:tr h="320040">
                <a:tc>
                  <a:txBody>
                    <a:bodyPr/>
                    <a:lstStyle/>
                    <a:p>
                      <a:pPr algn="ctr"/>
                      <a:r>
                        <a:rPr lang="en-US" sz="1700" b="1" dirty="0">
                          <a:latin typeface="+mn-lt"/>
                        </a:rPr>
                        <a:t>No </a:t>
                      </a:r>
                    </a:p>
                  </a:txBody>
                  <a:tcPr marL="68580" marR="68580" marT="34290" marB="34290"/>
                </a:tc>
                <a:tc>
                  <a:txBody>
                    <a:bodyPr/>
                    <a:lstStyle/>
                    <a:p>
                      <a:r>
                        <a:rPr lang="en-US" sz="1700" b="1" i="0" u="none" strike="noStrike" kern="1200" baseline="0" dirty="0">
                          <a:solidFill>
                            <a:schemeClr val="lt1"/>
                          </a:solidFill>
                          <a:latin typeface="+mn-lt"/>
                          <a:ea typeface="+mn-ea"/>
                          <a:cs typeface="+mn-cs"/>
                        </a:rPr>
                        <a:t>Type of sample</a:t>
                      </a:r>
                      <a:endParaRPr lang="en-US" sz="1700" b="1" dirty="0">
                        <a:latin typeface="+mn-lt"/>
                      </a:endParaRPr>
                    </a:p>
                  </a:txBody>
                  <a:tcPr marL="68580" marR="68580" marT="34290" marB="34290"/>
                </a:tc>
                <a:tc>
                  <a:txBody>
                    <a:bodyPr/>
                    <a:lstStyle/>
                    <a:p>
                      <a:pPr algn="ctr"/>
                      <a:r>
                        <a:rPr lang="en-US" sz="1700" b="1" i="0" u="none" strike="noStrike" kern="1200" baseline="0" dirty="0">
                          <a:solidFill>
                            <a:schemeClr val="lt1"/>
                          </a:solidFill>
                          <a:latin typeface="+mn-lt"/>
                          <a:ea typeface="+mn-ea"/>
                          <a:cs typeface="+mn-cs"/>
                        </a:rPr>
                        <a:t>Comments</a:t>
                      </a:r>
                      <a:endParaRPr lang="en-US" sz="1700" b="1" dirty="0">
                        <a:latin typeface="+mn-lt"/>
                      </a:endParaRPr>
                    </a:p>
                  </a:txBody>
                  <a:tcPr marL="68580" marR="68580" marT="34290" marB="34290"/>
                </a:tc>
                <a:extLst>
                  <a:ext uri="{0D108BD9-81ED-4DB2-BD59-A6C34878D82A}">
                    <a16:rowId xmlns:a16="http://schemas.microsoft.com/office/drawing/2014/main" val="10000"/>
                  </a:ext>
                </a:extLst>
              </a:tr>
              <a:tr h="571500">
                <a:tc>
                  <a:txBody>
                    <a:bodyPr/>
                    <a:lstStyle/>
                    <a:p>
                      <a:pPr algn="ctr"/>
                      <a:r>
                        <a:rPr lang="en-US" sz="1700" b="1" dirty="0">
                          <a:latin typeface="+mn-lt"/>
                        </a:rPr>
                        <a:t>1</a:t>
                      </a:r>
                    </a:p>
                  </a:txBody>
                  <a:tcPr marL="68580" marR="68580" marT="34290" marB="34290"/>
                </a:tc>
                <a:tc>
                  <a:txBody>
                    <a:bodyPr/>
                    <a:lstStyle/>
                    <a:p>
                      <a:r>
                        <a:rPr lang="en-US" sz="1700" b="0" i="0" u="none" strike="noStrike" kern="1200" baseline="0" dirty="0">
                          <a:solidFill>
                            <a:schemeClr val="dk1"/>
                          </a:solidFill>
                          <a:latin typeface="+mn-lt"/>
                          <a:ea typeface="+mn-ea"/>
                          <a:cs typeface="+mn-cs"/>
                        </a:rPr>
                        <a:t>RT-PCR</a:t>
                      </a:r>
                      <a:endParaRPr lang="en-US" sz="1700" b="1" dirty="0">
                        <a:latin typeface="+mn-lt"/>
                      </a:endParaRPr>
                    </a:p>
                  </a:txBody>
                  <a:tcPr marL="68580" marR="68580" marT="34290" marB="34290"/>
                </a:tc>
                <a:tc>
                  <a:txBody>
                    <a:bodyPr/>
                    <a:lstStyle/>
                    <a:p>
                      <a:r>
                        <a:rPr lang="en-US" sz="1700" b="0" i="0" u="none" strike="noStrike" kern="1200" baseline="0" dirty="0">
                          <a:solidFill>
                            <a:schemeClr val="dk1"/>
                          </a:solidFill>
                          <a:latin typeface="+mn-lt"/>
                          <a:ea typeface="+mn-ea"/>
                          <a:cs typeface="+mn-cs"/>
                        </a:rPr>
                        <a:t>Respiratory sample to be done by an expert laboratory</a:t>
                      </a:r>
                      <a:endParaRPr lang="en-US" sz="1700" b="1" dirty="0">
                        <a:latin typeface="+mn-lt"/>
                      </a:endParaRPr>
                    </a:p>
                  </a:txBody>
                  <a:tcPr marL="68580" marR="68580" marT="34290" marB="34290"/>
                </a:tc>
                <a:extLst>
                  <a:ext uri="{0D108BD9-81ED-4DB2-BD59-A6C34878D82A}">
                    <a16:rowId xmlns:a16="http://schemas.microsoft.com/office/drawing/2014/main" val="10001"/>
                  </a:ext>
                </a:extLst>
              </a:tr>
              <a:tr h="571500">
                <a:tc>
                  <a:txBody>
                    <a:bodyPr/>
                    <a:lstStyle/>
                    <a:p>
                      <a:pPr algn="ctr"/>
                      <a:r>
                        <a:rPr lang="en-US" sz="1700" b="1" dirty="0">
                          <a:latin typeface="+mn-lt"/>
                        </a:rPr>
                        <a:t>2</a:t>
                      </a:r>
                    </a:p>
                  </a:txBody>
                  <a:tcPr marL="68580" marR="68580" marT="34290" marB="34290"/>
                </a:tc>
                <a:tc>
                  <a:txBody>
                    <a:bodyPr/>
                    <a:lstStyle/>
                    <a:p>
                      <a:r>
                        <a:rPr lang="en-US" sz="1700" b="1" i="0" u="none" strike="noStrike" kern="1200" baseline="0" dirty="0">
                          <a:solidFill>
                            <a:schemeClr val="dk1"/>
                          </a:solidFill>
                          <a:latin typeface="+mn-lt"/>
                          <a:ea typeface="+mn-ea"/>
                          <a:cs typeface="+mn-cs"/>
                        </a:rPr>
                        <a:t>Nucleic acid amplification tests for </a:t>
                      </a:r>
                      <a:r>
                        <a:rPr lang="en-US" sz="1700" b="1" i="0" u="none" strike="noStrike" kern="1200" baseline="0" dirty="0" err="1">
                          <a:solidFill>
                            <a:schemeClr val="dk1"/>
                          </a:solidFill>
                          <a:latin typeface="+mn-lt"/>
                          <a:ea typeface="+mn-ea"/>
                          <a:cs typeface="+mn-cs"/>
                        </a:rPr>
                        <a:t>CoVID</a:t>
                      </a:r>
                      <a:r>
                        <a:rPr lang="en-US" sz="1700" b="1" i="0" u="none" strike="noStrike" kern="1200" baseline="0" dirty="0">
                          <a:solidFill>
                            <a:schemeClr val="dk1"/>
                          </a:solidFill>
                          <a:latin typeface="+mn-lt"/>
                          <a:ea typeface="+mn-ea"/>
                          <a:cs typeface="+mn-cs"/>
                        </a:rPr>
                        <a:t> -19</a:t>
                      </a:r>
                      <a:endParaRPr lang="en-US" sz="1700" b="1" dirty="0">
                        <a:latin typeface="+mn-lt"/>
                      </a:endParaRPr>
                    </a:p>
                  </a:txBody>
                  <a:tcPr marL="68580" marR="68580" marT="34290" marB="34290"/>
                </a:tc>
                <a:tc>
                  <a:txBody>
                    <a:bodyPr/>
                    <a:lstStyle/>
                    <a:p>
                      <a:r>
                        <a:rPr lang="en-US" sz="1700" b="0" i="0" u="none" strike="noStrike" kern="1200" baseline="0" dirty="0">
                          <a:solidFill>
                            <a:schemeClr val="dk1"/>
                          </a:solidFill>
                          <a:latin typeface="+mn-lt"/>
                          <a:ea typeface="+mn-ea"/>
                          <a:cs typeface="+mn-cs"/>
                        </a:rPr>
                        <a:t>Respiratory sample to be by an expert laboratory until validation has been finalized</a:t>
                      </a:r>
                      <a:endParaRPr lang="en-US" sz="1700" b="1" dirty="0">
                        <a:latin typeface="+mn-lt"/>
                      </a:endParaRPr>
                    </a:p>
                  </a:txBody>
                  <a:tcPr marL="68580" marR="68580" marT="34290" marB="34290"/>
                </a:tc>
                <a:extLst>
                  <a:ext uri="{0D108BD9-81ED-4DB2-BD59-A6C34878D82A}">
                    <a16:rowId xmlns:a16="http://schemas.microsoft.com/office/drawing/2014/main" val="10002"/>
                  </a:ext>
                </a:extLst>
              </a:tr>
              <a:tr h="571500">
                <a:tc>
                  <a:txBody>
                    <a:bodyPr/>
                    <a:lstStyle/>
                    <a:p>
                      <a:pPr algn="ctr"/>
                      <a:r>
                        <a:rPr lang="en-US" sz="1700" b="1" dirty="0">
                          <a:latin typeface="+mn-lt"/>
                        </a:rPr>
                        <a:t>3</a:t>
                      </a:r>
                    </a:p>
                  </a:txBody>
                  <a:tcPr marL="68580" marR="68580" marT="34290" marB="34290"/>
                </a:tc>
                <a:tc>
                  <a:txBody>
                    <a:bodyPr/>
                    <a:lstStyle/>
                    <a:p>
                      <a:r>
                        <a:rPr lang="en-US" sz="1700" b="0" i="0" u="none" strike="noStrike" kern="1200" baseline="0" dirty="0">
                          <a:solidFill>
                            <a:schemeClr val="dk1"/>
                          </a:solidFill>
                          <a:latin typeface="+mn-lt"/>
                          <a:ea typeface="+mn-ea"/>
                          <a:cs typeface="+mn-cs"/>
                        </a:rPr>
                        <a:t>Whole genome sequencing</a:t>
                      </a:r>
                      <a:endParaRPr lang="en-US" sz="1700" b="1" dirty="0">
                        <a:latin typeface="+mn-lt"/>
                      </a:endParaRPr>
                    </a:p>
                  </a:txBody>
                  <a:tcPr marL="68580" marR="68580" marT="34290" marB="34290"/>
                </a:tc>
                <a:tc>
                  <a:txBody>
                    <a:bodyPr/>
                    <a:lstStyle/>
                    <a:p>
                      <a:r>
                        <a:rPr lang="en-US" sz="1700" b="0" i="0" u="none" strike="noStrike" kern="1200" baseline="0" dirty="0">
                          <a:solidFill>
                            <a:schemeClr val="dk1"/>
                          </a:solidFill>
                          <a:latin typeface="+mn-lt"/>
                          <a:ea typeface="+mn-ea"/>
                          <a:cs typeface="+mn-cs"/>
                        </a:rPr>
                        <a:t>Collect on presentation to be done by an expert laboratory</a:t>
                      </a:r>
                      <a:endParaRPr lang="en-US" sz="1700" b="1" dirty="0">
                        <a:latin typeface="+mn-lt"/>
                      </a:endParaRPr>
                    </a:p>
                  </a:txBody>
                  <a:tcPr marL="68580" marR="68580" marT="34290" marB="34290"/>
                </a:tc>
                <a:extLst>
                  <a:ext uri="{0D108BD9-81ED-4DB2-BD59-A6C34878D82A}">
                    <a16:rowId xmlns:a16="http://schemas.microsoft.com/office/drawing/2014/main" val="10003"/>
                  </a:ext>
                </a:extLst>
              </a:tr>
              <a:tr h="1828800">
                <a:tc>
                  <a:txBody>
                    <a:bodyPr/>
                    <a:lstStyle/>
                    <a:p>
                      <a:pPr algn="ctr"/>
                      <a:r>
                        <a:rPr lang="en-US" sz="1700" b="1" dirty="0">
                          <a:latin typeface="+mn-lt"/>
                        </a:rPr>
                        <a:t>4</a:t>
                      </a:r>
                    </a:p>
                  </a:txBody>
                  <a:tcPr marL="68580" marR="68580" marT="34290" marB="34290"/>
                </a:tc>
                <a:tc>
                  <a:txBody>
                    <a:bodyPr/>
                    <a:lstStyle/>
                    <a:p>
                      <a:r>
                        <a:rPr lang="en-US" sz="1700" b="0" i="0" u="none" strike="noStrike" kern="1200" baseline="0" dirty="0">
                          <a:solidFill>
                            <a:schemeClr val="dk1"/>
                          </a:solidFill>
                          <a:latin typeface="+mn-lt"/>
                          <a:ea typeface="+mn-ea"/>
                          <a:cs typeface="+mn-cs"/>
                        </a:rPr>
                        <a:t>Serology, broad corona virus serology on paired samples if available</a:t>
                      </a:r>
                      <a:endParaRPr lang="en-US" sz="1700" b="1" dirty="0">
                        <a:latin typeface="+mn-lt"/>
                      </a:endParaRPr>
                    </a:p>
                  </a:txBody>
                  <a:tcPr marL="68580" marR="68580" marT="34290" marB="34290"/>
                </a:tc>
                <a:tc>
                  <a:txBody>
                    <a:bodyPr/>
                    <a:lstStyle/>
                    <a:p>
                      <a:r>
                        <a:rPr lang="en-US" sz="1700" b="0" i="0" u="none" strike="noStrike" kern="1200" baseline="0" dirty="0">
                          <a:solidFill>
                            <a:schemeClr val="dk1"/>
                          </a:solidFill>
                          <a:latin typeface="+mn-lt"/>
                          <a:ea typeface="+mn-ea"/>
                          <a:cs typeface="+mn-cs"/>
                        </a:rPr>
                        <a:t>Paired samples necessary for confirmation, the first sample collected in week 1 of illness and the second collected 3-4 weeks later.</a:t>
                      </a:r>
                    </a:p>
                    <a:p>
                      <a:r>
                        <a:rPr lang="en-US" sz="1700" b="0" i="0" u="none" strike="noStrike" kern="1200" baseline="0" dirty="0">
                          <a:solidFill>
                            <a:schemeClr val="dk1"/>
                          </a:solidFill>
                          <a:latin typeface="+mn-lt"/>
                          <a:ea typeface="+mn-ea"/>
                          <a:cs typeface="+mn-cs"/>
                        </a:rPr>
                        <a:t>If a single serum sample can be collected, collect at least 3 weeks after onset of symptoms.</a:t>
                      </a:r>
                    </a:p>
                    <a:p>
                      <a:r>
                        <a:rPr lang="en-US" sz="1700" b="0" i="0" u="none" strike="noStrike" kern="1200" baseline="0" dirty="0">
                          <a:solidFill>
                            <a:schemeClr val="dk1"/>
                          </a:solidFill>
                          <a:latin typeface="+mn-lt"/>
                          <a:ea typeface="+mn-ea"/>
                          <a:cs typeface="+mn-cs"/>
                        </a:rPr>
                        <a:t>Done by expert laboratory until more information on performance of available assays</a:t>
                      </a:r>
                      <a:endParaRPr lang="en-US" sz="1700" b="1" i="0" u="none" strike="noStrike" kern="1200" baseline="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077486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994172"/>
          </a:xfrm>
        </p:spPr>
        <p:txBody>
          <a:bodyPr>
            <a:normAutofit/>
          </a:bodyPr>
          <a:lstStyle/>
          <a:p>
            <a:r>
              <a:rPr lang="en-US" sz="3000" dirty="0"/>
              <a:t>Reporting of cases and test results</a:t>
            </a:r>
          </a:p>
        </p:txBody>
      </p:sp>
      <p:graphicFrame>
        <p:nvGraphicFramePr>
          <p:cNvPr id="4" name="Content Placeholder 3"/>
          <p:cNvGraphicFramePr>
            <a:graphicFrameLocks noGrp="1"/>
          </p:cNvGraphicFramePr>
          <p:nvPr>
            <p:ph idx="1"/>
          </p:nvPr>
        </p:nvGraphicFramePr>
        <p:xfrm>
          <a:off x="90152" y="1928696"/>
          <a:ext cx="8963696" cy="2194560"/>
        </p:xfrm>
        <a:graphic>
          <a:graphicData uri="http://schemas.openxmlformats.org/drawingml/2006/table">
            <a:tbl>
              <a:tblPr firstRow="1" bandRow="1">
                <a:tableStyleId>{5C22544A-7EE6-4342-B048-85BDC9FD1C3A}</a:tableStyleId>
              </a:tblPr>
              <a:tblGrid>
                <a:gridCol w="483809">
                  <a:extLst>
                    <a:ext uri="{9D8B030D-6E8A-4147-A177-3AD203B41FA5}">
                      <a16:colId xmlns:a16="http://schemas.microsoft.com/office/drawing/2014/main" val="20000"/>
                    </a:ext>
                  </a:extLst>
                </a:gridCol>
                <a:gridCol w="8479887">
                  <a:extLst>
                    <a:ext uri="{9D8B030D-6E8A-4147-A177-3AD203B41FA5}">
                      <a16:colId xmlns:a16="http://schemas.microsoft.com/office/drawing/2014/main" val="20001"/>
                    </a:ext>
                  </a:extLst>
                </a:gridCol>
              </a:tblGrid>
              <a:tr h="342900">
                <a:tc>
                  <a:txBody>
                    <a:bodyPr/>
                    <a:lstStyle/>
                    <a:p>
                      <a:pPr algn="ctr"/>
                      <a:r>
                        <a:rPr lang="en-US" sz="1800" b="1" dirty="0">
                          <a:latin typeface="+mn-lt"/>
                        </a:rPr>
                        <a:t>No </a:t>
                      </a:r>
                    </a:p>
                  </a:txBody>
                  <a:tcPr marL="68580" marR="68580" marT="34290" marB="34290"/>
                </a:tc>
                <a:tc>
                  <a:txBody>
                    <a:bodyPr/>
                    <a:lstStyle/>
                    <a:p>
                      <a:r>
                        <a:rPr lang="en-US" sz="1800" b="1" dirty="0">
                          <a:latin typeface="+mn-lt"/>
                        </a:rPr>
                        <a:t>Reporting requirement </a:t>
                      </a:r>
                    </a:p>
                  </a:txBody>
                  <a:tcPr marL="68580" marR="68580" marT="34290" marB="34290"/>
                </a:tc>
                <a:extLst>
                  <a:ext uri="{0D108BD9-81ED-4DB2-BD59-A6C34878D82A}">
                    <a16:rowId xmlns:a16="http://schemas.microsoft.com/office/drawing/2014/main" val="10000"/>
                  </a:ext>
                </a:extLst>
              </a:tr>
              <a:tr h="891540">
                <a:tc>
                  <a:txBody>
                    <a:bodyPr/>
                    <a:lstStyle/>
                    <a:p>
                      <a:pPr algn="ctr"/>
                      <a:r>
                        <a:rPr lang="en-US" sz="1800" b="1" dirty="0">
                          <a:latin typeface="+mn-lt"/>
                        </a:rPr>
                        <a:t>1</a:t>
                      </a:r>
                    </a:p>
                  </a:txBody>
                  <a:tcPr marL="68580" marR="68580" marT="34290" marB="34290"/>
                </a:tc>
                <a:tc>
                  <a:txBody>
                    <a:bodyPr/>
                    <a:lstStyle/>
                    <a:p>
                      <a:r>
                        <a:rPr lang="en-US" sz="1800" b="1" i="0" u="none" strike="noStrike" kern="1200" baseline="0" dirty="0">
                          <a:solidFill>
                            <a:schemeClr val="dk1"/>
                          </a:solidFill>
                          <a:latin typeface="+mn-lt"/>
                          <a:ea typeface="+mn-ea"/>
                          <a:cs typeface="+mn-cs"/>
                        </a:rPr>
                        <a:t>Laboratories should follow national reporting requirements, but in general, suspected cases should be reported to relevant public health authorities as soon as results are produced </a:t>
                      </a:r>
                      <a:endParaRPr lang="en-US" sz="1800" b="1" dirty="0">
                        <a:latin typeface="+mn-lt"/>
                      </a:endParaRPr>
                    </a:p>
                  </a:txBody>
                  <a:tcPr marL="68580" marR="68580" marT="34290" marB="34290"/>
                </a:tc>
                <a:extLst>
                  <a:ext uri="{0D108BD9-81ED-4DB2-BD59-A6C34878D82A}">
                    <a16:rowId xmlns:a16="http://schemas.microsoft.com/office/drawing/2014/main" val="10001"/>
                  </a:ext>
                </a:extLst>
              </a:tr>
              <a:tr h="617220">
                <a:tc>
                  <a:txBody>
                    <a:bodyPr/>
                    <a:lstStyle/>
                    <a:p>
                      <a:pPr algn="ctr"/>
                      <a:r>
                        <a:rPr lang="en-US" sz="1800" b="1" dirty="0">
                          <a:latin typeface="+mn-lt"/>
                        </a:rPr>
                        <a:t>2</a:t>
                      </a:r>
                    </a:p>
                  </a:txBody>
                  <a:tcPr marL="68580" marR="68580" marT="34290" marB="34290"/>
                </a:tc>
                <a:tc>
                  <a:txBody>
                    <a:bodyPr/>
                    <a:lstStyle/>
                    <a:p>
                      <a:r>
                        <a:rPr lang="en-US" sz="1800" b="1" i="0" u="none" strike="noStrike" kern="1200" baseline="0" dirty="0">
                          <a:solidFill>
                            <a:schemeClr val="dk1"/>
                          </a:solidFill>
                          <a:latin typeface="+mn-lt"/>
                          <a:ea typeface="+mn-ea"/>
                          <a:cs typeface="+mn-cs"/>
                        </a:rPr>
                        <a:t>All test results, whether positive or negative, should likewise be immediately reported to national authorities</a:t>
                      </a:r>
                      <a:endParaRPr lang="en-US" sz="1800" b="1" dirty="0">
                        <a:latin typeface="+mn-lt"/>
                      </a:endParaRPr>
                    </a:p>
                  </a:txBody>
                  <a:tcPr marL="68580" marR="68580" marT="34290" marB="34290"/>
                </a:tc>
                <a:extLst>
                  <a:ext uri="{0D108BD9-81ED-4DB2-BD59-A6C34878D82A}">
                    <a16:rowId xmlns:a16="http://schemas.microsoft.com/office/drawing/2014/main" val="10002"/>
                  </a:ext>
                </a:extLst>
              </a:tr>
              <a:tr h="342900">
                <a:tc>
                  <a:txBody>
                    <a:bodyPr/>
                    <a:lstStyle/>
                    <a:p>
                      <a:pPr algn="ctr"/>
                      <a:r>
                        <a:rPr lang="en-US" sz="1800" b="1" dirty="0">
                          <a:latin typeface="+mn-lt"/>
                        </a:rPr>
                        <a:t>3</a:t>
                      </a:r>
                    </a:p>
                  </a:txBody>
                  <a:tcPr marL="68580" marR="68580" marT="34290" marB="34290"/>
                </a:tc>
                <a:tc>
                  <a:txBody>
                    <a:bodyPr/>
                    <a:lstStyle/>
                    <a:p>
                      <a:r>
                        <a:rPr lang="en-US" sz="1800" b="1" i="0" u="none" strike="noStrike" kern="1200" baseline="0" dirty="0">
                          <a:solidFill>
                            <a:schemeClr val="dk1"/>
                          </a:solidFill>
                          <a:latin typeface="+mn-lt"/>
                          <a:ea typeface="+mn-ea"/>
                          <a:cs typeface="+mn-cs"/>
                        </a:rPr>
                        <a:t>National level notify WHO as an obligation to the IHR requirement within 24 hours</a:t>
                      </a:r>
                      <a:endParaRPr lang="en-US" sz="1800" b="1" dirty="0">
                        <a:latin typeface="+mn-lt"/>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3199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168" y="116632"/>
            <a:ext cx="8229600" cy="1143000"/>
          </a:xfrm>
          <a:prstGeom prst="rect">
            <a:avLst/>
          </a:prstGeom>
        </p:spPr>
        <p:txBody>
          <a:bodyPr anchor="ctr">
            <a:normAutofit/>
          </a:bodyPr>
          <a:lstStyle/>
          <a:p>
            <a:r>
              <a:rPr lang="en-US" sz="2800" dirty="0"/>
              <a:t>Objectives of COVID-19 Surveillance</a:t>
            </a:r>
          </a:p>
        </p:txBody>
      </p:sp>
      <p:sp>
        <p:nvSpPr>
          <p:cNvPr id="4" name="Slide Number Placeholder 3"/>
          <p:cNvSpPr>
            <a:spLocks noGrp="1"/>
          </p:cNvSpPr>
          <p:nvPr>
            <p:ph type="sldNum" sz="quarter" idx="12"/>
          </p:nvPr>
        </p:nvSpPr>
        <p:spPr>
          <a:xfrm>
            <a:off x="6614864" y="6021292"/>
            <a:ext cx="2133600" cy="365125"/>
          </a:xfrm>
          <a:prstGeom prst="rect">
            <a:avLst/>
          </a:prstGeom>
        </p:spPr>
        <p:txBody>
          <a:bodyPr anchor="ctr">
            <a:normAutofit/>
          </a:bodyPr>
          <a:lstStyle/>
          <a:p>
            <a:pPr>
              <a:spcAft>
                <a:spcPts val="600"/>
              </a:spcAft>
            </a:pPr>
            <a:fld id="{BA8F66B1-2E65-47C7-819A-96C2007DF291}" type="slidenum">
              <a:rPr lang="en-US" smtClean="0"/>
              <a:pPr>
                <a:spcAft>
                  <a:spcPts val="600"/>
                </a:spcAft>
              </a:pPr>
              <a:t>6</a:t>
            </a:fld>
            <a:endParaRPr lang="en-US"/>
          </a:p>
        </p:txBody>
      </p:sp>
      <p:graphicFrame>
        <p:nvGraphicFramePr>
          <p:cNvPr id="6" name="Content Placeholder 2">
            <a:extLst>
              <a:ext uri="{FF2B5EF4-FFF2-40B4-BE49-F238E27FC236}">
                <a16:creationId xmlns:a16="http://schemas.microsoft.com/office/drawing/2014/main" id="{27889C9A-9E8B-48F9-8216-BB6E828168D1}"/>
              </a:ext>
            </a:extLst>
          </p:cNvPr>
          <p:cNvGraphicFramePr>
            <a:graphicFrameLocks noGrp="1"/>
          </p:cNvGraphicFramePr>
          <p:nvPr>
            <p:ph idx="1"/>
            <p:extLst>
              <p:ext uri="{D42A27DB-BD31-4B8C-83A1-F6EECF244321}">
                <p14:modId xmlns:p14="http://schemas.microsoft.com/office/powerpoint/2010/main" val="2562717233"/>
              </p:ext>
            </p:extLst>
          </p:nvPr>
        </p:nvGraphicFramePr>
        <p:xfrm>
          <a:off x="457200" y="160020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07985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8738-9DF0-48D9-8E09-49FCE4D02E25}"/>
              </a:ext>
            </a:extLst>
          </p:cNvPr>
          <p:cNvSpPr>
            <a:spLocks noGrp="1"/>
          </p:cNvSpPr>
          <p:nvPr>
            <p:ph type="title"/>
          </p:nvPr>
        </p:nvSpPr>
        <p:spPr/>
        <p:txBody>
          <a:bodyPr/>
          <a:lstStyle/>
          <a:p>
            <a:r>
              <a:rPr lang="en-GB" dirty="0"/>
              <a:t>Infection Prevention and Control for 2019 Novel Coronavirus Infection</a:t>
            </a:r>
            <a:br>
              <a:rPr lang="en-GB" dirty="0"/>
            </a:br>
            <a:endParaRPr lang="en-US" dirty="0"/>
          </a:p>
        </p:txBody>
      </p:sp>
      <p:sp>
        <p:nvSpPr>
          <p:cNvPr id="3" name="Text Placeholder 2">
            <a:extLst>
              <a:ext uri="{FF2B5EF4-FFF2-40B4-BE49-F238E27FC236}">
                <a16:creationId xmlns:a16="http://schemas.microsoft.com/office/drawing/2014/main" id="{8570BCF9-0247-4693-A880-BA4A1AC830F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DDDFA0-371A-4685-80B7-1B3E4BCF918E}"/>
              </a:ext>
            </a:extLst>
          </p:cNvPr>
          <p:cNvSpPr>
            <a:spLocks noGrp="1"/>
          </p:cNvSpPr>
          <p:nvPr>
            <p:ph type="sldNum" sz="quarter" idx="12"/>
          </p:nvPr>
        </p:nvSpPr>
        <p:spPr/>
        <p:txBody>
          <a:bodyPr/>
          <a:lstStyle/>
          <a:p>
            <a:fld id="{BA8F66B1-2E65-47C7-819A-96C2007DF291}" type="slidenum">
              <a:rPr lang="en-US" smtClean="0"/>
              <a:t>60</a:t>
            </a:fld>
            <a:endParaRPr lang="en-US"/>
          </a:p>
        </p:txBody>
      </p:sp>
    </p:spTree>
    <p:extLst>
      <p:ext uri="{BB962C8B-B14F-4D97-AF65-F5344CB8AC3E}">
        <p14:creationId xmlns:p14="http://schemas.microsoft.com/office/powerpoint/2010/main" val="523025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F867A7C-BC0E-45B9-8595-B5BAF567A182}"/>
              </a:ext>
            </a:extLst>
          </p:cNvPr>
          <p:cNvSpPr>
            <a:spLocks noGrp="1"/>
          </p:cNvSpPr>
          <p:nvPr>
            <p:ph type="title"/>
          </p:nvPr>
        </p:nvSpPr>
        <p:spPr>
          <a:xfrm>
            <a:off x="232544" y="304800"/>
            <a:ext cx="8891588" cy="857250"/>
          </a:xfrm>
        </p:spPr>
        <p:txBody>
          <a:bodyPr/>
          <a:lstStyle/>
          <a:p>
            <a:pPr eaLnBrk="1" hangingPunct="1"/>
            <a:r>
              <a:rPr lang="en-US" altLang="en-US" b="1">
                <a:latin typeface="Calibri" panose="020F0502020204030204" pitchFamily="34" charset="0"/>
              </a:rPr>
              <a:t>Goals of Infection Prevention and Control </a:t>
            </a:r>
          </a:p>
        </p:txBody>
      </p:sp>
      <p:graphicFrame>
        <p:nvGraphicFramePr>
          <p:cNvPr id="4" name="Content Placeholder 3">
            <a:extLst>
              <a:ext uri="{FF2B5EF4-FFF2-40B4-BE49-F238E27FC236}">
                <a16:creationId xmlns:a16="http://schemas.microsoft.com/office/drawing/2014/main" id="{DFB2F51D-0CDB-460B-A158-0E17ECFAE7F7}"/>
              </a:ext>
            </a:extLst>
          </p:cNvPr>
          <p:cNvGraphicFramePr>
            <a:graphicFrameLocks noGrp="1"/>
          </p:cNvGraphicFramePr>
          <p:nvPr>
            <p:ph sz="quarter" idx="1"/>
          </p:nvPr>
        </p:nvGraphicFramePr>
        <p:xfrm>
          <a:off x="1763688" y="1970838"/>
          <a:ext cx="58293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EBE1F-D2D9-4AB9-B0BF-1744A98BB6BC}"/>
              </a:ext>
            </a:extLst>
          </p:cNvPr>
          <p:cNvSpPr>
            <a:spLocks noGrp="1"/>
          </p:cNvSpPr>
          <p:nvPr>
            <p:ph type="title"/>
          </p:nvPr>
        </p:nvSpPr>
        <p:spPr>
          <a:xfrm>
            <a:off x="228600" y="152400"/>
            <a:ext cx="8412956" cy="1047749"/>
          </a:xfrm>
        </p:spPr>
        <p:txBody>
          <a:bodyPr rtlCol="0">
            <a:normAutofit/>
          </a:bodyPr>
          <a:lstStyle/>
          <a:p>
            <a:pPr>
              <a:defRPr/>
            </a:pPr>
            <a:r>
              <a:rPr lang="en-US" b="1" dirty="0"/>
              <a:t>Principles of infection prevention &amp; control</a:t>
            </a:r>
            <a:br>
              <a:rPr lang="en-US" b="1" dirty="0"/>
            </a:br>
            <a:r>
              <a:rPr lang="en-US" b="1" dirty="0"/>
              <a:t>strategies associated with health care with</a:t>
            </a:r>
            <a:br>
              <a:rPr lang="en-US" b="1" dirty="0"/>
            </a:br>
            <a:r>
              <a:rPr lang="en-GB" b="1" dirty="0"/>
              <a:t>suspected (COVID -19)</a:t>
            </a:r>
          </a:p>
        </p:txBody>
      </p:sp>
      <p:sp>
        <p:nvSpPr>
          <p:cNvPr id="3" name="Content Placeholder 2">
            <a:extLst>
              <a:ext uri="{FF2B5EF4-FFF2-40B4-BE49-F238E27FC236}">
                <a16:creationId xmlns:a16="http://schemas.microsoft.com/office/drawing/2014/main" id="{6CB59EC9-21CB-4BE2-891F-8A8E70DF1D98}"/>
              </a:ext>
            </a:extLst>
          </p:cNvPr>
          <p:cNvSpPr>
            <a:spLocks noGrp="1"/>
          </p:cNvSpPr>
          <p:nvPr>
            <p:ph idx="1"/>
          </p:nvPr>
        </p:nvSpPr>
        <p:spPr>
          <a:xfrm>
            <a:off x="628650" y="1524000"/>
            <a:ext cx="7886700" cy="3965973"/>
          </a:xfrm>
        </p:spPr>
        <p:txBody>
          <a:bodyPr rtlCol="0">
            <a:normAutofit/>
          </a:bodyPr>
          <a:lstStyle/>
          <a:p>
            <a:pPr marL="385763" indent="-385763" algn="just">
              <a:buFont typeface="+mj-lt"/>
              <a:buAutoNum type="arabicPeriod"/>
              <a:defRPr/>
            </a:pPr>
            <a:r>
              <a:rPr lang="en-US" sz="2000" dirty="0"/>
              <a:t> Ensuring triage, early recognition, and source control (isolating patients with suspected (COVID-19).</a:t>
            </a:r>
          </a:p>
          <a:p>
            <a:pPr marL="385763" indent="-385763" algn="just">
              <a:buFont typeface="+mj-lt"/>
              <a:buAutoNum type="arabicPeriod"/>
              <a:defRPr/>
            </a:pPr>
            <a:r>
              <a:rPr lang="en-US" sz="2000" dirty="0"/>
              <a:t>Application of </a:t>
            </a:r>
            <a:r>
              <a:rPr lang="en-US" sz="2000" u="sng" dirty="0"/>
              <a:t>Standard Precautions </a:t>
            </a:r>
            <a:r>
              <a:rPr lang="en-US" sz="2000" dirty="0"/>
              <a:t>for all patients</a:t>
            </a:r>
          </a:p>
          <a:p>
            <a:pPr marL="385763" indent="-385763">
              <a:buFont typeface="+mj-lt"/>
              <a:buAutoNum type="arabicPeriod"/>
              <a:defRPr/>
            </a:pPr>
            <a:r>
              <a:rPr lang="en-US" sz="2000" dirty="0"/>
              <a:t>Implementation of empiric additional precautions (droplet and contact and whenever applicable airborne precautions) for suspected cases. </a:t>
            </a:r>
            <a:r>
              <a:rPr lang="en-US" sz="2000" u="sng" dirty="0"/>
              <a:t>Consider </a:t>
            </a:r>
            <a:r>
              <a:rPr lang="en-GB" sz="2000" u="sng" dirty="0"/>
              <a:t>Airborne precautions</a:t>
            </a:r>
            <a:r>
              <a:rPr lang="en-GB" sz="2000" dirty="0"/>
              <a:t> for aerosol-generating</a:t>
            </a:r>
            <a:br>
              <a:rPr lang="en-GB" sz="2000" dirty="0"/>
            </a:br>
            <a:r>
              <a:rPr lang="en-GB" sz="2000" dirty="0"/>
              <a:t>procedures</a:t>
            </a:r>
            <a:endParaRPr lang="en-US" sz="2000" dirty="0"/>
          </a:p>
          <a:p>
            <a:pPr marL="385763" indent="-385763" algn="just">
              <a:buFont typeface="+mj-lt"/>
              <a:buAutoNum type="arabicPeriod"/>
              <a:defRPr/>
            </a:pPr>
            <a:r>
              <a:rPr lang="en-GB" sz="2000" dirty="0"/>
              <a:t> Administrative controls.</a:t>
            </a:r>
          </a:p>
          <a:p>
            <a:pPr marL="385763" indent="-385763" algn="just">
              <a:buFont typeface="+mj-lt"/>
              <a:buAutoNum type="arabicPeriod"/>
              <a:defRPr/>
            </a:pPr>
            <a:r>
              <a:rPr lang="en-US" sz="2000" dirty="0"/>
              <a:t> Environmental and engineering controls.</a:t>
            </a:r>
            <a:endParaRPr lang="en-GB" sz="2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0E4BF-DC07-44CA-B7DC-784EA6C8F41B}"/>
              </a:ext>
            </a:extLst>
          </p:cNvPr>
          <p:cNvSpPr>
            <a:spLocks noGrp="1"/>
          </p:cNvSpPr>
          <p:nvPr>
            <p:ph type="title"/>
          </p:nvPr>
        </p:nvSpPr>
        <p:spPr>
          <a:xfrm>
            <a:off x="381000" y="0"/>
            <a:ext cx="8009334" cy="1010841"/>
          </a:xfrm>
        </p:spPr>
        <p:txBody>
          <a:bodyPr rtlCol="0">
            <a:normAutofit fontScale="90000"/>
          </a:bodyPr>
          <a:lstStyle/>
          <a:p>
            <a:pPr>
              <a:defRPr/>
            </a:pPr>
            <a:br>
              <a:rPr lang="en-US" b="1" dirty="0"/>
            </a:br>
            <a:r>
              <a:rPr lang="en-US" b="1" dirty="0"/>
              <a:t>Ensuring triage, early recognition, and source</a:t>
            </a:r>
            <a:br>
              <a:rPr lang="en-US" b="1" dirty="0"/>
            </a:br>
            <a:r>
              <a:rPr lang="en-GB" b="1" dirty="0"/>
              <a:t>control</a:t>
            </a:r>
            <a:br>
              <a:rPr lang="en-US" dirty="0"/>
            </a:br>
            <a:endParaRPr lang="en-GB" dirty="0"/>
          </a:p>
        </p:txBody>
      </p:sp>
      <p:sp>
        <p:nvSpPr>
          <p:cNvPr id="3" name="Content Placeholder 2">
            <a:extLst>
              <a:ext uri="{FF2B5EF4-FFF2-40B4-BE49-F238E27FC236}">
                <a16:creationId xmlns:a16="http://schemas.microsoft.com/office/drawing/2014/main" id="{07FFD6D9-5678-49C3-9597-EE0F538439B0}"/>
              </a:ext>
            </a:extLst>
          </p:cNvPr>
          <p:cNvSpPr>
            <a:spLocks noGrp="1"/>
          </p:cNvSpPr>
          <p:nvPr>
            <p:ph idx="1"/>
          </p:nvPr>
        </p:nvSpPr>
        <p:spPr>
          <a:xfrm>
            <a:off x="628650" y="1295400"/>
            <a:ext cx="8230791" cy="4652963"/>
          </a:xfrm>
        </p:spPr>
        <p:txBody>
          <a:bodyPr rtlCol="0">
            <a:normAutofit fontScale="92500" lnSpcReduction="20000"/>
          </a:bodyPr>
          <a:lstStyle/>
          <a:p>
            <a:pPr marL="0" indent="0" algn="just">
              <a:buNone/>
              <a:defRPr/>
            </a:pPr>
            <a:endParaRPr lang="en-US" dirty="0"/>
          </a:p>
          <a:p>
            <a:pPr lvl="1" algn="just">
              <a:defRPr/>
            </a:pPr>
            <a:r>
              <a:rPr lang="en-US" sz="2550" dirty="0"/>
              <a:t>Encourage HCWs to have a </a:t>
            </a:r>
            <a:r>
              <a:rPr lang="en-US" sz="2550" u="sng" dirty="0"/>
              <a:t>high level of clinical </a:t>
            </a:r>
            <a:r>
              <a:rPr lang="en-GB" sz="2550" u="sng" dirty="0"/>
              <a:t>suspicion, </a:t>
            </a:r>
            <a:r>
              <a:rPr lang="en-GB" sz="2550" dirty="0"/>
              <a:t>and use </a:t>
            </a:r>
            <a:r>
              <a:rPr lang="en-US" sz="2550" u="sng" dirty="0"/>
              <a:t>updated case definitions</a:t>
            </a:r>
            <a:endParaRPr lang="en-GB" sz="2550" u="sng" dirty="0"/>
          </a:p>
          <a:p>
            <a:pPr lvl="1" algn="just">
              <a:defRPr/>
            </a:pPr>
            <a:endParaRPr lang="en-GB" sz="2550" dirty="0"/>
          </a:p>
          <a:p>
            <a:pPr lvl="1" algn="just">
              <a:defRPr/>
            </a:pPr>
            <a:r>
              <a:rPr lang="en-US" sz="2550" dirty="0"/>
              <a:t>Establish a </a:t>
            </a:r>
            <a:r>
              <a:rPr lang="en-US" sz="2550" u="sng" dirty="0"/>
              <a:t>well-equipped triage station </a:t>
            </a:r>
            <a:r>
              <a:rPr lang="en-US" sz="2550" dirty="0"/>
              <a:t>at the entrance of health facilities</a:t>
            </a:r>
            <a:endParaRPr lang="en-GB" sz="2550" dirty="0"/>
          </a:p>
          <a:p>
            <a:pPr lvl="1" algn="just">
              <a:defRPr/>
            </a:pPr>
            <a:r>
              <a:rPr lang="en-GB" sz="2550" dirty="0"/>
              <a:t>Reinforce adherence to standard precautions especially </a:t>
            </a:r>
            <a:r>
              <a:rPr lang="en-GB" sz="2550" u="sng" dirty="0"/>
              <a:t>respiratory hygiene and hand hygiene</a:t>
            </a:r>
          </a:p>
          <a:p>
            <a:pPr lvl="1" algn="just">
              <a:defRPr/>
            </a:pPr>
            <a:endParaRPr lang="en-US" sz="2550" u="sng" dirty="0"/>
          </a:p>
          <a:p>
            <a:pPr lvl="1" algn="just">
              <a:defRPr/>
            </a:pPr>
            <a:r>
              <a:rPr lang="en-US" sz="2550" dirty="0"/>
              <a:t>Ensure that patients with symptoms of suspected (COVID-19)or other respiratory infection (e.g., fever, cough) are not allowed to wait among other patients seeking care. </a:t>
            </a:r>
            <a:r>
              <a:rPr lang="en-US" sz="2550" u="sng" dirty="0"/>
              <a:t>Provide a face mask to symptomatic patients </a:t>
            </a:r>
          </a:p>
          <a:p>
            <a:pPr lvl="1" algn="just">
              <a:defRPr/>
            </a:pPr>
            <a:endParaRPr lang="en-US" sz="2550" dirty="0"/>
          </a:p>
          <a:p>
            <a:pPr marL="342900" lvl="1" indent="0" algn="just">
              <a:buNone/>
              <a:defRPr/>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EA7381D-5690-49EF-9A61-47402587CB25}"/>
              </a:ext>
            </a:extLst>
          </p:cNvPr>
          <p:cNvSpPr>
            <a:spLocks noGrp="1"/>
          </p:cNvSpPr>
          <p:nvPr>
            <p:ph type="title"/>
          </p:nvPr>
        </p:nvSpPr>
        <p:spPr/>
        <p:txBody>
          <a:bodyPr/>
          <a:lstStyle/>
          <a:p>
            <a:pPr eaLnBrk="1" hangingPunct="1"/>
            <a:r>
              <a:rPr lang="en-US" altLang="en-US" b="1" dirty="0"/>
              <a:t>Applying standard precautions for all patients</a:t>
            </a:r>
            <a:endParaRPr lang="en-GB" altLang="en-US" dirty="0"/>
          </a:p>
        </p:txBody>
      </p:sp>
      <p:sp>
        <p:nvSpPr>
          <p:cNvPr id="12291" name="Content Placeholder 2">
            <a:extLst>
              <a:ext uri="{FF2B5EF4-FFF2-40B4-BE49-F238E27FC236}">
                <a16:creationId xmlns:a16="http://schemas.microsoft.com/office/drawing/2014/main" id="{C7749120-21CE-4A5F-934D-C21E0B4DDABA}"/>
              </a:ext>
            </a:extLst>
          </p:cNvPr>
          <p:cNvSpPr>
            <a:spLocks noGrp="1"/>
          </p:cNvSpPr>
          <p:nvPr>
            <p:ph idx="1"/>
          </p:nvPr>
        </p:nvSpPr>
        <p:spPr/>
        <p:txBody>
          <a:bodyPr/>
          <a:lstStyle/>
          <a:p>
            <a:pPr lvl="1" eaLnBrk="1" hangingPunct="1"/>
            <a:r>
              <a:rPr lang="en-US" altLang="en-US" sz="2700" u="sng"/>
              <a:t>Hand hygiene</a:t>
            </a:r>
          </a:p>
          <a:p>
            <a:pPr lvl="1" eaLnBrk="1" hangingPunct="1"/>
            <a:r>
              <a:rPr lang="en-US" altLang="en-US" sz="2700" u="sng"/>
              <a:t>Respiratory hygiene</a:t>
            </a:r>
          </a:p>
          <a:p>
            <a:pPr lvl="1" eaLnBrk="1" hangingPunct="1"/>
            <a:r>
              <a:rPr lang="en-US" altLang="en-US" sz="2700"/>
              <a:t>Appropriate personal protective equipment (PPE) according to risk assessment </a:t>
            </a:r>
          </a:p>
          <a:p>
            <a:pPr lvl="1" eaLnBrk="1" hangingPunct="1"/>
            <a:r>
              <a:rPr lang="en-US" altLang="en-US" sz="2700"/>
              <a:t>Injection safety practices/</a:t>
            </a:r>
            <a:r>
              <a:rPr lang="en-GB" altLang="en-US" sz="2700"/>
              <a:t>Sharps safety</a:t>
            </a:r>
            <a:r>
              <a:rPr lang="en-US" altLang="en-US" sz="2700"/>
              <a:t> </a:t>
            </a:r>
          </a:p>
          <a:p>
            <a:pPr lvl="1" eaLnBrk="1" hangingPunct="1"/>
            <a:r>
              <a:rPr lang="en-US" altLang="en-US" sz="2700"/>
              <a:t>Safe </a:t>
            </a:r>
            <a:r>
              <a:rPr lang="en-GB" altLang="en-US" sz="2700"/>
              <a:t>waste management</a:t>
            </a:r>
          </a:p>
          <a:p>
            <a:pPr lvl="1" eaLnBrk="1" hangingPunct="1"/>
            <a:r>
              <a:rPr lang="en-GB" altLang="en-US" sz="2700"/>
              <a:t>Proper linens, environmental </a:t>
            </a:r>
            <a:r>
              <a:rPr lang="en-GB" altLang="en-US" sz="2700" u="sng"/>
              <a:t>cleaning </a:t>
            </a:r>
            <a:r>
              <a:rPr lang="en-US" altLang="en-US" sz="2700" u="sng"/>
              <a:t>and sterilization of patient-care equipment</a:t>
            </a:r>
            <a:r>
              <a:rPr lang="en-US" altLang="en-US" sz="2700"/>
              <a:t>.</a:t>
            </a:r>
            <a:endParaRPr lang="en-GB" altLang="en-US" sz="27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6F18125-934D-4A36-9298-9FCD85F6A699}"/>
              </a:ext>
            </a:extLst>
          </p:cNvPr>
          <p:cNvSpPr>
            <a:spLocks noGrp="1" noRot="1" noChangeAspect="1" noMove="1" noResize="1" noEditPoints="1" noAdjustHandles="1" noChangeArrowheads="1" noChangeShapeType="1" noTextEdit="1"/>
          </p:cNvSpPr>
          <p:nvPr/>
        </p:nvSpPr>
        <p:spPr>
          <a:xfrm>
            <a:off x="0" y="857250"/>
            <a:ext cx="4862513" cy="5141119"/>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13315" name="Picture 29">
            <a:extLst>
              <a:ext uri="{FF2B5EF4-FFF2-40B4-BE49-F238E27FC236}">
                <a16:creationId xmlns:a16="http://schemas.microsoft.com/office/drawing/2014/main" id="{39838C28-B696-4A08-9ADE-97323EA3DF9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64B93A5-F1BC-4C4B-ABA5-4D73DFFA04F5}"/>
              </a:ext>
            </a:extLst>
          </p:cNvPr>
          <p:cNvSpPr>
            <a:spLocks noGrp="1"/>
          </p:cNvSpPr>
          <p:nvPr>
            <p:ph type="title"/>
          </p:nvPr>
        </p:nvSpPr>
        <p:spPr>
          <a:xfrm>
            <a:off x="4570810" y="1177528"/>
            <a:ext cx="3733800" cy="852488"/>
          </a:xfrm>
        </p:spPr>
        <p:txBody>
          <a:bodyPr rtlCol="0">
            <a:normAutofit fontScale="90000"/>
          </a:bodyPr>
          <a:lstStyle/>
          <a:p>
            <a:pPr>
              <a:defRPr/>
            </a:pPr>
            <a:r>
              <a:rPr lang="en-US" sz="3000" dirty="0">
                <a:solidFill>
                  <a:srgbClr val="000000"/>
                </a:solidFill>
              </a:rPr>
              <a:t>Respiratory or cough etiquette </a:t>
            </a:r>
          </a:p>
        </p:txBody>
      </p:sp>
      <p:sp>
        <p:nvSpPr>
          <p:cNvPr id="32" name="Freeform 60">
            <a:extLst>
              <a:ext uri="{FF2B5EF4-FFF2-40B4-BE49-F238E27FC236}">
                <a16:creationId xmlns:a16="http://schemas.microsoft.com/office/drawing/2014/main" id="{DBC2E28D-1BD6-459F-A318-A5F0EDFDE429}"/>
              </a:ext>
            </a:extLst>
          </p:cNvPr>
          <p:cNvSpPr>
            <a:spLocks noGrp="1" noRot="1" noChangeAspect="1" noMove="1" noResize="1" noEditPoints="1" noAdjustHandles="1" noChangeArrowheads="1" noChangeShapeType="1" noTextEdit="1"/>
          </p:cNvSpPr>
          <p:nvPr/>
        </p:nvSpPr>
        <p:spPr>
          <a:xfrm>
            <a:off x="1322912" y="857250"/>
            <a:ext cx="2910741" cy="1654884"/>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13320" name="Picture 5" descr="A close up of a book&#10;&#10;Description generated with high confidence">
            <a:extLst>
              <a:ext uri="{FF2B5EF4-FFF2-40B4-BE49-F238E27FC236}">
                <a16:creationId xmlns:a16="http://schemas.microsoft.com/office/drawing/2014/main" id="{1CB02612-B607-4B81-9CC2-0937AF5CD80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710" t="46849"/>
          <a:stretch>
            <a:fillRect/>
          </a:stretch>
        </p:blipFill>
        <p:spPr>
          <a:xfrm>
            <a:off x="1443038" y="776288"/>
            <a:ext cx="1076325" cy="1182291"/>
          </a:xfrm>
        </p:spPr>
      </p:pic>
      <p:sp>
        <p:nvSpPr>
          <p:cNvPr id="34" name="Freeform 68">
            <a:extLst>
              <a:ext uri="{FF2B5EF4-FFF2-40B4-BE49-F238E27FC236}">
                <a16:creationId xmlns:a16="http://schemas.microsoft.com/office/drawing/2014/main" id="{9E2BCAA0-2EC8-42F5-BBB3-870058A0D903}"/>
              </a:ext>
            </a:extLst>
          </p:cNvPr>
          <p:cNvSpPr>
            <a:spLocks noGrp="1" noRot="1" noChangeAspect="1" noMove="1" noResize="1" noEditPoints="1" noAdjustHandles="1" noChangeArrowheads="1" noChangeShapeType="1" noTextEdit="1"/>
          </p:cNvSpPr>
          <p:nvPr/>
        </p:nvSpPr>
        <p:spPr>
          <a:xfrm>
            <a:off x="0" y="3041776"/>
            <a:ext cx="3706942" cy="2958974"/>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13324" name="Picture 5" descr="A close up of a book&#10;&#10;Description generated with high confidence">
            <a:extLst>
              <a:ext uri="{FF2B5EF4-FFF2-40B4-BE49-F238E27FC236}">
                <a16:creationId xmlns:a16="http://schemas.microsoft.com/office/drawing/2014/main" id="{7A0746B7-05A3-4886-AC1B-FE5CEDD266C9}"/>
              </a:ext>
            </a:extLst>
          </p:cNvPr>
          <p:cNvPicPr>
            <a:picLocks noChangeAspect="1"/>
          </p:cNvPicPr>
          <p:nvPr/>
        </p:nvPicPr>
        <p:blipFill>
          <a:blip r:embed="rId3">
            <a:extLst>
              <a:ext uri="{28A0092B-C50C-407E-A947-70E740481C1C}">
                <a14:useLocalDpi xmlns:a14="http://schemas.microsoft.com/office/drawing/2010/main" val="0"/>
              </a:ext>
            </a:extLst>
          </a:blip>
          <a:srcRect r="2466" b="52003"/>
          <a:stretch>
            <a:fillRect/>
          </a:stretch>
        </p:blipFill>
        <p:spPr bwMode="auto">
          <a:xfrm>
            <a:off x="2713435" y="776288"/>
            <a:ext cx="1293019" cy="130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extBox 4">
            <a:extLst>
              <a:ext uri="{FF2B5EF4-FFF2-40B4-BE49-F238E27FC236}">
                <a16:creationId xmlns:a16="http://schemas.microsoft.com/office/drawing/2014/main" id="{624836C5-EE6A-4EE0-A28E-CBB9AD338C02}"/>
              </a:ext>
            </a:extLst>
          </p:cNvPr>
          <p:cNvGraphicFramePr/>
          <p:nvPr/>
        </p:nvGraphicFramePr>
        <p:xfrm>
          <a:off x="4570579" y="2399003"/>
          <a:ext cx="4220470" cy="27294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326" name="Graphic 8" descr="Woman">
            <a:extLst>
              <a:ext uri="{FF2B5EF4-FFF2-40B4-BE49-F238E27FC236}">
                <a16:creationId xmlns:a16="http://schemas.microsoft.com/office/drawing/2014/main" id="{7BE7013E-8D7C-4EC8-A2E7-D11FBDE47D5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86300" y="3802856"/>
            <a:ext cx="472679"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1E078857-25F2-4716-A475-C656A4777069}"/>
              </a:ext>
            </a:extLst>
          </p:cNvPr>
          <p:cNvSpPr/>
          <p:nvPr/>
        </p:nvSpPr>
        <p:spPr>
          <a:xfrm>
            <a:off x="4538663" y="5169694"/>
            <a:ext cx="4219575" cy="787004"/>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a:defRPr/>
            </a:pPr>
            <a:endParaRPr lang="en-GB" sz="1350" dirty="0"/>
          </a:p>
        </p:txBody>
      </p:sp>
      <p:pic>
        <p:nvPicPr>
          <p:cNvPr id="13328" name="Picture 2">
            <a:extLst>
              <a:ext uri="{FF2B5EF4-FFF2-40B4-BE49-F238E27FC236}">
                <a16:creationId xmlns:a16="http://schemas.microsoft.com/office/drawing/2014/main" id="{968E684E-30C8-4F5C-B15A-C14CF376FE8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30353" y="5303044"/>
            <a:ext cx="547688" cy="52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80FDF48-70E1-484B-AB4B-47AAA57FFD0A}"/>
              </a:ext>
            </a:extLst>
          </p:cNvPr>
          <p:cNvSpPr/>
          <p:nvPr/>
        </p:nvSpPr>
        <p:spPr>
          <a:xfrm>
            <a:off x="5520929" y="5222082"/>
            <a:ext cx="3151584" cy="684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200" b="1" dirty="0"/>
              <a:t>Offer a face mask to patients with suspected 2019-nCoV infection while they are in waiting/public areas or in isolation rooms</a:t>
            </a:r>
            <a:r>
              <a:rPr lang="en-US" sz="1500" b="1" dirty="0"/>
              <a:t>.</a:t>
            </a:r>
            <a:endParaRPr lang="en-GB" sz="1500" b="1" dirty="0"/>
          </a:p>
        </p:txBody>
      </p:sp>
      <p:pic>
        <p:nvPicPr>
          <p:cNvPr id="13330" name="Picture 6">
            <a:extLst>
              <a:ext uri="{FF2B5EF4-FFF2-40B4-BE49-F238E27FC236}">
                <a16:creationId xmlns:a16="http://schemas.microsoft.com/office/drawing/2014/main" id="{4820CC5D-37EE-46F9-BF9A-310ECAFE5EDE}"/>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9366" y="3401616"/>
            <a:ext cx="2232422" cy="12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a:extLst>
              <a:ext uri="{FF2B5EF4-FFF2-40B4-BE49-F238E27FC236}">
                <a16:creationId xmlns:a16="http://schemas.microsoft.com/office/drawing/2014/main" id="{25DF1BB3-A819-4B28-81B6-CD1588B465A3}"/>
              </a:ext>
            </a:extLst>
          </p:cNvPr>
          <p:cNvSpPr/>
          <p:nvPr/>
        </p:nvSpPr>
        <p:spPr>
          <a:xfrm>
            <a:off x="154781" y="4833938"/>
            <a:ext cx="3219450" cy="1010841"/>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algn="ctr">
              <a:defRPr/>
            </a:pPr>
            <a:endParaRPr lang="en-US" sz="1350" dirty="0"/>
          </a:p>
          <a:p>
            <a:pPr algn="ctr">
              <a:defRPr/>
            </a:pPr>
            <a:r>
              <a:rPr lang="en-US" sz="1500" dirty="0"/>
              <a:t>Health workers must put on fit tested N95 masks before entering the patient area or patient care</a:t>
            </a:r>
            <a:endParaRPr lang="en-GB" sz="15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A19513A-EFE6-433E-8DC7-E3358E3BB095}"/>
              </a:ext>
            </a:extLst>
          </p:cNvPr>
          <p:cNvSpPr>
            <a:spLocks noGrp="1"/>
          </p:cNvSpPr>
          <p:nvPr>
            <p:ph type="title"/>
          </p:nvPr>
        </p:nvSpPr>
        <p:spPr/>
        <p:txBody>
          <a:bodyPr/>
          <a:lstStyle/>
          <a:p>
            <a:pPr eaLnBrk="1" hangingPunct="1"/>
            <a:r>
              <a:rPr lang="en-GB" altLang="en-US" b="1"/>
              <a:t>Hand hygiene </a:t>
            </a:r>
          </a:p>
        </p:txBody>
      </p:sp>
      <p:pic>
        <p:nvPicPr>
          <p:cNvPr id="14339" name="Picture 5" descr="http://whqlibdoc.who.int/hq/2009/WHO_IER_PSP_2009.02_eng.pdf?ua=1 - Windows Internet Explorer provided by World Health Organiza">
            <a:extLst>
              <a:ext uri="{FF2B5EF4-FFF2-40B4-BE49-F238E27FC236}">
                <a16:creationId xmlns:a16="http://schemas.microsoft.com/office/drawing/2014/main" id="{2373FE94-0D90-404F-A7B6-855E15ABEEA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309" t="20358" r="50119" b="23871"/>
          <a:stretch>
            <a:fillRect/>
          </a:stretch>
        </p:blipFill>
        <p:spPr>
          <a:xfrm>
            <a:off x="4199335" y="947738"/>
            <a:ext cx="5014913" cy="4841081"/>
          </a:xfrm>
        </p:spPr>
      </p:pic>
      <p:sp>
        <p:nvSpPr>
          <p:cNvPr id="14340" name="TextBox 5">
            <a:extLst>
              <a:ext uri="{FF2B5EF4-FFF2-40B4-BE49-F238E27FC236}">
                <a16:creationId xmlns:a16="http://schemas.microsoft.com/office/drawing/2014/main" id="{9CB6A2D9-CE76-43E1-8FAA-AEC968BBCD7A}"/>
              </a:ext>
            </a:extLst>
          </p:cNvPr>
          <p:cNvSpPr txBox="1">
            <a:spLocks noChangeArrowheads="1"/>
          </p:cNvSpPr>
          <p:nvPr/>
        </p:nvSpPr>
        <p:spPr bwMode="auto">
          <a:xfrm>
            <a:off x="756047" y="2524125"/>
            <a:ext cx="30384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a:latin typeface="Calibri" panose="020F0502020204030204" pitchFamily="34" charset="0"/>
              </a:rPr>
              <a:t>Hand hygiene is the most important measure to prevent infection </a:t>
            </a:r>
          </a:p>
        </p:txBody>
      </p:sp>
      <p:sp>
        <p:nvSpPr>
          <p:cNvPr id="14341" name="TextBox 4">
            <a:extLst>
              <a:ext uri="{FF2B5EF4-FFF2-40B4-BE49-F238E27FC236}">
                <a16:creationId xmlns:a16="http://schemas.microsoft.com/office/drawing/2014/main" id="{C4EC21BC-1934-46F3-BBA0-F99B3472BAC2}"/>
              </a:ext>
            </a:extLst>
          </p:cNvPr>
          <p:cNvSpPr txBox="1">
            <a:spLocks noChangeArrowheads="1"/>
          </p:cNvSpPr>
          <p:nvPr/>
        </p:nvSpPr>
        <p:spPr bwMode="auto">
          <a:xfrm>
            <a:off x="1471613" y="4593432"/>
            <a:ext cx="30384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Perform hand hygiene after contact with respiratory </a:t>
            </a:r>
            <a:r>
              <a:rPr lang="en-GB" altLang="en-US">
                <a:latin typeface="Calibri" panose="020F0502020204030204" pitchFamily="34" charset="0"/>
              </a:rPr>
              <a:t>secretions</a:t>
            </a:r>
            <a:r>
              <a:rPr lang="en-GB" altLang="en-US" sz="1050">
                <a:latin typeface="Calibri" panose="020F0502020204030204" pitchFamily="34" charset="0"/>
              </a:rPr>
              <a:t>.</a:t>
            </a:r>
            <a:endParaRPr lang="en-GB" altLang="en-US">
              <a:latin typeface="Calibri" panose="020F050202020403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09703821-C7AB-4AB0-A384-687F3B4F85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 y="1058466"/>
            <a:ext cx="3683794" cy="5143500"/>
          </a:xfrm>
        </p:spPr>
      </p:pic>
      <p:pic>
        <p:nvPicPr>
          <p:cNvPr id="15363" name="Picture 2">
            <a:extLst>
              <a:ext uri="{FF2B5EF4-FFF2-40B4-BE49-F238E27FC236}">
                <a16:creationId xmlns:a16="http://schemas.microsoft.com/office/drawing/2014/main" id="{83CBAC4C-6070-4AAB-A47D-1607C7E96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6035" y="1058467"/>
            <a:ext cx="4324350" cy="504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A0970DB-D1F8-47B7-9B34-123570BC7AA8}"/>
              </a:ext>
            </a:extLst>
          </p:cNvPr>
          <p:cNvSpPr>
            <a:spLocks noGrp="1"/>
          </p:cNvSpPr>
          <p:nvPr>
            <p:ph type="title"/>
          </p:nvPr>
        </p:nvSpPr>
        <p:spPr>
          <a:xfrm>
            <a:off x="762000" y="381000"/>
            <a:ext cx="6778229" cy="508397"/>
          </a:xfrm>
        </p:spPr>
        <p:txBody>
          <a:bodyPr/>
          <a:lstStyle/>
          <a:p>
            <a:pPr eaLnBrk="1" hangingPunct="1"/>
            <a:r>
              <a:rPr lang="en-US" altLang="en-US" sz="2700" dirty="0"/>
              <a:t>Personal protective equipment (PPE)</a:t>
            </a:r>
          </a:p>
        </p:txBody>
      </p:sp>
      <p:sp>
        <p:nvSpPr>
          <p:cNvPr id="7" name="Content Placeholder 6">
            <a:extLst>
              <a:ext uri="{FF2B5EF4-FFF2-40B4-BE49-F238E27FC236}">
                <a16:creationId xmlns:a16="http://schemas.microsoft.com/office/drawing/2014/main" id="{31CD823F-332D-43E6-8FF7-E7C66E47078D}"/>
              </a:ext>
            </a:extLst>
          </p:cNvPr>
          <p:cNvSpPr>
            <a:spLocks noGrp="1"/>
          </p:cNvSpPr>
          <p:nvPr>
            <p:ph idx="1"/>
          </p:nvPr>
        </p:nvSpPr>
        <p:spPr>
          <a:xfrm>
            <a:off x="628650" y="1365647"/>
            <a:ext cx="7886700" cy="4124325"/>
          </a:xfrm>
        </p:spPr>
        <p:txBody>
          <a:bodyPr rtlCol="0">
            <a:normAutofit/>
          </a:bodyPr>
          <a:lstStyle/>
          <a:p>
            <a:pPr>
              <a:defRPr/>
            </a:pPr>
            <a:r>
              <a:rPr lang="en-US" sz="1600" dirty="0"/>
              <a:t>PPE recommendation for the general public: </a:t>
            </a:r>
          </a:p>
          <a:p>
            <a:pPr marL="342900" lvl="1" indent="0">
              <a:buNone/>
              <a:defRPr/>
            </a:pPr>
            <a:r>
              <a:rPr lang="en-US" sz="1600" dirty="0"/>
              <a:t>For asymptomatic individuals, no PPE use is recommended.  However proper hand hygiene practices and respiratory etiquette should suffice</a:t>
            </a:r>
          </a:p>
          <a:p>
            <a:pPr marL="342900" lvl="1" indent="0">
              <a:buNone/>
              <a:defRPr/>
            </a:pPr>
            <a:endParaRPr lang="en-US" sz="1600" dirty="0"/>
          </a:p>
          <a:p>
            <a:pPr>
              <a:defRPr/>
            </a:pPr>
            <a:r>
              <a:rPr lang="en-US" sz="1600" dirty="0"/>
              <a:t>For Health workers Supporting Triage or high risk gatherings</a:t>
            </a:r>
          </a:p>
          <a:p>
            <a:pPr lvl="1">
              <a:defRPr/>
            </a:pPr>
            <a:r>
              <a:rPr lang="en-US" sz="1600" dirty="0"/>
              <a:t>I addition to standard precautions, rapidly identify people with respiratory symptoms and put a face mask on them.</a:t>
            </a:r>
          </a:p>
          <a:p>
            <a:pPr lvl="1">
              <a:defRPr/>
            </a:pPr>
            <a:r>
              <a:rPr lang="en-US" sz="1600" dirty="0"/>
              <a:t>Screening teams should use fitted N95 respirators</a:t>
            </a:r>
          </a:p>
          <a:p>
            <a:pPr lvl="1">
              <a:defRPr/>
            </a:pPr>
            <a:r>
              <a:rPr lang="en-US" sz="1600" dirty="0"/>
              <a:t>Symptomatic staff are advised to stay home and inform relevant authorities</a:t>
            </a:r>
          </a:p>
          <a:p>
            <a:pPr lvl="1">
              <a:defRPr/>
            </a:pPr>
            <a:endParaRPr lang="en-US" sz="1600" dirty="0"/>
          </a:p>
          <a:p>
            <a:pPr>
              <a:defRPr/>
            </a:pPr>
            <a:r>
              <a:rPr lang="en-US" sz="1600" dirty="0"/>
              <a:t>For Health workers caring for confirmed cases</a:t>
            </a:r>
          </a:p>
          <a:p>
            <a:pPr lvl="1">
              <a:defRPr/>
            </a:pPr>
            <a:r>
              <a:rPr lang="en-US" sz="1600" dirty="0"/>
              <a:t>In addition to standard precautions, health workers to use facial protection (Goggles), fitted respirators, gowns, gloves, and observe the 5 moments of hand hygiene</a:t>
            </a:r>
          </a:p>
          <a:p>
            <a:pPr lvl="1">
              <a:defRPr/>
            </a:pPr>
            <a:endParaRPr lang="en-US" dirty="0"/>
          </a:p>
          <a:p>
            <a:pPr marL="342900" lvl="1" indent="0">
              <a:buNone/>
              <a:defRPr/>
            </a:pPr>
            <a:endParaRPr lang="en-US" dirty="0"/>
          </a:p>
          <a:p>
            <a:pPr marL="0" indent="0">
              <a:buNone/>
              <a:defRPr/>
            </a:pPr>
            <a:endParaRPr lang="en-GB"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FA75DEB-9CF7-4550-9821-388E347C341E}"/>
              </a:ext>
            </a:extLst>
          </p:cNvPr>
          <p:cNvSpPr>
            <a:spLocks noGrp="1"/>
          </p:cNvSpPr>
          <p:nvPr>
            <p:ph type="title"/>
          </p:nvPr>
        </p:nvSpPr>
        <p:spPr/>
        <p:txBody>
          <a:bodyPr/>
          <a:lstStyle/>
          <a:p>
            <a:pPr eaLnBrk="1" hangingPunct="1"/>
            <a:endParaRPr lang="en-GB" altLang="en-US" dirty="0"/>
          </a:p>
        </p:txBody>
      </p:sp>
      <p:sp>
        <p:nvSpPr>
          <p:cNvPr id="17411" name="Content Placeholder 2">
            <a:extLst>
              <a:ext uri="{FF2B5EF4-FFF2-40B4-BE49-F238E27FC236}">
                <a16:creationId xmlns:a16="http://schemas.microsoft.com/office/drawing/2014/main" id="{E9FC16E3-7CE2-4CA8-A080-3C2912A8EE69}"/>
              </a:ext>
            </a:extLst>
          </p:cNvPr>
          <p:cNvSpPr>
            <a:spLocks noGrp="1"/>
          </p:cNvSpPr>
          <p:nvPr>
            <p:ph idx="1"/>
          </p:nvPr>
        </p:nvSpPr>
        <p:spPr/>
        <p:txBody>
          <a:bodyPr/>
          <a:lstStyle/>
          <a:p>
            <a:pPr eaLnBrk="1" hangingPunct="1"/>
            <a:endParaRPr lang="en-GB" altLang="en-US"/>
          </a:p>
        </p:txBody>
      </p:sp>
      <p:pic>
        <p:nvPicPr>
          <p:cNvPr id="17412" name="Picture 3">
            <a:extLst>
              <a:ext uri="{FF2B5EF4-FFF2-40B4-BE49-F238E27FC236}">
                <a16:creationId xmlns:a16="http://schemas.microsoft.com/office/drawing/2014/main" id="{36F23F61-9E0B-4F2D-B9EF-32BFBF411E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888" y="928688"/>
            <a:ext cx="8678466" cy="498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B98B2-78C2-4B6D-8D51-EDB52D0ED67A}"/>
              </a:ext>
            </a:extLst>
          </p:cNvPr>
          <p:cNvSpPr>
            <a:spLocks noGrp="1"/>
          </p:cNvSpPr>
          <p:nvPr>
            <p:ph type="title"/>
          </p:nvPr>
        </p:nvSpPr>
        <p:spPr/>
        <p:txBody>
          <a:bodyPr/>
          <a:lstStyle/>
          <a:p>
            <a:r>
              <a:rPr lang="en-US" dirty="0"/>
              <a:t>COVID-19 CASE DEFINITION (DYNAMIC)</a:t>
            </a:r>
          </a:p>
        </p:txBody>
      </p:sp>
      <p:sp>
        <p:nvSpPr>
          <p:cNvPr id="3" name="Content Placeholder 2">
            <a:extLst>
              <a:ext uri="{FF2B5EF4-FFF2-40B4-BE49-F238E27FC236}">
                <a16:creationId xmlns:a16="http://schemas.microsoft.com/office/drawing/2014/main" id="{40EF73CB-93B6-41DE-9FB2-4B4082BFFD02}"/>
              </a:ext>
            </a:extLst>
          </p:cNvPr>
          <p:cNvSpPr>
            <a:spLocks noGrp="1"/>
          </p:cNvSpPr>
          <p:nvPr>
            <p:ph idx="1"/>
          </p:nvPr>
        </p:nvSpPr>
        <p:spPr>
          <a:xfrm>
            <a:off x="457200" y="1297732"/>
            <a:ext cx="8229600" cy="4525963"/>
          </a:xfrm>
        </p:spPr>
        <p:txBody>
          <a:bodyPr>
            <a:normAutofit lnSpcReduction="10000"/>
          </a:bodyPr>
          <a:lstStyle/>
          <a:p>
            <a:pPr marL="0" indent="0">
              <a:buNone/>
            </a:pPr>
            <a:r>
              <a:rPr lang="en-US" sz="1400" b="1" dirty="0"/>
              <a:t>Case definitions for surveillance</a:t>
            </a:r>
            <a:r>
              <a:rPr lang="en-US" sz="1400" dirty="0"/>
              <a:t> </a:t>
            </a:r>
          </a:p>
          <a:p>
            <a:r>
              <a:rPr lang="en-US" sz="1400" dirty="0"/>
              <a:t>The case definitions are based on the current information available and will be revised as new information accumulates. Countries may need to adapt case definitions depending on their own epidemiological situation. </a:t>
            </a:r>
          </a:p>
          <a:p>
            <a:endParaRPr lang="en-US" sz="1400" b="1" dirty="0"/>
          </a:p>
          <a:p>
            <a:pPr marL="0" indent="0">
              <a:buNone/>
            </a:pPr>
            <a:r>
              <a:rPr lang="en-US" sz="1400" b="1" dirty="0"/>
              <a:t>Suspect case </a:t>
            </a:r>
            <a:endParaRPr lang="en-US" sz="1400" dirty="0"/>
          </a:p>
          <a:p>
            <a:r>
              <a:rPr lang="en-US" sz="1400" b="1" dirty="0"/>
              <a:t>A</a:t>
            </a:r>
            <a:r>
              <a:rPr lang="en-US" sz="1400" dirty="0"/>
              <a:t>. A patient with acute respiratory illness (fever and at least one sign/symptom of respiratory disease (e.g., cough, shortness of breath), </a:t>
            </a:r>
            <a:r>
              <a:rPr lang="en-US" sz="1400" b="1" dirty="0"/>
              <a:t>AND </a:t>
            </a:r>
            <a:r>
              <a:rPr lang="en-US" sz="1400" dirty="0"/>
              <a:t>with no other </a:t>
            </a:r>
            <a:r>
              <a:rPr lang="en-US" sz="1400" dirty="0" err="1"/>
              <a:t>aetiology</a:t>
            </a:r>
            <a:r>
              <a:rPr lang="en-US" sz="1400" dirty="0"/>
              <a:t> that fully explains the clinical presentation </a:t>
            </a:r>
            <a:r>
              <a:rPr lang="en-US" sz="1400" b="1" dirty="0"/>
              <a:t>AND </a:t>
            </a:r>
            <a:r>
              <a:rPr lang="en-US" sz="1400" dirty="0"/>
              <a:t>a history of travel to or residence in a country/area or territory reporting local transmission (See situation report) of COVID-19 disease during the 14 days prior to symptom onset. </a:t>
            </a:r>
          </a:p>
          <a:p>
            <a:endParaRPr lang="en-US" sz="1400" b="1" dirty="0"/>
          </a:p>
          <a:p>
            <a:pPr marL="0" indent="0">
              <a:buNone/>
            </a:pPr>
            <a:r>
              <a:rPr lang="en-US" sz="1400" b="1" dirty="0"/>
              <a:t>OR </a:t>
            </a:r>
            <a:endParaRPr lang="en-US" sz="1400" dirty="0"/>
          </a:p>
          <a:p>
            <a:r>
              <a:rPr lang="en-US" sz="1400" b="1" dirty="0"/>
              <a:t>B. </a:t>
            </a:r>
            <a:r>
              <a:rPr lang="en-US" sz="1400" dirty="0"/>
              <a:t>A patient with any acute respiratory illness </a:t>
            </a:r>
            <a:r>
              <a:rPr lang="en-US" sz="1400" b="1" dirty="0"/>
              <a:t>AND </a:t>
            </a:r>
            <a:r>
              <a:rPr lang="en-US" sz="1400" dirty="0"/>
              <a:t>having been in </a:t>
            </a:r>
            <a:r>
              <a:rPr lang="en-US" sz="1400" i="1" dirty="0"/>
              <a:t>contact </a:t>
            </a:r>
            <a:r>
              <a:rPr lang="en-US" sz="1400" dirty="0"/>
              <a:t>with a confirmed or probable COVID-19 case (see definition of contact) in the last 14 days prior to onset of symptoms; </a:t>
            </a:r>
          </a:p>
          <a:p>
            <a:endParaRPr lang="en-US" sz="1400" b="1" dirty="0"/>
          </a:p>
          <a:p>
            <a:pPr marL="0" indent="0">
              <a:buNone/>
            </a:pPr>
            <a:r>
              <a:rPr lang="en-US" sz="1400" b="1" dirty="0"/>
              <a:t>OR </a:t>
            </a:r>
            <a:endParaRPr lang="en-US" sz="1400" dirty="0"/>
          </a:p>
          <a:p>
            <a:r>
              <a:rPr lang="en-US" sz="1400" b="1" dirty="0"/>
              <a:t>C. </a:t>
            </a:r>
            <a:r>
              <a:rPr lang="en-US" sz="1400" dirty="0"/>
              <a:t>A patient with severe acute respiratory infection (fever and at least one sign/symptom of respiratory disease (e.g., cough, shortness breath) </a:t>
            </a:r>
            <a:r>
              <a:rPr lang="en-US" sz="1400" b="1" dirty="0"/>
              <a:t>AND </a:t>
            </a:r>
            <a:r>
              <a:rPr lang="en-US" sz="1400" dirty="0"/>
              <a:t>requiring hospitalization </a:t>
            </a:r>
            <a:r>
              <a:rPr lang="en-US" sz="1400" b="1" dirty="0"/>
              <a:t>AND </a:t>
            </a:r>
            <a:r>
              <a:rPr lang="en-US" sz="1400" dirty="0"/>
              <a:t>with no other </a:t>
            </a:r>
            <a:r>
              <a:rPr lang="en-US" sz="1400" dirty="0" err="1"/>
              <a:t>aetiology</a:t>
            </a:r>
            <a:r>
              <a:rPr lang="en-US" sz="1400" dirty="0"/>
              <a:t> that fully explains the clinical presentation</a:t>
            </a:r>
          </a:p>
          <a:p>
            <a:endParaRPr lang="en-US" dirty="0"/>
          </a:p>
        </p:txBody>
      </p:sp>
      <p:sp>
        <p:nvSpPr>
          <p:cNvPr id="4" name="Slide Number Placeholder 3">
            <a:extLst>
              <a:ext uri="{FF2B5EF4-FFF2-40B4-BE49-F238E27FC236}">
                <a16:creationId xmlns:a16="http://schemas.microsoft.com/office/drawing/2014/main" id="{AA2C0751-8C8B-49F5-8838-E8DD9E6BEBA1}"/>
              </a:ext>
            </a:extLst>
          </p:cNvPr>
          <p:cNvSpPr>
            <a:spLocks noGrp="1"/>
          </p:cNvSpPr>
          <p:nvPr>
            <p:ph type="sldNum" sz="quarter" idx="12"/>
          </p:nvPr>
        </p:nvSpPr>
        <p:spPr/>
        <p:txBody>
          <a:bodyPr/>
          <a:lstStyle/>
          <a:p>
            <a:fld id="{BA8F66B1-2E65-47C7-819A-96C2007DF291}" type="slidenum">
              <a:rPr lang="en-US" smtClean="0"/>
              <a:t>7</a:t>
            </a:fld>
            <a:endParaRPr lang="en-US"/>
          </a:p>
        </p:txBody>
      </p:sp>
    </p:spTree>
    <p:extLst>
      <p:ext uri="{BB962C8B-B14F-4D97-AF65-F5344CB8AC3E}">
        <p14:creationId xmlns:p14="http://schemas.microsoft.com/office/powerpoint/2010/main" val="6444664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bject 2">
            <a:extLst>
              <a:ext uri="{FF2B5EF4-FFF2-40B4-BE49-F238E27FC236}">
                <a16:creationId xmlns:a16="http://schemas.microsoft.com/office/drawing/2014/main" id="{F433B22A-B6C3-4990-ACE1-B3BE735A33B8}"/>
              </a:ext>
            </a:extLst>
          </p:cNvPr>
          <p:cNvSpPr>
            <a:spLocks noChangeArrowheads="1"/>
          </p:cNvSpPr>
          <p:nvPr/>
        </p:nvSpPr>
        <p:spPr bwMode="auto">
          <a:xfrm>
            <a:off x="228600" y="6019800"/>
            <a:ext cx="9144000" cy="0"/>
          </a:xfrm>
          <a:custGeom>
            <a:avLst/>
            <a:gdLst>
              <a:gd name="T0" fmla="*/ 0 w 12192000"/>
              <a:gd name="T1" fmla="*/ 12192000 w 12192000"/>
            </a:gdLst>
            <a:ahLst/>
            <a:cxnLst/>
            <a:rect l="T0" t="0" r="T1" b="0"/>
            <a:pathLst>
              <a:path w="12192000">
                <a:moveTo>
                  <a:pt x="0" y="0"/>
                </a:moveTo>
                <a:lnTo>
                  <a:pt x="12192000" y="2"/>
                </a:lnTo>
              </a:path>
            </a:pathLst>
          </a:custGeom>
          <a:noFill/>
          <a:ln w="25400">
            <a:solidFill>
              <a:srgbClr val="4A7EBB"/>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350">
              <a:latin typeface="Calibri" panose="020F0502020204030204" pitchFamily="34" charset="0"/>
            </a:endParaRPr>
          </a:p>
        </p:txBody>
      </p:sp>
      <p:sp>
        <p:nvSpPr>
          <p:cNvPr id="18436" name="object 4">
            <a:extLst>
              <a:ext uri="{FF2B5EF4-FFF2-40B4-BE49-F238E27FC236}">
                <a16:creationId xmlns:a16="http://schemas.microsoft.com/office/drawing/2014/main" id="{8AD05B1A-8698-4AAA-A1D1-D6D69320C1AE}"/>
              </a:ext>
            </a:extLst>
          </p:cNvPr>
          <p:cNvSpPr txBox="1">
            <a:spLocks noChangeArrowheads="1"/>
          </p:cNvSpPr>
          <p:nvPr/>
        </p:nvSpPr>
        <p:spPr bwMode="auto">
          <a:xfrm>
            <a:off x="1259682" y="1430367"/>
            <a:ext cx="6200775" cy="66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144" rIns="0" bIns="0">
            <a:spAutoFit/>
          </a:bodyPr>
          <a:lstStyle>
            <a:lvl1pPr marL="127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01000"/>
              </a:lnSpc>
              <a:spcBef>
                <a:spcPts val="56"/>
              </a:spcBef>
            </a:pPr>
            <a:r>
              <a:rPr lang="en-US" altLang="en-US" sz="2175" dirty="0">
                <a:solidFill>
                  <a:srgbClr val="0070C0"/>
                </a:solidFill>
              </a:rPr>
              <a:t>Minimize direct unprotected exposure to blood and  body fluids.</a:t>
            </a:r>
            <a:endParaRPr lang="en-US" altLang="en-US" sz="2175" dirty="0"/>
          </a:p>
        </p:txBody>
      </p:sp>
      <p:sp>
        <p:nvSpPr>
          <p:cNvPr id="8" name="object 8">
            <a:extLst>
              <a:ext uri="{FF2B5EF4-FFF2-40B4-BE49-F238E27FC236}">
                <a16:creationId xmlns:a16="http://schemas.microsoft.com/office/drawing/2014/main" id="{63462ABF-84F9-425A-9138-C87CAD146BD2}"/>
              </a:ext>
            </a:extLst>
          </p:cNvPr>
          <p:cNvSpPr>
            <a:spLocks noGrp="1"/>
          </p:cNvSpPr>
          <p:nvPr>
            <p:ph type="dt" sz="quarter" idx="10"/>
          </p:nvPr>
        </p:nvSpPr>
        <p:spPr>
          <a:xfrm>
            <a:off x="6859192" y="5630790"/>
            <a:ext cx="1202531" cy="105318"/>
          </a:xfrm>
        </p:spPr>
        <p:txBody>
          <a:bodyPr vert="horz" wrap="square" lIns="0" tIns="1429" rIns="0" bIns="0" rtlCol="0" anchor="ctr">
            <a:spAutoFit/>
          </a:bodyPr>
          <a:lstStyle/>
          <a:p>
            <a:pPr marL="9525">
              <a:spcBef>
                <a:spcPts val="11"/>
              </a:spcBef>
              <a:defRPr/>
            </a:pPr>
            <a:r>
              <a:rPr spc="-64" dirty="0"/>
              <a:t>EMERGENCIES</a:t>
            </a:r>
          </a:p>
        </p:txBody>
      </p:sp>
      <p:sp>
        <p:nvSpPr>
          <p:cNvPr id="9" name="object 9">
            <a:extLst>
              <a:ext uri="{FF2B5EF4-FFF2-40B4-BE49-F238E27FC236}">
                <a16:creationId xmlns:a16="http://schemas.microsoft.com/office/drawing/2014/main" id="{2D88A08B-EA7E-4B1B-8218-E512A170F2BE}"/>
              </a:ext>
            </a:extLst>
          </p:cNvPr>
          <p:cNvSpPr>
            <a:spLocks noGrp="1"/>
          </p:cNvSpPr>
          <p:nvPr>
            <p:ph type="ftr" sz="quarter" idx="11"/>
          </p:nvPr>
        </p:nvSpPr>
        <p:spPr>
          <a:xfrm>
            <a:off x="4038600" y="6172874"/>
            <a:ext cx="4114800" cy="365125"/>
          </a:xfrm>
          <a:prstGeom prst="rect">
            <a:avLst/>
          </a:prstGeom>
        </p:spPr>
        <p:txBody>
          <a:bodyPr vert="horz" wrap="square" lIns="91440" tIns="45720" rIns="91440" bIns="45720" rtlCol="0" anchor="ctr">
            <a:spAutoFit/>
          </a:bodyP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9525">
              <a:lnSpc>
                <a:spcPts val="855"/>
              </a:lnSpc>
              <a:defRPr/>
            </a:pPr>
            <a:endParaRPr dirty="0"/>
          </a:p>
        </p:txBody>
      </p:sp>
      <p:sp>
        <p:nvSpPr>
          <p:cNvPr id="18440" name="object 5">
            <a:extLst>
              <a:ext uri="{FF2B5EF4-FFF2-40B4-BE49-F238E27FC236}">
                <a16:creationId xmlns:a16="http://schemas.microsoft.com/office/drawing/2014/main" id="{F632697E-F755-4503-A30C-E6BAF8EFDD0F}"/>
              </a:ext>
            </a:extLst>
          </p:cNvPr>
          <p:cNvSpPr>
            <a:spLocks noGrp="1"/>
          </p:cNvSpPr>
          <p:nvPr>
            <p:ph type="title"/>
          </p:nvPr>
        </p:nvSpPr>
        <p:spPr>
          <a:xfrm>
            <a:off x="552450" y="457200"/>
            <a:ext cx="7417594" cy="321242"/>
          </a:xfrm>
        </p:spPr>
        <p:txBody>
          <a:bodyPr vert="horz" lIns="0" tIns="9525" rIns="0" bIns="0" rtlCol="0" anchor="ctr">
            <a:spAutoFit/>
          </a:bodyPr>
          <a:lstStyle/>
          <a:p>
            <a:pPr marL="9525">
              <a:spcBef>
                <a:spcPts val="75"/>
              </a:spcBef>
            </a:pPr>
            <a:r>
              <a:rPr lang="en-US" altLang="en-US" dirty="0"/>
              <a:t>Risk assessment for  appropriate use of PPE</a:t>
            </a:r>
          </a:p>
        </p:txBody>
      </p:sp>
      <p:graphicFrame>
        <p:nvGraphicFramePr>
          <p:cNvPr id="6" name="object 6">
            <a:extLst>
              <a:ext uri="{FF2B5EF4-FFF2-40B4-BE49-F238E27FC236}">
                <a16:creationId xmlns:a16="http://schemas.microsoft.com/office/drawing/2014/main" id="{1489727D-3B0E-449B-BEB6-E4CAEC21BAB8}"/>
              </a:ext>
            </a:extLst>
          </p:cNvPr>
          <p:cNvGraphicFramePr>
            <a:graphicFrameLocks noGrp="1"/>
          </p:cNvGraphicFramePr>
          <p:nvPr>
            <p:extLst>
              <p:ext uri="{D42A27DB-BD31-4B8C-83A1-F6EECF244321}">
                <p14:modId xmlns:p14="http://schemas.microsoft.com/office/powerpoint/2010/main" val="126913854"/>
              </p:ext>
            </p:extLst>
          </p:nvPr>
        </p:nvGraphicFramePr>
        <p:xfrm>
          <a:off x="1066800" y="2275362"/>
          <a:ext cx="6722269" cy="2307275"/>
        </p:xfrm>
        <a:graphic>
          <a:graphicData uri="http://schemas.openxmlformats.org/drawingml/2006/table">
            <a:tbl>
              <a:tblPr/>
              <a:tblGrid>
                <a:gridCol w="2550319">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945356">
                  <a:extLst>
                    <a:ext uri="{9D8B030D-6E8A-4147-A177-3AD203B41FA5}">
                      <a16:colId xmlns:a16="http://schemas.microsoft.com/office/drawing/2014/main" val="20002"/>
                    </a:ext>
                  </a:extLst>
                </a:gridCol>
                <a:gridCol w="760810">
                  <a:extLst>
                    <a:ext uri="{9D8B030D-6E8A-4147-A177-3AD203B41FA5}">
                      <a16:colId xmlns:a16="http://schemas.microsoft.com/office/drawing/2014/main" val="20003"/>
                    </a:ext>
                  </a:extLst>
                </a:gridCol>
                <a:gridCol w="913209">
                  <a:extLst>
                    <a:ext uri="{9D8B030D-6E8A-4147-A177-3AD203B41FA5}">
                      <a16:colId xmlns:a16="http://schemas.microsoft.com/office/drawing/2014/main" val="20004"/>
                    </a:ext>
                  </a:extLst>
                </a:gridCol>
                <a:gridCol w="657225">
                  <a:extLst>
                    <a:ext uri="{9D8B030D-6E8A-4147-A177-3AD203B41FA5}">
                      <a16:colId xmlns:a16="http://schemas.microsoft.com/office/drawing/2014/main" val="20005"/>
                    </a:ext>
                  </a:extLst>
                </a:gridCol>
              </a:tblGrid>
              <a:tr h="346472">
                <a:tc>
                  <a:txBody>
                    <a:bodyPr/>
                    <a:lstStyle/>
                    <a:p>
                      <a:pPr marL="0" marR="0" lvl="0" indent="0" algn="ctr" defTabSz="914400" rtl="0" eaLnBrk="1" fontAlgn="base" latinLnBrk="0" hangingPunct="1">
                        <a:lnSpc>
                          <a:spcPct val="100000"/>
                        </a:lnSpc>
                        <a:spcBef>
                          <a:spcPts val="263"/>
                        </a:spcBef>
                        <a:spcAft>
                          <a:spcPct val="0"/>
                        </a:spcAft>
                        <a:buClrTx/>
                        <a:buSzTx/>
                        <a:buFontTx/>
                        <a:buNone/>
                        <a:tabLst/>
                      </a:pPr>
                      <a:r>
                        <a:rPr kumimoji="0" lang="en-US" sz="1000" b="1" i="0" u="none" strike="noStrike" cap="none" normalizeH="0" baseline="0">
                          <a:ln>
                            <a:noFill/>
                          </a:ln>
                          <a:solidFill>
                            <a:srgbClr val="000066"/>
                          </a:solidFill>
                          <a:effectLst/>
                          <a:latin typeface="Arial" pitchFamily="34" charset="0"/>
                          <a:cs typeface="Arial" pitchFamily="34" charset="0"/>
                        </a:rPr>
                        <a:t>SCENARIO</a:t>
                      </a:r>
                      <a:endParaRPr kumimoji="0" lang="en-US" sz="1000" b="0" i="0" u="none" strike="noStrike" cap="none" normalizeH="0" baseline="0">
                        <a:ln>
                          <a:noFill/>
                        </a:ln>
                        <a:solidFill>
                          <a:schemeClr val="tx1"/>
                        </a:solidFill>
                        <a:effectLst/>
                        <a:latin typeface="Arial" pitchFamily="34" charset="0"/>
                        <a:cs typeface="Arial" pitchFamily="34" charset="0"/>
                      </a:endParaRPr>
                    </a:p>
                  </a:txBody>
                  <a:tcPr marL="0" marR="0" marT="25241" marB="0" horzOverflow="overflow">
                    <a:lnL>
                      <a:noFill/>
                    </a:lnL>
                    <a:lnR w="19050" cap="flat" cmpd="sng" algn="ctr">
                      <a:solidFill>
                        <a:srgbClr val="1E7FB8"/>
                      </a:solidFill>
                      <a:prstDash val="solid"/>
                      <a:round/>
                      <a:headEnd type="none" w="med" len="med"/>
                      <a:tailEnd type="none" w="med" len="med"/>
                    </a:lnR>
                    <a:lnT>
                      <a:noFill/>
                    </a:lnT>
                    <a:lnB w="53975" cap="flat" cmpd="sng" algn="ctr">
                      <a:solidFill>
                        <a:srgbClr val="1E7FB8"/>
                      </a:solidFill>
                      <a:prstDash val="solid"/>
                      <a:round/>
                      <a:headEnd type="none" w="med" len="med"/>
                      <a:tailEnd type="none" w="med" len="med"/>
                    </a:lnB>
                    <a:lnTlToBr>
                      <a:noFill/>
                    </a:lnTlToBr>
                    <a:lnBlToTr>
                      <a:noFill/>
                    </a:lnBlToTr>
                    <a:solidFill>
                      <a:srgbClr val="C4DAF4"/>
                    </a:solidFill>
                  </a:tcPr>
                </a:tc>
                <a:tc>
                  <a:txBody>
                    <a:bodyPr/>
                    <a:lstStyle/>
                    <a:p>
                      <a:pPr marL="225425" marR="0" lvl="0" indent="131763" algn="l" defTabSz="914400" rtl="0" eaLnBrk="1" fontAlgn="base" latinLnBrk="0" hangingPunct="1">
                        <a:lnSpc>
                          <a:spcPts val="1488"/>
                        </a:lnSpc>
                        <a:spcBef>
                          <a:spcPts val="375"/>
                        </a:spcBef>
                        <a:spcAft>
                          <a:spcPct val="0"/>
                        </a:spcAft>
                        <a:buClrTx/>
                        <a:buSzTx/>
                        <a:buFontTx/>
                        <a:buNone/>
                        <a:tabLst/>
                      </a:pPr>
                      <a:r>
                        <a:rPr kumimoji="0" lang="en-US" sz="1000" b="1" i="0" u="none" strike="noStrike" cap="none" normalizeH="0" baseline="0" dirty="0">
                          <a:ln>
                            <a:noFill/>
                          </a:ln>
                          <a:solidFill>
                            <a:srgbClr val="000066"/>
                          </a:solidFill>
                          <a:effectLst/>
                          <a:latin typeface="Arial" pitchFamily="34" charset="0"/>
                          <a:cs typeface="Arial" pitchFamily="34" charset="0"/>
                        </a:rPr>
                        <a:t>HAND  HYGIENE</a:t>
                      </a:r>
                      <a:endParaRPr kumimoji="0" lang="en-US" sz="1000" b="0" i="0" u="none" strike="noStrike" cap="none" normalizeH="0" baseline="0" dirty="0">
                        <a:ln>
                          <a:noFill/>
                        </a:ln>
                        <a:solidFill>
                          <a:schemeClr val="tx1"/>
                        </a:solidFill>
                        <a:effectLst/>
                        <a:latin typeface="Arial" pitchFamily="34" charset="0"/>
                        <a:cs typeface="Arial" pitchFamily="34" charset="0"/>
                      </a:endParaRPr>
                    </a:p>
                  </a:txBody>
                  <a:tcPr marL="0" marR="0" marT="35243" marB="0" horzOverflow="overflow">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a:noFill/>
                    </a:lnT>
                    <a:lnB w="53975" cap="flat" cmpd="sng" algn="ctr">
                      <a:solidFill>
                        <a:srgbClr val="1E7FB8"/>
                      </a:solidFill>
                      <a:prstDash val="solid"/>
                      <a:round/>
                      <a:headEnd type="none" w="med" len="med"/>
                      <a:tailEnd type="none" w="med" len="med"/>
                    </a:lnB>
                    <a:lnTlToBr>
                      <a:noFill/>
                    </a:lnTlToBr>
                    <a:lnBlToTr>
                      <a:noFill/>
                    </a:lnBlToTr>
                    <a:solidFill>
                      <a:srgbClr val="C4DAF4"/>
                    </a:solidFill>
                  </a:tcPr>
                </a:tc>
                <a:tc>
                  <a:txBody>
                    <a:bodyPr/>
                    <a:lstStyle/>
                    <a:p>
                      <a:pPr marL="0" marR="0" lvl="0" indent="0" algn="ctr" defTabSz="914400" rtl="0" eaLnBrk="1" fontAlgn="base" latinLnBrk="0" hangingPunct="1">
                        <a:lnSpc>
                          <a:spcPct val="100000"/>
                        </a:lnSpc>
                        <a:spcBef>
                          <a:spcPts val="263"/>
                        </a:spcBef>
                        <a:spcAft>
                          <a:spcPct val="0"/>
                        </a:spcAft>
                        <a:buClrTx/>
                        <a:buSzTx/>
                        <a:buFontTx/>
                        <a:buNone/>
                        <a:tabLst/>
                      </a:pPr>
                      <a:r>
                        <a:rPr kumimoji="0" lang="en-US" sz="1000" b="1" i="0" u="none" strike="noStrike" cap="none" normalizeH="0" baseline="0">
                          <a:ln>
                            <a:noFill/>
                          </a:ln>
                          <a:solidFill>
                            <a:srgbClr val="000066"/>
                          </a:solidFill>
                          <a:effectLst/>
                          <a:latin typeface="Arial" pitchFamily="34" charset="0"/>
                          <a:cs typeface="Arial" pitchFamily="34" charset="0"/>
                        </a:rPr>
                        <a:t>GLOVES</a:t>
                      </a:r>
                      <a:endParaRPr kumimoji="0" lang="en-US" sz="1000" b="0" i="0" u="none" strike="noStrike" cap="none" normalizeH="0" baseline="0">
                        <a:ln>
                          <a:noFill/>
                        </a:ln>
                        <a:solidFill>
                          <a:schemeClr val="tx1"/>
                        </a:solidFill>
                        <a:effectLst/>
                        <a:latin typeface="Arial" pitchFamily="34" charset="0"/>
                        <a:cs typeface="Arial" pitchFamily="34" charset="0"/>
                      </a:endParaRPr>
                    </a:p>
                  </a:txBody>
                  <a:tcPr marL="0" marR="0" marT="25241" marB="0" horzOverflow="overflow">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a:noFill/>
                    </a:lnT>
                    <a:lnB w="53975" cap="flat" cmpd="sng" algn="ctr">
                      <a:solidFill>
                        <a:srgbClr val="1E7FB8"/>
                      </a:solidFill>
                      <a:prstDash val="solid"/>
                      <a:round/>
                      <a:headEnd type="none" w="med" len="med"/>
                      <a:tailEnd type="none" w="med" len="med"/>
                    </a:lnB>
                    <a:lnTlToBr>
                      <a:noFill/>
                    </a:lnTlToBr>
                    <a:lnBlToTr>
                      <a:noFill/>
                    </a:lnBlToTr>
                    <a:solidFill>
                      <a:srgbClr val="C4DAF4"/>
                    </a:solidFill>
                  </a:tcPr>
                </a:tc>
                <a:tc>
                  <a:txBody>
                    <a:bodyPr/>
                    <a:lstStyle/>
                    <a:p>
                      <a:pPr marL="0" marR="0" lvl="0" indent="0" algn="ctr" defTabSz="914400" rtl="0" eaLnBrk="1" fontAlgn="base" latinLnBrk="0" hangingPunct="1">
                        <a:lnSpc>
                          <a:spcPct val="100000"/>
                        </a:lnSpc>
                        <a:spcBef>
                          <a:spcPts val="263"/>
                        </a:spcBef>
                        <a:spcAft>
                          <a:spcPct val="0"/>
                        </a:spcAft>
                        <a:buClrTx/>
                        <a:buSzTx/>
                        <a:buFontTx/>
                        <a:buNone/>
                        <a:tabLst/>
                      </a:pPr>
                      <a:r>
                        <a:rPr kumimoji="0" lang="en-US" sz="1000" b="1" i="0" u="none" strike="noStrike" cap="none" normalizeH="0" baseline="0">
                          <a:ln>
                            <a:noFill/>
                          </a:ln>
                          <a:solidFill>
                            <a:srgbClr val="000066"/>
                          </a:solidFill>
                          <a:effectLst/>
                          <a:latin typeface="Arial" pitchFamily="34" charset="0"/>
                          <a:cs typeface="Arial" pitchFamily="34" charset="0"/>
                        </a:rPr>
                        <a:t>GOWN</a:t>
                      </a:r>
                      <a:endParaRPr kumimoji="0" lang="en-US" sz="1000" b="0" i="0" u="none" strike="noStrike" cap="none" normalizeH="0" baseline="0">
                        <a:ln>
                          <a:noFill/>
                        </a:ln>
                        <a:solidFill>
                          <a:schemeClr val="tx1"/>
                        </a:solidFill>
                        <a:effectLst/>
                        <a:latin typeface="Arial" pitchFamily="34" charset="0"/>
                        <a:cs typeface="Arial" pitchFamily="34" charset="0"/>
                      </a:endParaRPr>
                    </a:p>
                  </a:txBody>
                  <a:tcPr marL="0" marR="0" marT="25241" marB="0" horzOverflow="overflow">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a:noFill/>
                    </a:lnT>
                    <a:lnB w="53975" cap="flat" cmpd="sng" algn="ctr">
                      <a:solidFill>
                        <a:srgbClr val="1E7FB8"/>
                      </a:solidFill>
                      <a:prstDash val="solid"/>
                      <a:round/>
                      <a:headEnd type="none" w="med" len="med"/>
                      <a:tailEnd type="none" w="med" len="med"/>
                    </a:lnB>
                    <a:lnTlToBr>
                      <a:noFill/>
                    </a:lnTlToBr>
                    <a:lnBlToTr>
                      <a:noFill/>
                    </a:lnBlToTr>
                    <a:solidFill>
                      <a:srgbClr val="C4DAF4"/>
                    </a:solidFill>
                  </a:tcPr>
                </a:tc>
                <a:tc>
                  <a:txBody>
                    <a:bodyPr/>
                    <a:lstStyle/>
                    <a:p>
                      <a:pPr marL="365125" marR="0" lvl="0" indent="-133350" algn="l" defTabSz="914400" rtl="0" eaLnBrk="1" fontAlgn="base" latinLnBrk="0" hangingPunct="1">
                        <a:lnSpc>
                          <a:spcPts val="1488"/>
                        </a:lnSpc>
                        <a:spcBef>
                          <a:spcPts val="375"/>
                        </a:spcBef>
                        <a:spcAft>
                          <a:spcPct val="0"/>
                        </a:spcAft>
                        <a:buClrTx/>
                        <a:buSzTx/>
                        <a:buFontTx/>
                        <a:buNone/>
                        <a:tabLst/>
                      </a:pPr>
                      <a:r>
                        <a:rPr kumimoji="0" lang="en-US" sz="1000" b="1" i="0" u="none" strike="noStrike" cap="none" normalizeH="0" baseline="0">
                          <a:ln>
                            <a:noFill/>
                          </a:ln>
                          <a:solidFill>
                            <a:srgbClr val="000066"/>
                          </a:solidFill>
                          <a:effectLst/>
                          <a:latin typeface="Arial" pitchFamily="34" charset="0"/>
                          <a:cs typeface="Arial" pitchFamily="34" charset="0"/>
                        </a:rPr>
                        <a:t>MEDICAL  MASK</a:t>
                      </a:r>
                      <a:endParaRPr kumimoji="0" lang="en-US" sz="1000" b="0" i="0" u="none" strike="noStrike" cap="none" normalizeH="0" baseline="0">
                        <a:ln>
                          <a:noFill/>
                        </a:ln>
                        <a:solidFill>
                          <a:schemeClr val="tx1"/>
                        </a:solidFill>
                        <a:effectLst/>
                        <a:latin typeface="Arial" pitchFamily="34" charset="0"/>
                        <a:cs typeface="Arial" pitchFamily="34" charset="0"/>
                      </a:endParaRPr>
                    </a:p>
                  </a:txBody>
                  <a:tcPr marL="0" marR="0" marT="35243" marB="0" horzOverflow="overflow">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a:noFill/>
                    </a:lnT>
                    <a:lnB w="53975" cap="flat" cmpd="sng" algn="ctr">
                      <a:solidFill>
                        <a:srgbClr val="1E7FB8"/>
                      </a:solidFill>
                      <a:prstDash val="solid"/>
                      <a:round/>
                      <a:headEnd type="none" w="med" len="med"/>
                      <a:tailEnd type="none" w="med" len="med"/>
                    </a:lnB>
                    <a:lnTlToBr>
                      <a:noFill/>
                    </a:lnTlToBr>
                    <a:lnBlToTr>
                      <a:noFill/>
                    </a:lnBlToTr>
                    <a:solidFill>
                      <a:srgbClr val="C4DAF4"/>
                    </a:solidFill>
                  </a:tcPr>
                </a:tc>
                <a:tc>
                  <a:txBody>
                    <a:bodyPr/>
                    <a:lstStyle/>
                    <a:p>
                      <a:pPr marL="185738" marR="0" lvl="0" indent="58738" algn="l" defTabSz="914400" rtl="0" eaLnBrk="1" fontAlgn="base" latinLnBrk="0" hangingPunct="1">
                        <a:lnSpc>
                          <a:spcPts val="1488"/>
                        </a:lnSpc>
                        <a:spcBef>
                          <a:spcPts val="375"/>
                        </a:spcBef>
                        <a:spcAft>
                          <a:spcPct val="0"/>
                        </a:spcAft>
                        <a:buClrTx/>
                        <a:buSzTx/>
                        <a:buFontTx/>
                        <a:buNone/>
                        <a:tabLst/>
                      </a:pPr>
                      <a:r>
                        <a:rPr kumimoji="0" lang="en-US" sz="1000" b="1" i="0" u="none" strike="noStrike" cap="none" normalizeH="0" baseline="0">
                          <a:ln>
                            <a:noFill/>
                          </a:ln>
                          <a:solidFill>
                            <a:srgbClr val="000066"/>
                          </a:solidFill>
                          <a:effectLst/>
                          <a:latin typeface="Arial" pitchFamily="34" charset="0"/>
                          <a:cs typeface="Arial" pitchFamily="34" charset="0"/>
                        </a:rPr>
                        <a:t>EYE-  WEAR</a:t>
                      </a:r>
                      <a:endParaRPr kumimoji="0" lang="en-US" sz="1000" b="0" i="0" u="none" strike="noStrike" cap="none" normalizeH="0" baseline="0">
                        <a:ln>
                          <a:noFill/>
                        </a:ln>
                        <a:solidFill>
                          <a:schemeClr val="tx1"/>
                        </a:solidFill>
                        <a:effectLst/>
                        <a:latin typeface="Arial" pitchFamily="34" charset="0"/>
                        <a:cs typeface="Arial" pitchFamily="34" charset="0"/>
                      </a:endParaRPr>
                    </a:p>
                  </a:txBody>
                  <a:tcPr marL="0" marR="0" marT="35243" marB="0" horzOverflow="overflow">
                    <a:lnL w="19050" cap="flat" cmpd="sng" algn="ctr">
                      <a:solidFill>
                        <a:srgbClr val="1E7FB8"/>
                      </a:solidFill>
                      <a:prstDash val="solid"/>
                      <a:round/>
                      <a:headEnd type="none" w="med" len="med"/>
                      <a:tailEnd type="none" w="med" len="med"/>
                    </a:lnL>
                    <a:lnR>
                      <a:noFill/>
                    </a:lnR>
                    <a:lnT>
                      <a:noFill/>
                    </a:lnT>
                    <a:lnB w="53975" cap="flat" cmpd="sng" algn="ctr">
                      <a:solidFill>
                        <a:srgbClr val="1E7FB8"/>
                      </a:solidFill>
                      <a:prstDash val="solid"/>
                      <a:round/>
                      <a:headEnd type="none" w="med" len="med"/>
                      <a:tailEnd type="none" w="med" len="med"/>
                    </a:lnB>
                    <a:lnTlToBr>
                      <a:noFill/>
                    </a:lnTlToBr>
                    <a:lnBlToTr>
                      <a:noFill/>
                    </a:lnBlToTr>
                    <a:solidFill>
                      <a:srgbClr val="C4DAF4"/>
                    </a:solidFill>
                  </a:tcPr>
                </a:tc>
                <a:extLst>
                  <a:ext uri="{0D108BD9-81ED-4DB2-BD59-A6C34878D82A}">
                    <a16:rowId xmlns:a16="http://schemas.microsoft.com/office/drawing/2014/main" val="10000"/>
                  </a:ext>
                </a:extLst>
              </a:tr>
              <a:tr h="563166">
                <a:tc>
                  <a:txBody>
                    <a:bodyPr/>
                    <a:lstStyle/>
                    <a:p>
                      <a:pPr marL="31750" marR="0" lvl="0" indent="0" algn="just" defTabSz="914400" rtl="0" eaLnBrk="1" fontAlgn="base" latinLnBrk="0" hangingPunct="1">
                        <a:lnSpc>
                          <a:spcPct val="100000"/>
                        </a:lnSpc>
                        <a:spcBef>
                          <a:spcPts val="250"/>
                        </a:spcBef>
                        <a:spcAft>
                          <a:spcPct val="0"/>
                        </a:spcAft>
                        <a:buClrTx/>
                        <a:buSzTx/>
                        <a:buFontTx/>
                        <a:buNone/>
                        <a:tabLst/>
                      </a:pPr>
                      <a:r>
                        <a:rPr kumimoji="0" lang="en-US" sz="1100" b="0" i="0" u="none" strike="noStrike" cap="none" normalizeH="0" baseline="0" dirty="0">
                          <a:ln>
                            <a:noFill/>
                          </a:ln>
                          <a:solidFill>
                            <a:srgbClr val="000066"/>
                          </a:solidFill>
                          <a:effectLst/>
                          <a:latin typeface="Arial" pitchFamily="34" charset="0"/>
                          <a:cs typeface="Arial" pitchFamily="34" charset="0"/>
                        </a:rPr>
                        <a:t>Always before and after patient  contact, and after contaminated  environment</a:t>
                      </a:r>
                      <a:endParaRPr kumimoji="0" lang="en-US" sz="1100" b="0" i="0" u="none" strike="noStrike" cap="none" normalizeH="0" baseline="0" dirty="0">
                        <a:ln>
                          <a:noFill/>
                        </a:ln>
                        <a:solidFill>
                          <a:schemeClr val="tx1"/>
                        </a:solidFill>
                        <a:effectLst/>
                        <a:latin typeface="Arial" pitchFamily="34" charset="0"/>
                        <a:cs typeface="Arial" pitchFamily="34" charset="0"/>
                      </a:endParaRPr>
                    </a:p>
                  </a:txBody>
                  <a:tcPr marL="0" marR="0" marT="23336" marB="0" horzOverflow="overflow">
                    <a:lnL>
                      <a:noFill/>
                    </a:lnL>
                    <a:lnR w="19050" cap="flat" cmpd="sng" algn="ctr">
                      <a:solidFill>
                        <a:srgbClr val="1E7FB8"/>
                      </a:solidFill>
                      <a:prstDash val="solid"/>
                      <a:round/>
                      <a:headEnd type="none" w="med" len="med"/>
                      <a:tailEnd type="none" w="med" len="med"/>
                    </a:lnR>
                    <a:lnT w="53975" cap="flat" cmpd="sng" algn="ctr">
                      <a:solidFill>
                        <a:srgbClr val="1E7FB8"/>
                      </a:solidFill>
                      <a:prstDash val="solid"/>
                      <a:round/>
                      <a:headEnd type="none" w="med" len="med"/>
                      <a:tailEnd type="none" w="med" len="med"/>
                    </a:lnT>
                    <a:lnB w="1905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538"/>
                        </a:spcBef>
                        <a:spcAft>
                          <a:spcPct val="0"/>
                        </a:spcAft>
                        <a:buClrTx/>
                        <a:buSzTx/>
                        <a:buFontTx/>
                        <a:buNone/>
                        <a:tabLst/>
                      </a:pPr>
                      <a:r>
                        <a:rPr kumimoji="0" lang="en-US" sz="1700" b="1" i="0" u="none" strike="noStrike" cap="none" normalizeH="0" baseline="0">
                          <a:ln>
                            <a:noFill/>
                          </a:ln>
                          <a:solidFill>
                            <a:srgbClr val="000066"/>
                          </a:solidFill>
                          <a:effectLst/>
                          <a:latin typeface="Arial" pitchFamily="34" charset="0"/>
                          <a:cs typeface="Arial" pitchFamily="34" charset="0"/>
                        </a:rPr>
                        <a:t>x</a:t>
                      </a:r>
                      <a:endParaRPr kumimoji="0" lang="en-US" sz="1700" b="0" i="0" u="none" strike="noStrike" cap="none" normalizeH="0" baseline="0">
                        <a:ln>
                          <a:noFill/>
                        </a:ln>
                        <a:solidFill>
                          <a:schemeClr val="tx1"/>
                        </a:solidFill>
                        <a:effectLst/>
                        <a:latin typeface="Arial" pitchFamily="34" charset="0"/>
                        <a:cs typeface="Arial" pitchFamily="34" charset="0"/>
                      </a:endParaRPr>
                    </a:p>
                  </a:txBody>
                  <a:tcPr marL="0" marR="0" marT="146209" marB="0" horzOverflow="overflow">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w="53975" cap="flat" cmpd="sng" algn="ctr">
                      <a:solidFill>
                        <a:srgbClr val="1E7FB8"/>
                      </a:solidFill>
                      <a:prstDash val="solid"/>
                      <a:round/>
                      <a:headEnd type="none" w="med" len="med"/>
                      <a:tailEnd type="none" w="med" len="med"/>
                    </a:lnT>
                    <a:lnB w="1905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w="53975" cap="flat" cmpd="sng" algn="ctr">
                      <a:solidFill>
                        <a:srgbClr val="1E7FB8"/>
                      </a:solidFill>
                      <a:prstDash val="solid"/>
                      <a:round/>
                      <a:headEnd type="none" w="med" len="med"/>
                      <a:tailEnd type="none" w="med" len="med"/>
                    </a:lnT>
                    <a:lnB w="1905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w="53975" cap="flat" cmpd="sng" algn="ctr">
                      <a:solidFill>
                        <a:srgbClr val="1E7FB8"/>
                      </a:solidFill>
                      <a:prstDash val="solid"/>
                      <a:round/>
                      <a:headEnd type="none" w="med" len="med"/>
                      <a:tailEnd type="none" w="med" len="med"/>
                    </a:lnT>
                    <a:lnB w="1905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w="53975" cap="flat" cmpd="sng" algn="ctr">
                      <a:solidFill>
                        <a:srgbClr val="1E7FB8"/>
                      </a:solidFill>
                      <a:prstDash val="solid"/>
                      <a:round/>
                      <a:headEnd type="none" w="med" len="med"/>
                      <a:tailEnd type="none" w="med" len="med"/>
                    </a:lnT>
                    <a:lnB w="1905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1E7FB8"/>
                      </a:solidFill>
                      <a:prstDash val="solid"/>
                      <a:round/>
                      <a:headEnd type="none" w="med" len="med"/>
                      <a:tailEnd type="none" w="med" len="med"/>
                    </a:lnL>
                    <a:lnR>
                      <a:noFill/>
                    </a:lnR>
                    <a:lnT w="53975" cap="flat" cmpd="sng" algn="ctr">
                      <a:solidFill>
                        <a:srgbClr val="1E7FB8"/>
                      </a:solidFill>
                      <a:prstDash val="solid"/>
                      <a:round/>
                      <a:headEnd type="none" w="med" len="med"/>
                      <a:tailEnd type="none" w="med" len="med"/>
                    </a:lnT>
                    <a:lnB w="19050" cap="flat" cmpd="sng" algn="ctr">
                      <a:solidFill>
                        <a:srgbClr val="1E7FB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3166">
                <a:tc>
                  <a:txBody>
                    <a:bodyPr/>
                    <a:lstStyle/>
                    <a:p>
                      <a:pPr marL="31750" marR="0" lvl="0" indent="0" algn="l" defTabSz="914400" rtl="0" eaLnBrk="1" fontAlgn="base" latinLnBrk="0" hangingPunct="1">
                        <a:lnSpc>
                          <a:spcPct val="100000"/>
                        </a:lnSpc>
                        <a:spcBef>
                          <a:spcPts val="263"/>
                        </a:spcBef>
                        <a:spcAft>
                          <a:spcPct val="0"/>
                        </a:spcAft>
                        <a:buClrTx/>
                        <a:buSzTx/>
                        <a:buFontTx/>
                        <a:buNone/>
                        <a:tabLst/>
                      </a:pPr>
                      <a:r>
                        <a:rPr kumimoji="0" lang="en-US" sz="1100" b="0" i="0" u="none" strike="noStrike" cap="none" normalizeH="0" baseline="0">
                          <a:ln>
                            <a:noFill/>
                          </a:ln>
                          <a:solidFill>
                            <a:srgbClr val="000066"/>
                          </a:solidFill>
                          <a:effectLst/>
                          <a:latin typeface="Arial" pitchFamily="34" charset="0"/>
                          <a:cs typeface="Arial" pitchFamily="34" charset="0"/>
                        </a:rPr>
                        <a:t>If direct contact with blood and body  fluids, secretions, excretions, mucous  membranes, non-intact skin</a:t>
                      </a:r>
                      <a:endParaRPr kumimoji="0" lang="en-US" sz="1100" b="0" i="0" u="none" strike="noStrike" cap="none" normalizeH="0" baseline="0">
                        <a:ln>
                          <a:noFill/>
                        </a:ln>
                        <a:solidFill>
                          <a:schemeClr val="tx1"/>
                        </a:solidFill>
                        <a:effectLst/>
                        <a:latin typeface="Arial" pitchFamily="34" charset="0"/>
                        <a:cs typeface="Arial" pitchFamily="34" charset="0"/>
                      </a:endParaRPr>
                    </a:p>
                  </a:txBody>
                  <a:tcPr marL="0" marR="0" marT="24765" marB="0" horzOverflow="overflow">
                    <a:lnL>
                      <a:noFill/>
                    </a:lnL>
                    <a:lnR w="19050" cap="flat" cmpd="sng" algn="ctr">
                      <a:solidFill>
                        <a:srgbClr val="1E7FB8"/>
                      </a:solidFill>
                      <a:prstDash val="solid"/>
                      <a:round/>
                      <a:headEnd type="none" w="med" len="med"/>
                      <a:tailEnd type="none" w="med" len="med"/>
                    </a:lnR>
                    <a:lnT w="19050" cap="flat" cmpd="sng" algn="ctr">
                      <a:solidFill>
                        <a:srgbClr val="1E7FB8"/>
                      </a:solidFill>
                      <a:prstDash val="solid"/>
                      <a:round/>
                      <a:headEnd type="none" w="med" len="med"/>
                      <a:tailEnd type="none" w="med" len="med"/>
                    </a:lnT>
                    <a:lnB w="1905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525"/>
                        </a:spcBef>
                        <a:spcAft>
                          <a:spcPct val="0"/>
                        </a:spcAft>
                        <a:buClrTx/>
                        <a:buSzTx/>
                        <a:buFontTx/>
                        <a:buNone/>
                        <a:tabLst/>
                      </a:pPr>
                      <a:r>
                        <a:rPr kumimoji="0" lang="en-US" sz="1700" b="1" i="0" u="none" strike="noStrike" cap="none" normalizeH="0" baseline="0">
                          <a:ln>
                            <a:noFill/>
                          </a:ln>
                          <a:solidFill>
                            <a:srgbClr val="000066"/>
                          </a:solidFill>
                          <a:effectLst/>
                          <a:latin typeface="Arial" pitchFamily="34" charset="0"/>
                          <a:cs typeface="Arial" pitchFamily="34" charset="0"/>
                        </a:rPr>
                        <a:t>x</a:t>
                      </a:r>
                      <a:endParaRPr kumimoji="0" lang="en-US" sz="1700" b="0" i="0" u="none" strike="noStrike" cap="none" normalizeH="0" baseline="0">
                        <a:ln>
                          <a:noFill/>
                        </a:ln>
                        <a:solidFill>
                          <a:schemeClr val="tx1"/>
                        </a:solidFill>
                        <a:effectLst/>
                        <a:latin typeface="Arial" pitchFamily="34" charset="0"/>
                        <a:cs typeface="Arial" pitchFamily="34" charset="0"/>
                      </a:endParaRPr>
                    </a:p>
                  </a:txBody>
                  <a:tcPr marL="0" marR="0" marT="145256" marB="0" horzOverflow="overflow">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w="19050" cap="flat" cmpd="sng" algn="ctr">
                      <a:solidFill>
                        <a:srgbClr val="1E7FB8"/>
                      </a:solidFill>
                      <a:prstDash val="solid"/>
                      <a:round/>
                      <a:headEnd type="none" w="med" len="med"/>
                      <a:tailEnd type="none" w="med" len="med"/>
                    </a:lnT>
                    <a:lnB w="1905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525"/>
                        </a:spcBef>
                        <a:spcAft>
                          <a:spcPct val="0"/>
                        </a:spcAft>
                        <a:buClrTx/>
                        <a:buSzTx/>
                        <a:buFontTx/>
                        <a:buNone/>
                        <a:tabLst/>
                      </a:pPr>
                      <a:r>
                        <a:rPr kumimoji="0" lang="en-US" sz="1700" b="1" i="0" u="none" strike="noStrike" cap="none" normalizeH="0" baseline="0">
                          <a:ln>
                            <a:noFill/>
                          </a:ln>
                          <a:solidFill>
                            <a:srgbClr val="000066"/>
                          </a:solidFill>
                          <a:effectLst/>
                          <a:latin typeface="Arial" pitchFamily="34" charset="0"/>
                          <a:cs typeface="Arial" pitchFamily="34" charset="0"/>
                        </a:rPr>
                        <a:t>x</a:t>
                      </a:r>
                      <a:endParaRPr kumimoji="0" lang="en-US" sz="1700" b="0" i="0" u="none" strike="noStrike" cap="none" normalizeH="0" baseline="0">
                        <a:ln>
                          <a:noFill/>
                        </a:ln>
                        <a:solidFill>
                          <a:schemeClr val="tx1"/>
                        </a:solidFill>
                        <a:effectLst/>
                        <a:latin typeface="Arial" pitchFamily="34" charset="0"/>
                        <a:cs typeface="Arial" pitchFamily="34" charset="0"/>
                      </a:endParaRPr>
                    </a:p>
                  </a:txBody>
                  <a:tcPr marL="0" marR="0" marT="145256" marB="0" horzOverflow="overflow">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w="19050" cap="flat" cmpd="sng" algn="ctr">
                      <a:solidFill>
                        <a:srgbClr val="1E7FB8"/>
                      </a:solidFill>
                      <a:prstDash val="solid"/>
                      <a:round/>
                      <a:headEnd type="none" w="med" len="med"/>
                      <a:tailEnd type="none" w="med" len="med"/>
                    </a:lnT>
                    <a:lnB w="1905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w="19050" cap="flat" cmpd="sng" algn="ctr">
                      <a:solidFill>
                        <a:srgbClr val="1E7FB8"/>
                      </a:solidFill>
                      <a:prstDash val="solid"/>
                      <a:round/>
                      <a:headEnd type="none" w="med" len="med"/>
                      <a:tailEnd type="none" w="med" len="med"/>
                    </a:lnT>
                    <a:lnB w="1905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w="19050" cap="flat" cmpd="sng" algn="ctr">
                      <a:solidFill>
                        <a:srgbClr val="1E7FB8"/>
                      </a:solidFill>
                      <a:prstDash val="solid"/>
                      <a:round/>
                      <a:headEnd type="none" w="med" len="med"/>
                      <a:tailEnd type="none" w="med" len="med"/>
                    </a:lnT>
                    <a:lnB w="1905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1E7FB8"/>
                      </a:solidFill>
                      <a:prstDash val="solid"/>
                      <a:round/>
                      <a:headEnd type="none" w="med" len="med"/>
                      <a:tailEnd type="none" w="med" len="med"/>
                    </a:lnL>
                    <a:lnR>
                      <a:noFill/>
                    </a:lnR>
                    <a:lnT w="19050" cap="flat" cmpd="sng" algn="ctr">
                      <a:solidFill>
                        <a:srgbClr val="1E7FB8"/>
                      </a:solidFill>
                      <a:prstDash val="solid"/>
                      <a:round/>
                      <a:headEnd type="none" w="med" len="med"/>
                      <a:tailEnd type="none" w="med" len="med"/>
                    </a:lnT>
                    <a:lnB w="19050" cap="flat" cmpd="sng" algn="ctr">
                      <a:solidFill>
                        <a:srgbClr val="1E7FB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1716">
                <a:tc>
                  <a:txBody>
                    <a:bodyPr/>
                    <a:lstStyle/>
                    <a:p>
                      <a:pPr marL="31750" marR="0" lvl="0" indent="0" algn="l" defTabSz="914400" rtl="0" eaLnBrk="1" fontAlgn="base" latinLnBrk="0" hangingPunct="1">
                        <a:lnSpc>
                          <a:spcPct val="100000"/>
                        </a:lnSpc>
                        <a:spcBef>
                          <a:spcPts val="250"/>
                        </a:spcBef>
                        <a:spcAft>
                          <a:spcPct val="0"/>
                        </a:spcAft>
                        <a:buClrTx/>
                        <a:buSzTx/>
                        <a:buFontTx/>
                        <a:buNone/>
                        <a:tabLst/>
                      </a:pPr>
                      <a:r>
                        <a:rPr kumimoji="0" lang="en-US" sz="1100" b="0" i="0" u="none" strike="noStrike" cap="none" normalizeH="0" baseline="0">
                          <a:ln>
                            <a:noFill/>
                          </a:ln>
                          <a:solidFill>
                            <a:srgbClr val="000066"/>
                          </a:solidFill>
                          <a:effectLst/>
                          <a:latin typeface="Arial" pitchFamily="34" charset="0"/>
                          <a:cs typeface="Arial" pitchFamily="34" charset="0"/>
                        </a:rPr>
                        <a:t>If there is risk of splashes onto the  health care worker’s body</a:t>
                      </a:r>
                      <a:endParaRPr kumimoji="0" lang="en-US" sz="1100" b="0" i="0" u="none" strike="noStrike" cap="none" normalizeH="0" baseline="0">
                        <a:ln>
                          <a:noFill/>
                        </a:ln>
                        <a:solidFill>
                          <a:schemeClr val="tx1"/>
                        </a:solidFill>
                        <a:effectLst/>
                        <a:latin typeface="Arial" pitchFamily="34" charset="0"/>
                        <a:cs typeface="Arial" pitchFamily="34" charset="0"/>
                      </a:endParaRPr>
                    </a:p>
                  </a:txBody>
                  <a:tcPr marL="0" marR="0" marT="23813" marB="0" horzOverflow="overflow">
                    <a:lnL>
                      <a:noFill/>
                    </a:lnL>
                    <a:lnR w="19050" cap="flat" cmpd="sng" algn="ctr">
                      <a:solidFill>
                        <a:srgbClr val="1E7FB8"/>
                      </a:solidFill>
                      <a:prstDash val="solid"/>
                      <a:round/>
                      <a:headEnd type="none" w="med" len="med"/>
                      <a:tailEnd type="none" w="med" len="med"/>
                    </a:lnR>
                    <a:lnT w="19050" cap="flat" cmpd="sng" algn="ctr">
                      <a:solidFill>
                        <a:srgbClr val="1E7FB8"/>
                      </a:solidFill>
                      <a:prstDash val="solid"/>
                      <a:round/>
                      <a:headEnd type="none" w="med" len="med"/>
                      <a:tailEnd type="none" w="med" len="med"/>
                    </a:lnT>
                    <a:lnB w="1905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25"/>
                        </a:spcBef>
                        <a:spcAft>
                          <a:spcPct val="0"/>
                        </a:spcAft>
                        <a:buClrTx/>
                        <a:buSzTx/>
                        <a:buFontTx/>
                        <a:buNone/>
                        <a:tabLst/>
                      </a:pPr>
                      <a:r>
                        <a:rPr kumimoji="0" lang="en-US" sz="1700" b="1" i="0" u="none" strike="noStrike" cap="none" normalizeH="0" baseline="0">
                          <a:ln>
                            <a:noFill/>
                          </a:ln>
                          <a:solidFill>
                            <a:srgbClr val="000066"/>
                          </a:solidFill>
                          <a:effectLst/>
                          <a:latin typeface="Arial" pitchFamily="34" charset="0"/>
                          <a:cs typeface="Arial" pitchFamily="34" charset="0"/>
                        </a:rPr>
                        <a:t>x</a:t>
                      </a:r>
                      <a:endParaRPr kumimoji="0" lang="en-US" sz="1700" b="0" i="0" u="none" strike="noStrike" cap="none" normalizeH="0" baseline="0">
                        <a:ln>
                          <a:noFill/>
                        </a:ln>
                        <a:solidFill>
                          <a:schemeClr val="tx1"/>
                        </a:solidFill>
                        <a:effectLst/>
                        <a:latin typeface="Arial" pitchFamily="34" charset="0"/>
                        <a:cs typeface="Arial" pitchFamily="34" charset="0"/>
                      </a:endParaRPr>
                    </a:p>
                  </a:txBody>
                  <a:tcPr marL="0" marR="0" marT="60008" marB="0" horzOverflow="overflow">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w="19050" cap="flat" cmpd="sng" algn="ctr">
                      <a:solidFill>
                        <a:srgbClr val="1E7FB8"/>
                      </a:solidFill>
                      <a:prstDash val="solid"/>
                      <a:round/>
                      <a:headEnd type="none" w="med" len="med"/>
                      <a:tailEnd type="none" w="med" len="med"/>
                    </a:lnT>
                    <a:lnB w="1905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25"/>
                        </a:spcBef>
                        <a:spcAft>
                          <a:spcPct val="0"/>
                        </a:spcAft>
                        <a:buClrTx/>
                        <a:buSzTx/>
                        <a:buFontTx/>
                        <a:buNone/>
                        <a:tabLst/>
                      </a:pPr>
                      <a:r>
                        <a:rPr kumimoji="0" lang="en-US" sz="1700" b="1" i="0" u="none" strike="noStrike" cap="none" normalizeH="0" baseline="0">
                          <a:ln>
                            <a:noFill/>
                          </a:ln>
                          <a:solidFill>
                            <a:srgbClr val="000066"/>
                          </a:solidFill>
                          <a:effectLst/>
                          <a:latin typeface="Arial" pitchFamily="34" charset="0"/>
                          <a:cs typeface="Arial" pitchFamily="34" charset="0"/>
                        </a:rPr>
                        <a:t>x</a:t>
                      </a:r>
                      <a:endParaRPr kumimoji="0" lang="en-US" sz="1700" b="0" i="0" u="none" strike="noStrike" cap="none" normalizeH="0" baseline="0">
                        <a:ln>
                          <a:noFill/>
                        </a:ln>
                        <a:solidFill>
                          <a:schemeClr val="tx1"/>
                        </a:solidFill>
                        <a:effectLst/>
                        <a:latin typeface="Arial" pitchFamily="34" charset="0"/>
                        <a:cs typeface="Arial" pitchFamily="34" charset="0"/>
                      </a:endParaRPr>
                    </a:p>
                  </a:txBody>
                  <a:tcPr marL="0" marR="0" marT="60008" marB="0" horzOverflow="overflow">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w="19050" cap="flat" cmpd="sng" algn="ctr">
                      <a:solidFill>
                        <a:srgbClr val="1E7FB8"/>
                      </a:solidFill>
                      <a:prstDash val="solid"/>
                      <a:round/>
                      <a:headEnd type="none" w="med" len="med"/>
                      <a:tailEnd type="none" w="med" len="med"/>
                    </a:lnT>
                    <a:lnB w="1905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25"/>
                        </a:spcBef>
                        <a:spcAft>
                          <a:spcPct val="0"/>
                        </a:spcAft>
                        <a:buClrTx/>
                        <a:buSzTx/>
                        <a:buFontTx/>
                        <a:buNone/>
                        <a:tabLst/>
                      </a:pPr>
                      <a:r>
                        <a:rPr kumimoji="0" lang="en-US" sz="1700" b="1" i="0" u="none" strike="noStrike" cap="none" normalizeH="0" baseline="0">
                          <a:ln>
                            <a:noFill/>
                          </a:ln>
                          <a:solidFill>
                            <a:srgbClr val="000066"/>
                          </a:solidFill>
                          <a:effectLst/>
                          <a:latin typeface="Arial" pitchFamily="34" charset="0"/>
                          <a:cs typeface="Arial" pitchFamily="34" charset="0"/>
                        </a:rPr>
                        <a:t>x</a:t>
                      </a:r>
                      <a:endParaRPr kumimoji="0" lang="en-US" sz="1700" b="0" i="0" u="none" strike="noStrike" cap="none" normalizeH="0" baseline="0">
                        <a:ln>
                          <a:noFill/>
                        </a:ln>
                        <a:solidFill>
                          <a:schemeClr val="tx1"/>
                        </a:solidFill>
                        <a:effectLst/>
                        <a:latin typeface="Arial" pitchFamily="34" charset="0"/>
                        <a:cs typeface="Arial" pitchFamily="34" charset="0"/>
                      </a:endParaRPr>
                    </a:p>
                  </a:txBody>
                  <a:tcPr marL="0" marR="0" marT="60008" marB="0" horzOverflow="overflow">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w="19050" cap="flat" cmpd="sng" algn="ctr">
                      <a:solidFill>
                        <a:srgbClr val="1E7FB8"/>
                      </a:solidFill>
                      <a:prstDash val="solid"/>
                      <a:round/>
                      <a:headEnd type="none" w="med" len="med"/>
                      <a:tailEnd type="none" w="med" len="med"/>
                    </a:lnT>
                    <a:lnB w="1905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w="19050" cap="flat" cmpd="sng" algn="ctr">
                      <a:solidFill>
                        <a:srgbClr val="1E7FB8"/>
                      </a:solidFill>
                      <a:prstDash val="solid"/>
                      <a:round/>
                      <a:headEnd type="none" w="med" len="med"/>
                      <a:tailEnd type="none" w="med" len="med"/>
                    </a:lnT>
                    <a:lnB w="1905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1E7FB8"/>
                      </a:solidFill>
                      <a:prstDash val="solid"/>
                      <a:round/>
                      <a:headEnd type="none" w="med" len="med"/>
                      <a:tailEnd type="none" w="med" len="med"/>
                    </a:lnL>
                    <a:lnR>
                      <a:noFill/>
                    </a:lnR>
                    <a:lnT w="19050" cap="flat" cmpd="sng" algn="ctr">
                      <a:solidFill>
                        <a:srgbClr val="1E7FB8"/>
                      </a:solidFill>
                      <a:prstDash val="solid"/>
                      <a:round/>
                      <a:headEnd type="none" w="med" len="med"/>
                      <a:tailEnd type="none" w="med" len="med"/>
                    </a:lnT>
                    <a:lnB w="19050" cap="flat" cmpd="sng" algn="ctr">
                      <a:solidFill>
                        <a:srgbClr val="1E7FB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1716">
                <a:tc>
                  <a:txBody>
                    <a:bodyPr/>
                    <a:lstStyle/>
                    <a:p>
                      <a:pPr marL="31750" marR="0" lvl="0" indent="0" algn="l" defTabSz="914400" rtl="0" eaLnBrk="1" fontAlgn="base" latinLnBrk="0" hangingPunct="1">
                        <a:lnSpc>
                          <a:spcPct val="100000"/>
                        </a:lnSpc>
                        <a:spcBef>
                          <a:spcPts val="263"/>
                        </a:spcBef>
                        <a:spcAft>
                          <a:spcPct val="0"/>
                        </a:spcAft>
                        <a:buClrTx/>
                        <a:buSzTx/>
                        <a:buFontTx/>
                        <a:buNone/>
                        <a:tabLst/>
                      </a:pPr>
                      <a:r>
                        <a:rPr kumimoji="0" lang="en-US" sz="1100" b="0" i="0" u="none" strike="noStrike" cap="none" normalizeH="0" baseline="0">
                          <a:ln>
                            <a:noFill/>
                          </a:ln>
                          <a:solidFill>
                            <a:srgbClr val="000066"/>
                          </a:solidFill>
                          <a:effectLst/>
                          <a:latin typeface="Arial" pitchFamily="34" charset="0"/>
                          <a:cs typeface="Arial" pitchFamily="34" charset="0"/>
                        </a:rPr>
                        <a:t>If there is a risk of splashes onto the  body and face</a:t>
                      </a:r>
                      <a:endParaRPr kumimoji="0" lang="en-US" sz="1100" b="0" i="0" u="none" strike="noStrike" cap="none" normalizeH="0" baseline="0">
                        <a:ln>
                          <a:noFill/>
                        </a:ln>
                        <a:solidFill>
                          <a:schemeClr val="tx1"/>
                        </a:solidFill>
                        <a:effectLst/>
                        <a:latin typeface="Arial" pitchFamily="34" charset="0"/>
                        <a:cs typeface="Arial" pitchFamily="34" charset="0"/>
                      </a:endParaRPr>
                    </a:p>
                  </a:txBody>
                  <a:tcPr marL="0" marR="0" marT="24765" marB="0" horzOverflow="overflow">
                    <a:lnL>
                      <a:noFill/>
                    </a:lnL>
                    <a:lnR w="19050" cap="flat" cmpd="sng" algn="ctr">
                      <a:solidFill>
                        <a:srgbClr val="1E7FB8"/>
                      </a:solidFill>
                      <a:prstDash val="solid"/>
                      <a:round/>
                      <a:headEnd type="none" w="med" len="med"/>
                      <a:tailEnd type="none" w="med" len="med"/>
                    </a:lnR>
                    <a:lnT w="19050" cap="flat" cmpd="sng" algn="ctr">
                      <a:solidFill>
                        <a:srgbClr val="1E7FB8"/>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en-US" sz="1700" b="1" i="0" u="none" strike="noStrike" cap="none" normalizeH="0" baseline="0">
                          <a:ln>
                            <a:noFill/>
                          </a:ln>
                          <a:solidFill>
                            <a:srgbClr val="000066"/>
                          </a:solidFill>
                          <a:effectLst/>
                          <a:latin typeface="Arial" pitchFamily="34" charset="0"/>
                          <a:cs typeface="Arial" pitchFamily="34" charset="0"/>
                        </a:rPr>
                        <a:t>x</a:t>
                      </a:r>
                      <a:endParaRPr kumimoji="0" lang="en-US" sz="1700" b="0" i="0" u="none" strike="noStrike" cap="none" normalizeH="0" baseline="0">
                        <a:ln>
                          <a:noFill/>
                        </a:ln>
                        <a:solidFill>
                          <a:schemeClr val="tx1"/>
                        </a:solidFill>
                        <a:effectLst/>
                        <a:latin typeface="Arial" pitchFamily="34" charset="0"/>
                        <a:cs typeface="Arial" pitchFamily="34" charset="0"/>
                      </a:endParaRPr>
                    </a:p>
                  </a:txBody>
                  <a:tcPr marL="0" marR="0" marT="60960" marB="0" horzOverflow="overflow">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w="19050" cap="flat" cmpd="sng" algn="ctr">
                      <a:solidFill>
                        <a:srgbClr val="1E7FB8"/>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en-US" sz="1700" b="1" i="0" u="none" strike="noStrike" cap="none" normalizeH="0" baseline="0">
                          <a:ln>
                            <a:noFill/>
                          </a:ln>
                          <a:solidFill>
                            <a:srgbClr val="000066"/>
                          </a:solidFill>
                          <a:effectLst/>
                          <a:latin typeface="Arial" pitchFamily="34" charset="0"/>
                          <a:cs typeface="Arial" pitchFamily="34" charset="0"/>
                        </a:rPr>
                        <a:t>x</a:t>
                      </a:r>
                      <a:endParaRPr kumimoji="0" lang="en-US" sz="1700" b="0" i="0" u="none" strike="noStrike" cap="none" normalizeH="0" baseline="0">
                        <a:ln>
                          <a:noFill/>
                        </a:ln>
                        <a:solidFill>
                          <a:schemeClr val="tx1"/>
                        </a:solidFill>
                        <a:effectLst/>
                        <a:latin typeface="Arial" pitchFamily="34" charset="0"/>
                        <a:cs typeface="Arial" pitchFamily="34" charset="0"/>
                      </a:endParaRPr>
                    </a:p>
                  </a:txBody>
                  <a:tcPr marL="0" marR="0" marT="60960" marB="0" horzOverflow="overflow">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w="19050" cap="flat" cmpd="sng" algn="ctr">
                      <a:solidFill>
                        <a:srgbClr val="1E7FB8"/>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en-US" sz="1700" b="1" i="0" u="none" strike="noStrike" cap="none" normalizeH="0" baseline="0">
                          <a:ln>
                            <a:noFill/>
                          </a:ln>
                          <a:solidFill>
                            <a:srgbClr val="000066"/>
                          </a:solidFill>
                          <a:effectLst/>
                          <a:latin typeface="Arial" pitchFamily="34" charset="0"/>
                          <a:cs typeface="Arial" pitchFamily="34" charset="0"/>
                        </a:rPr>
                        <a:t>x</a:t>
                      </a:r>
                      <a:endParaRPr kumimoji="0" lang="en-US" sz="1700" b="0" i="0" u="none" strike="noStrike" cap="none" normalizeH="0" baseline="0">
                        <a:ln>
                          <a:noFill/>
                        </a:ln>
                        <a:solidFill>
                          <a:schemeClr val="tx1"/>
                        </a:solidFill>
                        <a:effectLst/>
                        <a:latin typeface="Arial" pitchFamily="34" charset="0"/>
                        <a:cs typeface="Arial" pitchFamily="34" charset="0"/>
                      </a:endParaRPr>
                    </a:p>
                  </a:txBody>
                  <a:tcPr marL="0" marR="0" marT="60960" marB="0" horzOverflow="overflow">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w="19050" cap="flat" cmpd="sng" algn="ctr">
                      <a:solidFill>
                        <a:srgbClr val="1E7FB8"/>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en-US" sz="1700" b="1" i="0" u="none" strike="noStrike" cap="none" normalizeH="0" baseline="0">
                          <a:ln>
                            <a:noFill/>
                          </a:ln>
                          <a:solidFill>
                            <a:srgbClr val="000066"/>
                          </a:solidFill>
                          <a:effectLst/>
                          <a:latin typeface="Arial" pitchFamily="34" charset="0"/>
                          <a:cs typeface="Arial" pitchFamily="34" charset="0"/>
                        </a:rPr>
                        <a:t>x</a:t>
                      </a:r>
                      <a:endParaRPr kumimoji="0" lang="en-US" sz="1700" b="0" i="0" u="none" strike="noStrike" cap="none" normalizeH="0" baseline="0">
                        <a:ln>
                          <a:noFill/>
                        </a:ln>
                        <a:solidFill>
                          <a:schemeClr val="tx1"/>
                        </a:solidFill>
                        <a:effectLst/>
                        <a:latin typeface="Arial" pitchFamily="34" charset="0"/>
                        <a:cs typeface="Arial" pitchFamily="34" charset="0"/>
                      </a:endParaRPr>
                    </a:p>
                  </a:txBody>
                  <a:tcPr marL="0" marR="0" marT="60960" marB="0" horzOverflow="overflow">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w="19050" cap="flat" cmpd="sng" algn="ctr">
                      <a:solidFill>
                        <a:srgbClr val="1E7FB8"/>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en-US" sz="1700" b="1" i="0" u="none" strike="noStrike" cap="none" normalizeH="0" baseline="0" dirty="0">
                          <a:ln>
                            <a:noFill/>
                          </a:ln>
                          <a:solidFill>
                            <a:srgbClr val="000066"/>
                          </a:solidFill>
                          <a:effectLst/>
                          <a:latin typeface="Arial" pitchFamily="34" charset="0"/>
                          <a:cs typeface="Arial" pitchFamily="34" charset="0"/>
                        </a:rPr>
                        <a:t>x</a:t>
                      </a:r>
                      <a:endParaRPr kumimoji="0" lang="en-US" sz="1700" b="0" i="0" u="none" strike="noStrike" cap="none" normalizeH="0" baseline="0" dirty="0">
                        <a:ln>
                          <a:noFill/>
                        </a:ln>
                        <a:solidFill>
                          <a:schemeClr val="tx1"/>
                        </a:solidFill>
                        <a:effectLst/>
                        <a:latin typeface="Arial" pitchFamily="34" charset="0"/>
                        <a:cs typeface="Arial" pitchFamily="34" charset="0"/>
                      </a:endParaRPr>
                    </a:p>
                  </a:txBody>
                  <a:tcPr marL="0" marR="0" marT="60960" marB="0" horzOverflow="overflow">
                    <a:lnL w="19050" cap="flat" cmpd="sng" algn="ctr">
                      <a:solidFill>
                        <a:srgbClr val="1E7FB8"/>
                      </a:solidFill>
                      <a:prstDash val="solid"/>
                      <a:round/>
                      <a:headEnd type="none" w="med" len="med"/>
                      <a:tailEnd type="none" w="med" len="med"/>
                    </a:lnL>
                    <a:lnR>
                      <a:noFill/>
                    </a:lnR>
                    <a:lnT w="19050" cap="flat" cmpd="sng" algn="ctr">
                      <a:solidFill>
                        <a:srgbClr val="1E7FB8"/>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DDDEDBE-1C25-4E52-9EA2-700DF74E1E09}"/>
              </a:ext>
            </a:extLst>
          </p:cNvPr>
          <p:cNvSpPr>
            <a:spLocks noGrp="1"/>
          </p:cNvSpPr>
          <p:nvPr>
            <p:ph type="title"/>
          </p:nvPr>
        </p:nvSpPr>
        <p:spPr>
          <a:xfrm>
            <a:off x="914400" y="304800"/>
            <a:ext cx="6778229" cy="508397"/>
          </a:xfrm>
        </p:spPr>
        <p:txBody>
          <a:bodyPr/>
          <a:lstStyle/>
          <a:p>
            <a:pPr algn="ctr" eaLnBrk="1" hangingPunct="1"/>
            <a:r>
              <a:rPr lang="en-US" altLang="en-US" sz="2700" dirty="0"/>
              <a:t>Personal protective equipment (PPE)</a:t>
            </a:r>
          </a:p>
        </p:txBody>
      </p:sp>
      <p:pic>
        <p:nvPicPr>
          <p:cNvPr id="19459" name="Content Placeholder 5">
            <a:extLst>
              <a:ext uri="{FF2B5EF4-FFF2-40B4-BE49-F238E27FC236}">
                <a16:creationId xmlns:a16="http://schemas.microsoft.com/office/drawing/2014/main" id="{2F414F2A-4F00-46D9-9B53-111232BAFBD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49567" t="5994"/>
          <a:stretch>
            <a:fillRect/>
          </a:stretch>
        </p:blipFill>
        <p:spPr>
          <a:xfrm>
            <a:off x="1940719" y="1503760"/>
            <a:ext cx="4430316" cy="4351734"/>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03E65-9D14-4E52-A563-D11AED634F56}"/>
              </a:ext>
            </a:extLst>
          </p:cNvPr>
          <p:cNvSpPr>
            <a:spLocks noGrp="1"/>
          </p:cNvSpPr>
          <p:nvPr>
            <p:ph type="title"/>
          </p:nvPr>
        </p:nvSpPr>
        <p:spPr/>
        <p:txBody>
          <a:bodyPr rtlCol="0">
            <a:normAutofit/>
          </a:bodyPr>
          <a:lstStyle/>
          <a:p>
            <a:pPr>
              <a:defRPr/>
            </a:pPr>
            <a:r>
              <a:rPr lang="en-US" b="1" dirty="0"/>
              <a:t>Implementing empiric additional precautions</a:t>
            </a:r>
            <a:br>
              <a:rPr lang="en-US" b="1" dirty="0"/>
            </a:br>
            <a:endParaRPr lang="en-GB" dirty="0"/>
          </a:p>
        </p:txBody>
      </p:sp>
      <p:sp>
        <p:nvSpPr>
          <p:cNvPr id="3" name="Content Placeholder 2">
            <a:extLst>
              <a:ext uri="{FF2B5EF4-FFF2-40B4-BE49-F238E27FC236}">
                <a16:creationId xmlns:a16="http://schemas.microsoft.com/office/drawing/2014/main" id="{C7C22E1A-5F99-46BA-889A-13C5CFF2A9DF}"/>
              </a:ext>
            </a:extLst>
          </p:cNvPr>
          <p:cNvSpPr>
            <a:spLocks noGrp="1"/>
          </p:cNvSpPr>
          <p:nvPr>
            <p:ph idx="1"/>
          </p:nvPr>
        </p:nvSpPr>
        <p:spPr>
          <a:xfrm>
            <a:off x="628650" y="1743075"/>
            <a:ext cx="7886700" cy="3732610"/>
          </a:xfrm>
        </p:spPr>
        <p:txBody>
          <a:bodyPr rtlCol="0">
            <a:normAutofit/>
          </a:bodyPr>
          <a:lstStyle/>
          <a:p>
            <a:pPr>
              <a:defRPr/>
            </a:pPr>
            <a:r>
              <a:rPr lang="en-US" sz="2000" dirty="0"/>
              <a:t>Patients should be placed in adequately ventilated single rooms. </a:t>
            </a:r>
          </a:p>
          <a:p>
            <a:pPr marL="0" indent="0">
              <a:buNone/>
              <a:defRPr/>
            </a:pPr>
            <a:endParaRPr lang="en-GB" sz="2000" dirty="0"/>
          </a:p>
          <a:p>
            <a:pPr>
              <a:defRPr/>
            </a:pPr>
            <a:r>
              <a:rPr lang="en-US" sz="2000" dirty="0"/>
              <a:t> when single rooms are not available, patients suspected of being infected with 2019-nCoV should be </a:t>
            </a:r>
            <a:r>
              <a:rPr lang="en-GB" sz="2000" dirty="0"/>
              <a:t>grouped together (Cohorting)</a:t>
            </a:r>
          </a:p>
          <a:p>
            <a:pPr>
              <a:defRPr/>
            </a:pPr>
            <a:endParaRPr lang="en-GB" sz="2000" dirty="0"/>
          </a:p>
          <a:p>
            <a:pPr>
              <a:defRPr/>
            </a:pPr>
            <a:r>
              <a:rPr lang="en-US" sz="2000" dirty="0"/>
              <a:t>All patients’ beds should be placed at least 1 m apart regardless of whether they are suspected to have 2019-nCoV</a:t>
            </a:r>
            <a:r>
              <a:rPr lang="en-GB" sz="2000" dirty="0"/>
              <a:t> infection or not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049A0-B346-422D-8E46-30352FF8BC93}"/>
              </a:ext>
            </a:extLst>
          </p:cNvPr>
          <p:cNvSpPr>
            <a:spLocks noGrp="1"/>
          </p:cNvSpPr>
          <p:nvPr>
            <p:ph type="title"/>
          </p:nvPr>
        </p:nvSpPr>
        <p:spPr/>
        <p:txBody>
          <a:bodyPr rtlCol="0">
            <a:normAutofit/>
          </a:bodyPr>
          <a:lstStyle/>
          <a:p>
            <a:pPr>
              <a:defRPr/>
            </a:pPr>
            <a:r>
              <a:rPr lang="en-US" b="1" dirty="0"/>
              <a:t>Additional Contact and droplet precautions</a:t>
            </a:r>
            <a:br>
              <a:rPr lang="en-US" b="1" dirty="0"/>
            </a:br>
            <a:endParaRPr lang="en-GB" b="1" dirty="0"/>
          </a:p>
        </p:txBody>
      </p:sp>
      <p:sp>
        <p:nvSpPr>
          <p:cNvPr id="3" name="Content Placeholder 2">
            <a:extLst>
              <a:ext uri="{FF2B5EF4-FFF2-40B4-BE49-F238E27FC236}">
                <a16:creationId xmlns:a16="http://schemas.microsoft.com/office/drawing/2014/main" id="{E0E14D76-DF91-4DBB-B7ED-C3720967929C}"/>
              </a:ext>
            </a:extLst>
          </p:cNvPr>
          <p:cNvSpPr>
            <a:spLocks noGrp="1"/>
          </p:cNvSpPr>
          <p:nvPr>
            <p:ph idx="1"/>
          </p:nvPr>
        </p:nvSpPr>
        <p:spPr>
          <a:xfrm>
            <a:off x="628650" y="1933575"/>
            <a:ext cx="7886700" cy="3611166"/>
          </a:xfrm>
        </p:spPr>
        <p:txBody>
          <a:bodyPr rtlCol="0">
            <a:normAutofit/>
          </a:bodyPr>
          <a:lstStyle/>
          <a:p>
            <a:pPr>
              <a:defRPr/>
            </a:pPr>
            <a:r>
              <a:rPr lang="en-US" sz="1800" dirty="0"/>
              <a:t>Use designated equipment for patients under investigation/Confirmed patients</a:t>
            </a:r>
          </a:p>
          <a:p>
            <a:pPr>
              <a:defRPr/>
            </a:pPr>
            <a:endParaRPr lang="en-US" sz="1800" dirty="0"/>
          </a:p>
          <a:p>
            <a:pPr>
              <a:defRPr/>
            </a:pPr>
            <a:r>
              <a:rPr lang="en-US" sz="1800" dirty="0"/>
              <a:t>If transport is required, use predetermined transport routes to minimize exposure for staff, other patients and visitors, and have the patient using a medical mask;</a:t>
            </a:r>
          </a:p>
          <a:p>
            <a:pPr marL="0" indent="0">
              <a:buNone/>
              <a:defRPr/>
            </a:pPr>
            <a:r>
              <a:rPr lang="en-US" sz="1800" dirty="0"/>
              <a:t> </a:t>
            </a:r>
            <a:endParaRPr lang="en-GB" sz="1800" dirty="0"/>
          </a:p>
          <a:p>
            <a:pPr>
              <a:defRPr/>
            </a:pPr>
            <a:r>
              <a:rPr lang="en-US" sz="1800" dirty="0"/>
              <a:t>Routinely clean and disinfect surfaces which the </a:t>
            </a:r>
            <a:r>
              <a:rPr lang="en-GB" sz="1800" dirty="0"/>
              <a:t>patient is in contact</a:t>
            </a:r>
          </a:p>
          <a:p>
            <a:pPr>
              <a:defRPr/>
            </a:pPr>
            <a:endParaRPr lang="en-GB" sz="1800" dirty="0"/>
          </a:p>
          <a:p>
            <a:pPr>
              <a:defRPr/>
            </a:pPr>
            <a:r>
              <a:rPr lang="en-US" sz="1800" dirty="0"/>
              <a:t>Maintain a record of all persons </a:t>
            </a:r>
            <a:r>
              <a:rPr lang="en-US" dirty="0"/>
              <a:t>entering the patient’s room, including all staff and visitors.</a:t>
            </a:r>
            <a:endParaRPr lang="en-GB"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03D0-DE9F-4D32-8029-CF2F3ACBC8F3}"/>
              </a:ext>
            </a:extLst>
          </p:cNvPr>
          <p:cNvSpPr>
            <a:spLocks noGrp="1"/>
          </p:cNvSpPr>
          <p:nvPr>
            <p:ph type="title"/>
          </p:nvPr>
        </p:nvSpPr>
        <p:spPr>
          <a:xfrm>
            <a:off x="435768" y="381000"/>
            <a:ext cx="7886700" cy="460772"/>
          </a:xfrm>
        </p:spPr>
        <p:txBody>
          <a:bodyPr rtlCol="0">
            <a:normAutofit/>
          </a:bodyPr>
          <a:lstStyle/>
          <a:p>
            <a:pPr>
              <a:defRPr/>
            </a:pPr>
            <a:r>
              <a:rPr lang="en-US" b="1" dirty="0"/>
              <a:t>Isolation </a:t>
            </a:r>
            <a:endParaRPr lang="en-GB" b="1" dirty="0"/>
          </a:p>
        </p:txBody>
      </p:sp>
      <p:sp>
        <p:nvSpPr>
          <p:cNvPr id="3" name="Content Placeholder 2">
            <a:extLst>
              <a:ext uri="{FF2B5EF4-FFF2-40B4-BE49-F238E27FC236}">
                <a16:creationId xmlns:a16="http://schemas.microsoft.com/office/drawing/2014/main" id="{AE06D55B-4D51-4952-8C1A-F5A1AE53C08C}"/>
              </a:ext>
            </a:extLst>
          </p:cNvPr>
          <p:cNvSpPr>
            <a:spLocks noGrp="1"/>
          </p:cNvSpPr>
          <p:nvPr>
            <p:ph idx="1"/>
          </p:nvPr>
        </p:nvSpPr>
        <p:spPr>
          <a:xfrm>
            <a:off x="242887" y="1471613"/>
            <a:ext cx="8272463" cy="4018360"/>
          </a:xfrm>
        </p:spPr>
        <p:txBody>
          <a:bodyPr rtlCol="0">
            <a:normAutofit fontScale="40000" lnSpcReduction="20000"/>
          </a:bodyPr>
          <a:lstStyle/>
          <a:p>
            <a:pPr algn="just">
              <a:defRPr/>
            </a:pPr>
            <a:r>
              <a:rPr lang="en-US" sz="4650" dirty="0"/>
              <a:t> Room doors should be kept closed except when entering or leaving the room, and entry and exit should be minimized. Patient movement out of the room should be minimized as well</a:t>
            </a:r>
          </a:p>
          <a:p>
            <a:pPr algn="just">
              <a:defRPr/>
            </a:pPr>
            <a:endParaRPr lang="en-US" sz="4650" dirty="0"/>
          </a:p>
          <a:p>
            <a:pPr algn="just">
              <a:defRPr/>
            </a:pPr>
            <a:r>
              <a:rPr lang="en-US" sz="4650" dirty="0"/>
              <a:t>Once a </a:t>
            </a:r>
            <a:r>
              <a:rPr lang="en-US" sz="4650" dirty="0">
                <a:solidFill>
                  <a:srgbClr val="FF0000"/>
                </a:solidFill>
              </a:rPr>
              <a:t>proper isolation room</a:t>
            </a:r>
            <a:r>
              <a:rPr lang="en-US" sz="4650" dirty="0"/>
              <a:t>, the patient’s facemask may be removed.</a:t>
            </a:r>
          </a:p>
          <a:p>
            <a:pPr marL="0" indent="0" algn="just">
              <a:buNone/>
              <a:defRPr/>
            </a:pPr>
            <a:endParaRPr lang="en-US" sz="4650" dirty="0"/>
          </a:p>
          <a:p>
            <a:pPr algn="just">
              <a:defRPr/>
            </a:pPr>
            <a:r>
              <a:rPr lang="en-US" sz="4650" dirty="0"/>
              <a:t> Outside the isolation room, patients should wear a facemask to contain secretions and droplets</a:t>
            </a:r>
          </a:p>
          <a:p>
            <a:pPr algn="just">
              <a:defRPr/>
            </a:pPr>
            <a:endParaRPr lang="en-US" sz="4650" dirty="0"/>
          </a:p>
          <a:p>
            <a:pPr algn="just">
              <a:defRPr/>
            </a:pPr>
            <a:r>
              <a:rPr lang="en-US" sz="4650" dirty="0"/>
              <a:t>Personnel entering the room should use PPE, including respiratory protection, as described below.</a:t>
            </a:r>
          </a:p>
          <a:p>
            <a:pPr marL="0" indent="0" algn="just">
              <a:buNone/>
              <a:defRPr/>
            </a:pPr>
            <a:endParaRPr lang="en-US" sz="4650" dirty="0"/>
          </a:p>
          <a:p>
            <a:pPr algn="just">
              <a:defRPr/>
            </a:pPr>
            <a:r>
              <a:rPr lang="en-US" sz="4650" dirty="0"/>
              <a:t>In addition, the room should undergo appropriate cleaning and surface disinfection before it is returned to routine use.</a:t>
            </a:r>
          </a:p>
          <a:p>
            <a:pPr>
              <a:defRPr/>
            </a:pPr>
            <a:endParaRPr lang="en-GB"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FF8E-5758-4026-A937-11903E937472}"/>
              </a:ext>
            </a:extLst>
          </p:cNvPr>
          <p:cNvSpPr>
            <a:spLocks noGrp="1"/>
          </p:cNvSpPr>
          <p:nvPr>
            <p:ph type="title"/>
          </p:nvPr>
        </p:nvSpPr>
        <p:spPr/>
        <p:txBody>
          <a:bodyPr rtlCol="0">
            <a:normAutofit/>
          </a:bodyPr>
          <a:lstStyle/>
          <a:p>
            <a:pPr>
              <a:defRPr/>
            </a:pPr>
            <a:r>
              <a:rPr lang="en-GB" b="1" dirty="0"/>
              <a:t>Implementing administrative controls</a:t>
            </a:r>
            <a:br>
              <a:rPr lang="en-GB" b="1" dirty="0"/>
            </a:br>
            <a:endParaRPr lang="en-GB" dirty="0"/>
          </a:p>
        </p:txBody>
      </p:sp>
      <p:sp>
        <p:nvSpPr>
          <p:cNvPr id="3" name="Content Placeholder 2">
            <a:extLst>
              <a:ext uri="{FF2B5EF4-FFF2-40B4-BE49-F238E27FC236}">
                <a16:creationId xmlns:a16="http://schemas.microsoft.com/office/drawing/2014/main" id="{78D72B47-6A13-4D4E-839E-0F8D44513B55}"/>
              </a:ext>
            </a:extLst>
          </p:cNvPr>
          <p:cNvSpPr>
            <a:spLocks noGrp="1"/>
          </p:cNvSpPr>
          <p:nvPr>
            <p:ph idx="1"/>
          </p:nvPr>
        </p:nvSpPr>
        <p:spPr>
          <a:xfrm>
            <a:off x="693068" y="1259632"/>
            <a:ext cx="7886700" cy="4367808"/>
          </a:xfrm>
        </p:spPr>
        <p:txBody>
          <a:bodyPr rtlCol="0">
            <a:noAutofit/>
          </a:bodyPr>
          <a:lstStyle/>
          <a:p>
            <a:pPr marL="0" indent="0">
              <a:buNone/>
              <a:defRPr/>
            </a:pPr>
            <a:r>
              <a:rPr lang="en-US" sz="1800" dirty="0"/>
              <a:t>Administrative controls and policies for the prevention and control of transmission of  infections within the healthcare setting include</a:t>
            </a:r>
          </a:p>
          <a:p>
            <a:pPr lvl="1">
              <a:defRPr/>
            </a:pPr>
            <a:r>
              <a:rPr lang="en-GB" sz="1800" dirty="0"/>
              <a:t>Establishing sustainable IPC infrastructures and activities;</a:t>
            </a:r>
          </a:p>
          <a:p>
            <a:pPr lvl="1">
              <a:defRPr/>
            </a:pPr>
            <a:r>
              <a:rPr lang="en-US" sz="1800" dirty="0"/>
              <a:t>Educating patients’ caregivers; </a:t>
            </a:r>
          </a:p>
          <a:p>
            <a:pPr lvl="1">
              <a:defRPr/>
            </a:pPr>
            <a:r>
              <a:rPr lang="en-US" sz="1800" dirty="0"/>
              <a:t>Developing policies on the early recognition of acute respiratory infection potentially caused by 2019-nCoV; </a:t>
            </a:r>
          </a:p>
          <a:p>
            <a:pPr lvl="1">
              <a:defRPr/>
            </a:pPr>
            <a:r>
              <a:rPr lang="en-US" sz="1800" dirty="0"/>
              <a:t>Ensuring access to prompt laboratory testing for identification of the etiologic agent; </a:t>
            </a:r>
          </a:p>
          <a:p>
            <a:pPr lvl="1">
              <a:defRPr/>
            </a:pPr>
            <a:r>
              <a:rPr lang="en-US" sz="1800" dirty="0"/>
              <a:t>Preventing overcrowding, especially in the emergency department;</a:t>
            </a:r>
          </a:p>
          <a:p>
            <a:pPr lvl="1">
              <a:defRPr/>
            </a:pPr>
            <a:r>
              <a:rPr lang="en-US" sz="1800" dirty="0"/>
              <a:t>Providing dedicated waiting areas for symptomatic patients;</a:t>
            </a:r>
          </a:p>
          <a:p>
            <a:pPr lvl="1">
              <a:defRPr/>
            </a:pPr>
            <a:r>
              <a:rPr lang="en-US" sz="1800" dirty="0"/>
              <a:t>Appropriately isolating hospitalized patients; </a:t>
            </a:r>
          </a:p>
          <a:p>
            <a:pPr lvl="1">
              <a:defRPr/>
            </a:pPr>
            <a:r>
              <a:rPr lang="en-US" sz="1800" dirty="0"/>
              <a:t>Ensuring adequate supplies of PPE; </a:t>
            </a:r>
          </a:p>
          <a:p>
            <a:pPr lvl="1">
              <a:defRPr/>
            </a:pPr>
            <a:r>
              <a:rPr lang="en-US" sz="1800" dirty="0"/>
              <a:t>Ensure the adherence of IPC policies and procedures for all facets of health care.</a:t>
            </a:r>
            <a:endParaRPr lang="en-GB" sz="1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DAFF-9609-49F5-A39D-20C9C7EEB964}"/>
              </a:ext>
            </a:extLst>
          </p:cNvPr>
          <p:cNvSpPr>
            <a:spLocks noGrp="1"/>
          </p:cNvSpPr>
          <p:nvPr>
            <p:ph type="title"/>
          </p:nvPr>
        </p:nvSpPr>
        <p:spPr/>
        <p:txBody>
          <a:bodyPr rtlCol="0">
            <a:normAutofit fontScale="90000"/>
          </a:bodyPr>
          <a:lstStyle/>
          <a:p>
            <a:pPr>
              <a:defRPr/>
            </a:pPr>
            <a:br>
              <a:rPr lang="en-US" dirty="0"/>
            </a:br>
            <a:br>
              <a:rPr lang="en-US" dirty="0"/>
            </a:br>
            <a:r>
              <a:rPr lang="en-US" b="1" dirty="0"/>
              <a:t>Administrative measures related to healthcare </a:t>
            </a:r>
            <a:r>
              <a:rPr lang="en-GB" b="1" dirty="0"/>
              <a:t>workers</a:t>
            </a:r>
            <a:br>
              <a:rPr lang="en-GB" b="1" dirty="0"/>
            </a:br>
            <a:br>
              <a:rPr lang="en-US" b="1" dirty="0"/>
            </a:br>
            <a:endParaRPr lang="en-GB" dirty="0"/>
          </a:p>
        </p:txBody>
      </p:sp>
      <p:sp>
        <p:nvSpPr>
          <p:cNvPr id="24579" name="Content Placeholder 2">
            <a:extLst>
              <a:ext uri="{FF2B5EF4-FFF2-40B4-BE49-F238E27FC236}">
                <a16:creationId xmlns:a16="http://schemas.microsoft.com/office/drawing/2014/main" id="{5C91FA24-65E5-4210-8908-59B2A2DE688A}"/>
              </a:ext>
            </a:extLst>
          </p:cNvPr>
          <p:cNvSpPr>
            <a:spLocks noGrp="1"/>
          </p:cNvSpPr>
          <p:nvPr>
            <p:ph idx="1"/>
          </p:nvPr>
        </p:nvSpPr>
        <p:spPr/>
        <p:txBody>
          <a:bodyPr>
            <a:normAutofit/>
          </a:bodyPr>
          <a:lstStyle/>
          <a:p>
            <a:pPr eaLnBrk="1" hangingPunct="1"/>
            <a:r>
              <a:rPr lang="en-US" altLang="en-US" sz="2000" dirty="0"/>
              <a:t>Provision of adequate training for HCWs</a:t>
            </a:r>
          </a:p>
          <a:p>
            <a:pPr eaLnBrk="1" hangingPunct="1"/>
            <a:r>
              <a:rPr lang="en-US" altLang="en-US" sz="2000" dirty="0"/>
              <a:t>Ensuring an adequate patient-to-staff ratio</a:t>
            </a:r>
          </a:p>
          <a:p>
            <a:pPr eaLnBrk="1" hangingPunct="1"/>
            <a:r>
              <a:rPr lang="en-GB" altLang="en-US" sz="2000" dirty="0"/>
              <a:t>Establishing a surveillance process for acute </a:t>
            </a:r>
            <a:r>
              <a:rPr lang="en-US" altLang="en-US" sz="2000" dirty="0"/>
              <a:t>respiratory infections potentially caused by 2019-nCoV </a:t>
            </a:r>
            <a:r>
              <a:rPr lang="en-GB" altLang="en-US" sz="2000" dirty="0"/>
              <a:t>among HCWs</a:t>
            </a:r>
          </a:p>
          <a:p>
            <a:pPr eaLnBrk="1" hangingPunct="1"/>
            <a:r>
              <a:rPr lang="en-US" altLang="en-US" sz="2000" dirty="0"/>
              <a:t>Monitoring HCW compliance with standard precautions and providing mechanisms for </a:t>
            </a:r>
            <a:r>
              <a:rPr lang="en-GB" altLang="en-US" sz="2000" dirty="0"/>
              <a:t>improvement as needed.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838BD-057E-46C2-8576-C99016D5FD42}"/>
              </a:ext>
            </a:extLst>
          </p:cNvPr>
          <p:cNvSpPr>
            <a:spLocks noGrp="1"/>
          </p:cNvSpPr>
          <p:nvPr>
            <p:ph type="title"/>
          </p:nvPr>
        </p:nvSpPr>
        <p:spPr/>
        <p:txBody>
          <a:bodyPr rtlCol="0">
            <a:normAutofit/>
          </a:bodyPr>
          <a:lstStyle/>
          <a:p>
            <a:pPr>
              <a:defRPr/>
            </a:pPr>
            <a:r>
              <a:rPr lang="en-US" b="1" dirty="0"/>
              <a:t>Using environmental and engineering controls</a:t>
            </a:r>
            <a:br>
              <a:rPr lang="en-US" b="1" dirty="0"/>
            </a:br>
            <a:endParaRPr lang="en-GB" dirty="0"/>
          </a:p>
        </p:txBody>
      </p:sp>
      <p:sp>
        <p:nvSpPr>
          <p:cNvPr id="3" name="Content Placeholder 2">
            <a:extLst>
              <a:ext uri="{FF2B5EF4-FFF2-40B4-BE49-F238E27FC236}">
                <a16:creationId xmlns:a16="http://schemas.microsoft.com/office/drawing/2014/main" id="{3B6DE61B-BED4-41F0-AEDC-013BCA410D0B}"/>
              </a:ext>
            </a:extLst>
          </p:cNvPr>
          <p:cNvSpPr>
            <a:spLocks noGrp="1"/>
          </p:cNvSpPr>
          <p:nvPr>
            <p:ph idx="1"/>
          </p:nvPr>
        </p:nvSpPr>
        <p:spPr>
          <a:xfrm>
            <a:off x="521618" y="1447800"/>
            <a:ext cx="7886700" cy="3611166"/>
          </a:xfrm>
        </p:spPr>
        <p:txBody>
          <a:bodyPr rtlCol="0">
            <a:normAutofit lnSpcReduction="10000"/>
          </a:bodyPr>
          <a:lstStyle/>
          <a:p>
            <a:pPr>
              <a:defRPr/>
            </a:pPr>
            <a:r>
              <a:rPr lang="en-US" sz="1800" dirty="0"/>
              <a:t>Spatial separation of at least 1 meter should be maintained between all patients. </a:t>
            </a:r>
          </a:p>
          <a:p>
            <a:pPr>
              <a:defRPr/>
            </a:pPr>
            <a:endParaRPr lang="en-US" sz="1800" dirty="0"/>
          </a:p>
          <a:p>
            <a:pPr>
              <a:defRPr/>
            </a:pPr>
            <a:r>
              <a:rPr lang="en-US" sz="1800" dirty="0"/>
              <a:t>Ensure that cleaning and disinfection procedures are followed consistently and correctly. </a:t>
            </a:r>
          </a:p>
          <a:p>
            <a:pPr>
              <a:defRPr/>
            </a:pPr>
            <a:endParaRPr lang="en-US" sz="1800" dirty="0"/>
          </a:p>
          <a:p>
            <a:pPr>
              <a:defRPr/>
            </a:pPr>
            <a:r>
              <a:rPr lang="en-US" sz="1800" dirty="0"/>
              <a:t>Cleaning environmental surfaces with water and detergent and applying commonly used hospital disinfectants (such as sodium hypochlorite) is an effective and sufficient procedure.</a:t>
            </a:r>
          </a:p>
          <a:p>
            <a:pPr>
              <a:defRPr/>
            </a:pPr>
            <a:endParaRPr lang="en-US" sz="1800" dirty="0"/>
          </a:p>
          <a:p>
            <a:pPr>
              <a:defRPr/>
            </a:pPr>
            <a:r>
              <a:rPr lang="en-US" sz="1800" dirty="0"/>
              <a:t> Manage laundry, food service utensils and medical waste in accordance with safe </a:t>
            </a:r>
            <a:r>
              <a:rPr lang="en-GB" sz="1800" dirty="0"/>
              <a:t>routine procedures</a:t>
            </a:r>
            <a:r>
              <a:rPr lang="en-GB" dirty="0"/>
              <a: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84BF8ED-3345-4920-BCD4-1439623F79C5}"/>
              </a:ext>
            </a:extLst>
          </p:cNvPr>
          <p:cNvSpPr>
            <a:spLocks noGrp="1"/>
          </p:cNvSpPr>
          <p:nvPr>
            <p:ph type="title"/>
          </p:nvPr>
        </p:nvSpPr>
        <p:spPr/>
        <p:txBody>
          <a:bodyPr/>
          <a:lstStyle/>
          <a:p>
            <a:pPr eaLnBrk="1" hangingPunct="1"/>
            <a:r>
              <a:rPr lang="en-GB" altLang="en-US" b="1"/>
              <a:t>Recommendation for outpatient care</a:t>
            </a:r>
          </a:p>
        </p:txBody>
      </p:sp>
      <p:sp>
        <p:nvSpPr>
          <p:cNvPr id="26627" name="Content Placeholder 2">
            <a:extLst>
              <a:ext uri="{FF2B5EF4-FFF2-40B4-BE49-F238E27FC236}">
                <a16:creationId xmlns:a16="http://schemas.microsoft.com/office/drawing/2014/main" id="{53BC30C4-6FBF-4194-A61C-FF74A59C0FE5}"/>
              </a:ext>
            </a:extLst>
          </p:cNvPr>
          <p:cNvSpPr>
            <a:spLocks noGrp="1"/>
          </p:cNvSpPr>
          <p:nvPr>
            <p:ph idx="1"/>
          </p:nvPr>
        </p:nvSpPr>
        <p:spPr/>
        <p:txBody>
          <a:bodyPr/>
          <a:lstStyle/>
          <a:p>
            <a:pPr lvl="1" eaLnBrk="1" hangingPunct="1"/>
            <a:r>
              <a:rPr lang="en-GB" altLang="en-US" sz="2100"/>
              <a:t>Triage and early recognition</a:t>
            </a:r>
          </a:p>
          <a:p>
            <a:pPr lvl="1" eaLnBrk="1" hangingPunct="1"/>
            <a:r>
              <a:rPr lang="en-GB" altLang="en-US" sz="2100"/>
              <a:t> </a:t>
            </a:r>
            <a:r>
              <a:rPr lang="en-US" altLang="en-US" sz="2100"/>
              <a:t>Emphasis on hand hygiene, respiratory hygiene and facemasks to be used by patients with respiratory </a:t>
            </a:r>
            <a:r>
              <a:rPr lang="en-GB" altLang="en-US" sz="2100"/>
              <a:t>symptoms</a:t>
            </a:r>
          </a:p>
          <a:p>
            <a:pPr lvl="1" eaLnBrk="1" hangingPunct="1"/>
            <a:r>
              <a:rPr lang="en-US" altLang="en-US" sz="2100"/>
              <a:t>Prioritization of care of symptomatic patients</a:t>
            </a:r>
          </a:p>
          <a:p>
            <a:pPr lvl="1" eaLnBrk="1" hangingPunct="1"/>
            <a:r>
              <a:rPr lang="en-US" altLang="en-US" sz="2100"/>
              <a:t>When symptomatic patients are required to wait, ensure they have a separate waiting area have a facemaks</a:t>
            </a:r>
          </a:p>
          <a:p>
            <a:pPr lvl="1" eaLnBrk="1" hangingPunct="1"/>
            <a:r>
              <a:rPr lang="en-US" altLang="en-US" sz="2100"/>
              <a:t>Educate patients and families about the early recognition of symptoms, basic precautions to be used and which health care facility they should refer to</a:t>
            </a:r>
            <a:r>
              <a:rPr lang="en-US" altLang="en-US" sz="1500"/>
              <a:t>.</a:t>
            </a:r>
            <a:endParaRPr lang="en-GB" altLang="en-US" sz="15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Google Shape;272;p35">
            <a:extLst>
              <a:ext uri="{FF2B5EF4-FFF2-40B4-BE49-F238E27FC236}">
                <a16:creationId xmlns:a16="http://schemas.microsoft.com/office/drawing/2014/main" id="{C3E90F54-3BC4-4EF1-B21B-AE145A90B469}"/>
              </a:ext>
            </a:extLst>
          </p:cNvPr>
          <p:cNvSpPr txBox="1">
            <a:spLocks noGrp="1"/>
          </p:cNvSpPr>
          <p:nvPr>
            <p:ph type="title"/>
          </p:nvPr>
        </p:nvSpPr>
        <p:spPr>
          <a:xfrm>
            <a:off x="311944" y="1302544"/>
            <a:ext cx="8520113" cy="572691"/>
          </a:xfrm>
        </p:spPr>
        <p:txBody>
          <a:bodyPr spcFirstLastPara="1" vert="horz" lIns="91425" tIns="91425" rIns="91425" bIns="91425" rtlCol="0" anchor="ctr">
            <a:noAutofit/>
          </a:bodyPr>
          <a:lstStyle/>
          <a:p>
            <a:pPr eaLnBrk="1" hangingPunct="1">
              <a:spcBef>
                <a:spcPct val="0"/>
              </a:spcBef>
              <a:spcAft>
                <a:spcPct val="0"/>
              </a:spcAft>
            </a:pPr>
            <a:r>
              <a:rPr lang="en-GB" altLang="en-US" sz="2100">
                <a:latin typeface="Arial" panose="020B0604020202020204" pitchFamily="34" charset="0"/>
                <a:cs typeface="Arial" panose="020B0604020202020204" pitchFamily="34" charset="0"/>
              </a:rPr>
              <a:t>Summary of recommendations</a:t>
            </a:r>
            <a:endParaRPr lang="en-US" altLang="en-US" sz="2100">
              <a:latin typeface="Arial" panose="020B0604020202020204" pitchFamily="34" charset="0"/>
              <a:cs typeface="Arial" panose="020B0604020202020204" pitchFamily="34" charset="0"/>
            </a:endParaRPr>
          </a:p>
        </p:txBody>
      </p:sp>
      <p:sp>
        <p:nvSpPr>
          <p:cNvPr id="27651" name="Google Shape;273;p35">
            <a:extLst>
              <a:ext uri="{FF2B5EF4-FFF2-40B4-BE49-F238E27FC236}">
                <a16:creationId xmlns:a16="http://schemas.microsoft.com/office/drawing/2014/main" id="{7AE64128-8CF8-4F40-80D0-07379C9682CA}"/>
              </a:ext>
            </a:extLst>
          </p:cNvPr>
          <p:cNvSpPr txBox="1">
            <a:spLocks noGrp="1"/>
          </p:cNvSpPr>
          <p:nvPr>
            <p:ph type="body" idx="1"/>
          </p:nvPr>
        </p:nvSpPr>
        <p:spPr>
          <a:xfrm>
            <a:off x="311944" y="2009775"/>
            <a:ext cx="8520113" cy="3415904"/>
          </a:xfrm>
        </p:spPr>
        <p:txBody>
          <a:bodyPr spcFirstLastPara="1" vert="horz" lIns="91425" tIns="91425" rIns="91425" bIns="91425" rtlCol="0">
            <a:noAutofit/>
          </a:bodyPr>
          <a:lstStyle/>
          <a:p>
            <a:pPr marL="0" indent="0">
              <a:lnSpc>
                <a:spcPct val="115000"/>
              </a:lnSpc>
              <a:spcBef>
                <a:spcPct val="0"/>
              </a:spcBef>
              <a:spcAft>
                <a:spcPts val="1604"/>
              </a:spcAft>
              <a:buClr>
                <a:srgbClr val="595959"/>
              </a:buClr>
              <a:buNone/>
            </a:pPr>
            <a:endParaRPr lang="en-US" altLang="en-US" sz="1350">
              <a:solidFill>
                <a:srgbClr val="595959"/>
              </a:solidFill>
              <a:latin typeface="Arial" panose="020B0604020202020204" pitchFamily="34" charset="0"/>
              <a:cs typeface="Arial" panose="020B0604020202020204" pitchFamily="34" charset="0"/>
            </a:endParaRPr>
          </a:p>
        </p:txBody>
      </p:sp>
      <p:graphicFrame>
        <p:nvGraphicFramePr>
          <p:cNvPr id="274" name="Google Shape;274;p35">
            <a:extLst>
              <a:ext uri="{FF2B5EF4-FFF2-40B4-BE49-F238E27FC236}">
                <a16:creationId xmlns:a16="http://schemas.microsoft.com/office/drawing/2014/main" id="{FDEB5210-5669-4D87-BD9E-C68541905818}"/>
              </a:ext>
            </a:extLst>
          </p:cNvPr>
          <p:cNvGraphicFramePr/>
          <p:nvPr/>
        </p:nvGraphicFramePr>
        <p:xfrm>
          <a:off x="0" y="1108472"/>
          <a:ext cx="8932069" cy="4998648"/>
        </p:xfrm>
        <a:graphic>
          <a:graphicData uri="http://schemas.openxmlformats.org/drawingml/2006/table">
            <a:tbl>
              <a:tblPr>
                <a:tableStyleId>{D7AC3CCA-C797-4891-BE02-D94E43425B78}</a:tableStyleId>
              </a:tblPr>
              <a:tblGrid>
                <a:gridCol w="2841411">
                  <a:extLst>
                    <a:ext uri="{9D8B030D-6E8A-4147-A177-3AD203B41FA5}">
                      <a16:colId xmlns:a16="http://schemas.microsoft.com/office/drawing/2014/main" val="20000"/>
                    </a:ext>
                  </a:extLst>
                </a:gridCol>
                <a:gridCol w="3113301">
                  <a:extLst>
                    <a:ext uri="{9D8B030D-6E8A-4147-A177-3AD203B41FA5}">
                      <a16:colId xmlns:a16="http://schemas.microsoft.com/office/drawing/2014/main" val="20001"/>
                    </a:ext>
                  </a:extLst>
                </a:gridCol>
                <a:gridCol w="2977357">
                  <a:extLst>
                    <a:ext uri="{9D8B030D-6E8A-4147-A177-3AD203B41FA5}">
                      <a16:colId xmlns:a16="http://schemas.microsoft.com/office/drawing/2014/main" val="20002"/>
                    </a:ext>
                  </a:extLst>
                </a:gridCol>
              </a:tblGrid>
              <a:tr h="754344">
                <a:tc>
                  <a:txBody>
                    <a:bodyPr/>
                    <a:lstStyle/>
                    <a:p>
                      <a:pPr marL="0" lvl="0" indent="0" algn="l" rtl="0">
                        <a:spcBef>
                          <a:spcPts val="0"/>
                        </a:spcBef>
                        <a:spcAft>
                          <a:spcPts val="0"/>
                        </a:spcAft>
                        <a:buNone/>
                      </a:pPr>
                      <a:r>
                        <a:rPr lang="en-GB" sz="1900" dirty="0"/>
                        <a:t>General Public</a:t>
                      </a:r>
                      <a:endParaRPr sz="1900" dirty="0"/>
                    </a:p>
                  </a:txBody>
                  <a:tcPr marL="91421" marR="91421" marT="91422" marB="91422"/>
                </a:tc>
                <a:tc>
                  <a:txBody>
                    <a:bodyPr/>
                    <a:lstStyle/>
                    <a:p>
                      <a:pPr marL="0" lvl="0" indent="0" algn="l" rtl="0">
                        <a:spcBef>
                          <a:spcPts val="0"/>
                        </a:spcBef>
                        <a:spcAft>
                          <a:spcPts val="0"/>
                        </a:spcAft>
                        <a:buNone/>
                      </a:pPr>
                      <a:r>
                        <a:rPr lang="en-GB" sz="1900" dirty="0"/>
                        <a:t>Screening and High risk Gatherings</a:t>
                      </a:r>
                      <a:endParaRPr sz="1900" dirty="0"/>
                    </a:p>
                  </a:txBody>
                  <a:tcPr marL="91421" marR="91421" marT="91422" marB="91422"/>
                </a:tc>
                <a:tc>
                  <a:txBody>
                    <a:bodyPr/>
                    <a:lstStyle/>
                    <a:p>
                      <a:pPr marL="0" lvl="0" indent="0" algn="l" rtl="0">
                        <a:spcBef>
                          <a:spcPts val="0"/>
                        </a:spcBef>
                        <a:spcAft>
                          <a:spcPts val="0"/>
                        </a:spcAft>
                        <a:buNone/>
                      </a:pPr>
                      <a:r>
                        <a:rPr lang="en-GB" sz="1900" dirty="0"/>
                        <a:t>Patient care setting </a:t>
                      </a:r>
                      <a:endParaRPr sz="1900" dirty="0"/>
                    </a:p>
                  </a:txBody>
                  <a:tcPr marL="91421" marR="91421" marT="91422" marB="91422"/>
                </a:tc>
                <a:extLst>
                  <a:ext uri="{0D108BD9-81ED-4DB2-BD59-A6C34878D82A}">
                    <a16:rowId xmlns:a16="http://schemas.microsoft.com/office/drawing/2014/main" val="10000"/>
                  </a:ext>
                </a:extLst>
              </a:tr>
              <a:tr h="4183199">
                <a:tc>
                  <a:txBody>
                    <a:bodyPr/>
                    <a:lstStyle/>
                    <a:p>
                      <a:pPr marL="457200" lvl="0" indent="-317500" algn="l" rtl="0">
                        <a:spcBef>
                          <a:spcPts val="0"/>
                        </a:spcBef>
                        <a:spcAft>
                          <a:spcPts val="0"/>
                        </a:spcAft>
                        <a:buSzPts val="1400"/>
                        <a:buChar char="●"/>
                      </a:pPr>
                      <a:r>
                        <a:rPr lang="en-GB" sz="1900" dirty="0"/>
                        <a:t>Observe proper hand hygiene using ABHR or soap and water</a:t>
                      </a:r>
                      <a:endParaRPr sz="1900" dirty="0"/>
                    </a:p>
                    <a:p>
                      <a:pPr marL="457200" lvl="0" indent="-317500" algn="l" rtl="0">
                        <a:spcBef>
                          <a:spcPts val="0"/>
                        </a:spcBef>
                        <a:spcAft>
                          <a:spcPts val="0"/>
                        </a:spcAft>
                        <a:buSzPts val="1400"/>
                        <a:buChar char="●"/>
                      </a:pPr>
                      <a:r>
                        <a:rPr lang="en-GB" sz="1900" dirty="0"/>
                        <a:t>Keep a 2m distance from patients with respiratory symptoms</a:t>
                      </a:r>
                      <a:endParaRPr sz="1900" dirty="0"/>
                    </a:p>
                    <a:p>
                      <a:pPr marL="457200" lvl="0" indent="-317500" algn="l" rtl="0">
                        <a:spcBef>
                          <a:spcPts val="0"/>
                        </a:spcBef>
                        <a:spcAft>
                          <a:spcPts val="0"/>
                        </a:spcAft>
                        <a:buSzPts val="1400"/>
                        <a:buChar char="●"/>
                      </a:pPr>
                      <a:r>
                        <a:rPr lang="en-GB" sz="1900" dirty="0"/>
                        <a:t>Try as much as possible to avoid hand contact with facial mucosa</a:t>
                      </a:r>
                      <a:endParaRPr sz="1900" dirty="0"/>
                    </a:p>
                    <a:p>
                      <a:pPr marL="457200" lvl="0" indent="-317500" algn="l" rtl="0">
                        <a:spcBef>
                          <a:spcPts val="0"/>
                        </a:spcBef>
                        <a:spcAft>
                          <a:spcPts val="0"/>
                        </a:spcAft>
                        <a:buSzPts val="1400"/>
                        <a:buChar char="●"/>
                      </a:pPr>
                      <a:r>
                        <a:rPr lang="en-GB" sz="1900" dirty="0"/>
                        <a:t>Proper respiratory manners</a:t>
                      </a:r>
                      <a:endParaRPr sz="1900" dirty="0"/>
                    </a:p>
                    <a:p>
                      <a:pPr marL="457200" lvl="0" indent="-317500" algn="l" rtl="0">
                        <a:spcBef>
                          <a:spcPts val="0"/>
                        </a:spcBef>
                        <a:spcAft>
                          <a:spcPts val="0"/>
                        </a:spcAft>
                        <a:buSzPts val="1400"/>
                        <a:buChar char="●"/>
                      </a:pPr>
                      <a:r>
                        <a:rPr lang="en-GB" sz="1900" dirty="0"/>
                        <a:t>No PPE required</a:t>
                      </a:r>
                      <a:endParaRPr sz="1900" dirty="0"/>
                    </a:p>
                    <a:p>
                      <a:pPr marL="0" lvl="0" indent="0" algn="l" rtl="0">
                        <a:spcBef>
                          <a:spcPts val="0"/>
                        </a:spcBef>
                        <a:spcAft>
                          <a:spcPts val="0"/>
                        </a:spcAft>
                        <a:buNone/>
                      </a:pPr>
                      <a:endParaRPr sz="1900" dirty="0"/>
                    </a:p>
                  </a:txBody>
                  <a:tcPr marL="91421" marR="91421" marT="91422" marB="91422"/>
                </a:tc>
                <a:tc>
                  <a:txBody>
                    <a:bodyPr/>
                    <a:lstStyle/>
                    <a:p>
                      <a:pPr marL="457200" lvl="0" indent="-317500" algn="l" rtl="0">
                        <a:spcBef>
                          <a:spcPts val="0"/>
                        </a:spcBef>
                        <a:spcAft>
                          <a:spcPts val="0"/>
                        </a:spcAft>
                        <a:buSzPts val="1400"/>
                        <a:buChar char="●"/>
                      </a:pPr>
                      <a:r>
                        <a:rPr lang="en-GB" sz="1900" dirty="0"/>
                        <a:t>Put face masks on a patients with respiratory symptoms</a:t>
                      </a:r>
                      <a:endParaRPr sz="1900" dirty="0"/>
                    </a:p>
                    <a:p>
                      <a:pPr marL="457200" lvl="0" indent="-317500" algn="l" rtl="0">
                        <a:spcBef>
                          <a:spcPts val="0"/>
                        </a:spcBef>
                        <a:spcAft>
                          <a:spcPts val="0"/>
                        </a:spcAft>
                        <a:buSzPts val="1400"/>
                        <a:buChar char="●"/>
                      </a:pPr>
                      <a:r>
                        <a:rPr lang="en-GB" sz="1900" dirty="0"/>
                        <a:t>Observe standard precautions</a:t>
                      </a:r>
                      <a:endParaRPr sz="1900" dirty="0"/>
                    </a:p>
                    <a:p>
                      <a:pPr marL="457200" lvl="0" indent="-317500" algn="l" rtl="0">
                        <a:spcBef>
                          <a:spcPts val="0"/>
                        </a:spcBef>
                        <a:spcAft>
                          <a:spcPts val="0"/>
                        </a:spcAft>
                        <a:buClr>
                          <a:schemeClr val="dk1"/>
                        </a:buClr>
                        <a:buSzPts val="1400"/>
                        <a:buChar char="●"/>
                      </a:pPr>
                      <a:r>
                        <a:rPr lang="en-GB" sz="1900" dirty="0"/>
                        <a:t>Stay home when you are sick</a:t>
                      </a:r>
                      <a:endParaRPr sz="1900" dirty="0"/>
                    </a:p>
                  </a:txBody>
                  <a:tcPr marL="91421" marR="91421" marT="91422" marB="91422"/>
                </a:tc>
                <a:tc>
                  <a:txBody>
                    <a:bodyPr/>
                    <a:lstStyle/>
                    <a:p>
                      <a:pPr marL="457200" lvl="0" indent="-314325" algn="l" rtl="0">
                        <a:lnSpc>
                          <a:spcPct val="115000"/>
                        </a:lnSpc>
                        <a:spcBef>
                          <a:spcPts val="1200"/>
                        </a:spcBef>
                        <a:spcAft>
                          <a:spcPts val="0"/>
                        </a:spcAft>
                        <a:buClr>
                          <a:schemeClr val="dk1"/>
                        </a:buClr>
                        <a:buSzPts val="1350"/>
                        <a:buChar char="●"/>
                      </a:pPr>
                      <a:r>
                        <a:rPr lang="en-GB" sz="1400" dirty="0"/>
                        <a:t>Use of PPE including Disposable Gowns, goggles, respirators, gloves and hand hygiene</a:t>
                      </a:r>
                      <a:endParaRPr sz="1400" dirty="0"/>
                    </a:p>
                    <a:p>
                      <a:pPr marL="457200" lvl="0" indent="-314325" algn="l" rtl="0">
                        <a:lnSpc>
                          <a:spcPct val="115000"/>
                        </a:lnSpc>
                        <a:spcBef>
                          <a:spcPts val="0"/>
                        </a:spcBef>
                        <a:spcAft>
                          <a:spcPts val="0"/>
                        </a:spcAft>
                        <a:buClr>
                          <a:schemeClr val="dk1"/>
                        </a:buClr>
                        <a:buSzPts val="1350"/>
                        <a:buChar char="●"/>
                      </a:pPr>
                      <a:r>
                        <a:rPr lang="en-GB" sz="1400" dirty="0"/>
                        <a:t>Dedicate equipment for use on PUIs for nCov19</a:t>
                      </a:r>
                      <a:endParaRPr sz="1400" dirty="0"/>
                    </a:p>
                    <a:p>
                      <a:pPr marL="457200" lvl="0" indent="-314325" algn="l" rtl="0">
                        <a:lnSpc>
                          <a:spcPct val="115000"/>
                        </a:lnSpc>
                        <a:spcBef>
                          <a:spcPts val="0"/>
                        </a:spcBef>
                        <a:spcAft>
                          <a:spcPts val="0"/>
                        </a:spcAft>
                        <a:buClr>
                          <a:schemeClr val="dk1"/>
                        </a:buClr>
                        <a:buSzPts val="1350"/>
                        <a:buChar char="●"/>
                      </a:pPr>
                      <a:r>
                        <a:rPr lang="en-GB" sz="1400" dirty="0"/>
                        <a:t>Monitor and manage all exposed and symptomatic HCWs</a:t>
                      </a:r>
                      <a:endParaRPr sz="1400" dirty="0"/>
                    </a:p>
                    <a:p>
                      <a:pPr marL="457200" lvl="0" indent="-314325" algn="l" rtl="0">
                        <a:lnSpc>
                          <a:spcPct val="115000"/>
                        </a:lnSpc>
                        <a:spcBef>
                          <a:spcPts val="0"/>
                        </a:spcBef>
                        <a:spcAft>
                          <a:spcPts val="0"/>
                        </a:spcAft>
                        <a:buClr>
                          <a:schemeClr val="dk1"/>
                        </a:buClr>
                        <a:buSzPts val="1350"/>
                        <a:buChar char="●"/>
                      </a:pPr>
                      <a:endParaRPr sz="1400" dirty="0"/>
                    </a:p>
                    <a:p>
                      <a:pPr marL="0" lvl="0" indent="0" algn="l" rtl="0">
                        <a:spcBef>
                          <a:spcPts val="1200"/>
                        </a:spcBef>
                        <a:spcAft>
                          <a:spcPts val="0"/>
                        </a:spcAft>
                        <a:buNone/>
                      </a:pPr>
                      <a:endParaRPr sz="1900" dirty="0"/>
                    </a:p>
                  </a:txBody>
                  <a:tcPr marL="91421" marR="91421" marT="91422" marB="91422"/>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B168D2-1954-496D-86D0-3015CDFAE90D}"/>
              </a:ext>
            </a:extLst>
          </p:cNvPr>
          <p:cNvSpPr>
            <a:spLocks noGrp="1"/>
          </p:cNvSpPr>
          <p:nvPr>
            <p:ph sz="quarter" idx="14"/>
          </p:nvPr>
        </p:nvSpPr>
        <p:spPr>
          <a:xfrm>
            <a:off x="457200" y="1554163"/>
            <a:ext cx="8229600" cy="4621212"/>
          </a:xfrm>
          <a:prstGeom prst="rect">
            <a:avLst/>
          </a:prstGeom>
        </p:spPr>
        <p:txBody>
          <a:bodyPr>
            <a:normAutofit/>
          </a:bodyPr>
          <a:lstStyle/>
          <a:p>
            <a:pPr marL="0" lvl="0" indent="0" defTabSz="914400">
              <a:lnSpc>
                <a:spcPct val="90000"/>
              </a:lnSpc>
              <a:spcBef>
                <a:spcPts val="0"/>
              </a:spcBef>
              <a:buNone/>
            </a:pPr>
            <a:r>
              <a:rPr lang="en-US" sz="1500" b="1" dirty="0"/>
              <a:t>Probable case </a:t>
            </a:r>
            <a:endParaRPr lang="en-US" sz="1500" dirty="0"/>
          </a:p>
          <a:p>
            <a:pPr marL="0" lvl="0" indent="0" defTabSz="914400">
              <a:lnSpc>
                <a:spcPct val="90000"/>
              </a:lnSpc>
              <a:spcBef>
                <a:spcPts val="0"/>
              </a:spcBef>
              <a:buNone/>
            </a:pPr>
            <a:r>
              <a:rPr lang="en-US" sz="1500" dirty="0"/>
              <a:t>A suspect case for whom testing for COVID-19 is inconclusive. </a:t>
            </a:r>
          </a:p>
          <a:p>
            <a:pPr marL="0" lvl="0" indent="0" defTabSz="914400">
              <a:lnSpc>
                <a:spcPct val="90000"/>
              </a:lnSpc>
              <a:spcBef>
                <a:spcPts val="0"/>
              </a:spcBef>
              <a:buNone/>
            </a:pPr>
            <a:endParaRPr lang="en-US" sz="1500" b="1" dirty="0"/>
          </a:p>
          <a:p>
            <a:pPr marL="0" lvl="0" indent="0" defTabSz="914400">
              <a:lnSpc>
                <a:spcPct val="90000"/>
              </a:lnSpc>
              <a:spcBef>
                <a:spcPts val="0"/>
              </a:spcBef>
              <a:buNone/>
            </a:pPr>
            <a:r>
              <a:rPr lang="en-US" sz="1500" b="1" dirty="0"/>
              <a:t>Confirmed case </a:t>
            </a:r>
            <a:endParaRPr lang="en-US" sz="1500" dirty="0"/>
          </a:p>
          <a:p>
            <a:pPr marL="0" lvl="0" indent="0" defTabSz="914400">
              <a:lnSpc>
                <a:spcPct val="90000"/>
              </a:lnSpc>
              <a:spcBef>
                <a:spcPts val="0"/>
              </a:spcBef>
              <a:buNone/>
            </a:pPr>
            <a:r>
              <a:rPr lang="en-US" sz="1500" dirty="0"/>
              <a:t>A person with laboratory confirmation of COVID-19 infection, irrespective of clinical signs and symptoms</a:t>
            </a:r>
          </a:p>
          <a:p>
            <a:pPr marL="0" lvl="0" indent="0" defTabSz="914400">
              <a:lnSpc>
                <a:spcPct val="90000"/>
              </a:lnSpc>
              <a:spcBef>
                <a:spcPts val="0"/>
              </a:spcBef>
              <a:buNone/>
            </a:pPr>
            <a:endParaRPr lang="en-US" sz="1500" dirty="0"/>
          </a:p>
          <a:p>
            <a:pPr marL="0" lvl="0" indent="0" defTabSz="914400">
              <a:lnSpc>
                <a:spcPct val="90000"/>
              </a:lnSpc>
              <a:spcBef>
                <a:spcPts val="0"/>
              </a:spcBef>
              <a:buNone/>
            </a:pPr>
            <a:r>
              <a:rPr lang="en-US" sz="1500" b="1" dirty="0"/>
              <a:t>Recommendations for follow-up of contacts </a:t>
            </a:r>
          </a:p>
          <a:p>
            <a:pPr marL="0" lvl="0" indent="0" defTabSz="914400">
              <a:lnSpc>
                <a:spcPct val="90000"/>
              </a:lnSpc>
              <a:spcBef>
                <a:spcPts val="0"/>
              </a:spcBef>
              <a:buNone/>
            </a:pPr>
            <a:endParaRPr lang="en-US" sz="1500" dirty="0"/>
          </a:p>
          <a:p>
            <a:pPr marL="0" lvl="0" indent="0" defTabSz="914400">
              <a:lnSpc>
                <a:spcPct val="90000"/>
              </a:lnSpc>
              <a:spcBef>
                <a:spcPts val="0"/>
              </a:spcBef>
              <a:buNone/>
            </a:pPr>
            <a:r>
              <a:rPr lang="en-US" sz="1500" b="1" dirty="0"/>
              <a:t>Definition of contact</a:t>
            </a:r>
            <a:r>
              <a:rPr lang="en-US" sz="1500" dirty="0"/>
              <a:t> </a:t>
            </a:r>
          </a:p>
          <a:p>
            <a:pPr marL="0" lvl="0" indent="0" defTabSz="914400">
              <a:lnSpc>
                <a:spcPct val="90000"/>
              </a:lnSpc>
              <a:spcBef>
                <a:spcPts val="0"/>
              </a:spcBef>
              <a:buNone/>
            </a:pPr>
            <a:r>
              <a:rPr lang="en-US" sz="1500" dirty="0"/>
              <a:t>A contact is a person that is involved in any of the following: </a:t>
            </a:r>
          </a:p>
          <a:p>
            <a:pPr marL="457200" lvl="0" indent="-457200" defTabSz="914400">
              <a:lnSpc>
                <a:spcPct val="90000"/>
              </a:lnSpc>
              <a:spcBef>
                <a:spcPts val="0"/>
              </a:spcBef>
            </a:pPr>
            <a:r>
              <a:rPr lang="en-US" sz="1500" dirty="0"/>
              <a:t>Providing direct care without proper personal protective equipment (PPE) for COVID-19 patients </a:t>
            </a:r>
          </a:p>
          <a:p>
            <a:pPr marL="0" lvl="0" indent="0" defTabSz="914400">
              <a:lnSpc>
                <a:spcPct val="90000"/>
              </a:lnSpc>
              <a:spcBef>
                <a:spcPts val="0"/>
              </a:spcBef>
              <a:buNone/>
            </a:pPr>
            <a:endParaRPr lang="en-US" sz="1500" dirty="0"/>
          </a:p>
          <a:p>
            <a:pPr marL="457200" lvl="0" indent="-457200" defTabSz="914400">
              <a:lnSpc>
                <a:spcPct val="90000"/>
              </a:lnSpc>
              <a:spcBef>
                <a:spcPts val="0"/>
              </a:spcBef>
            </a:pPr>
            <a:r>
              <a:rPr lang="en-US" sz="1500" dirty="0"/>
              <a:t>Staying in the same close environment of a COVID-19 patient (including workplace, classroom, household, gatherings)</a:t>
            </a:r>
          </a:p>
          <a:p>
            <a:pPr marL="0" lvl="0" indent="0" defTabSz="914400">
              <a:lnSpc>
                <a:spcPct val="90000"/>
              </a:lnSpc>
              <a:spcBef>
                <a:spcPts val="0"/>
              </a:spcBef>
              <a:buNone/>
            </a:pPr>
            <a:endParaRPr lang="en-US" sz="1500" dirty="0"/>
          </a:p>
          <a:p>
            <a:pPr marL="457200" lvl="0" indent="-457200" defTabSz="914400">
              <a:lnSpc>
                <a:spcPct val="90000"/>
              </a:lnSpc>
              <a:spcBef>
                <a:spcPts val="0"/>
              </a:spcBef>
            </a:pPr>
            <a:r>
              <a:rPr lang="en-US" sz="1500" dirty="0"/>
              <a:t>Traveling together in close proximity (1 m) with a COVID-19 patient in any kind of conveyance within a 14‐day period after the onset of symptoms in the case under consideration. </a:t>
            </a:r>
          </a:p>
          <a:p>
            <a:pPr>
              <a:lnSpc>
                <a:spcPct val="90000"/>
              </a:lnSpc>
            </a:pPr>
            <a:endParaRPr lang="en-US" sz="1500" dirty="0"/>
          </a:p>
        </p:txBody>
      </p:sp>
      <p:sp>
        <p:nvSpPr>
          <p:cNvPr id="2" name="Title 1">
            <a:extLst>
              <a:ext uri="{FF2B5EF4-FFF2-40B4-BE49-F238E27FC236}">
                <a16:creationId xmlns:a16="http://schemas.microsoft.com/office/drawing/2014/main" id="{8A9AE053-3420-45D4-A4B5-ACD5A1B4B48E}"/>
              </a:ext>
            </a:extLst>
          </p:cNvPr>
          <p:cNvSpPr>
            <a:spLocks noGrp="1"/>
          </p:cNvSpPr>
          <p:nvPr>
            <p:ph type="title"/>
          </p:nvPr>
        </p:nvSpPr>
        <p:spPr>
          <a:xfrm>
            <a:off x="457200" y="274638"/>
            <a:ext cx="8229600" cy="1143000"/>
          </a:xfrm>
          <a:prstGeom prst="rect">
            <a:avLst/>
          </a:prstGeom>
        </p:spPr>
        <p:txBody>
          <a:bodyPr anchor="ctr">
            <a:normAutofit/>
          </a:bodyPr>
          <a:lstStyle/>
          <a:p>
            <a:r>
              <a:rPr lang="en-US" dirty="0"/>
              <a:t>CASE DEFINITION (DYNAMIC)</a:t>
            </a:r>
          </a:p>
        </p:txBody>
      </p:sp>
      <p:sp>
        <p:nvSpPr>
          <p:cNvPr id="9" name="Text Placeholder 3">
            <a:extLst>
              <a:ext uri="{FF2B5EF4-FFF2-40B4-BE49-F238E27FC236}">
                <a16:creationId xmlns:a16="http://schemas.microsoft.com/office/drawing/2014/main" id="{2D38C118-832E-4980-A3B3-6A78167798D0}"/>
              </a:ext>
            </a:extLst>
          </p:cNvPr>
          <p:cNvSpPr>
            <a:spLocks noGrp="1"/>
          </p:cNvSpPr>
          <p:nvPr>
            <p:ph type="body" sz="quarter" idx="13"/>
          </p:nvPr>
        </p:nvSpPr>
        <p:spPr>
          <a:xfrm>
            <a:off x="457200" y="6175376"/>
            <a:ext cx="8229600" cy="550863"/>
          </a:xfrm>
        </p:spPr>
        <p:txBody>
          <a:bodyPr/>
          <a:lstStyle/>
          <a:p>
            <a:endParaRPr lang="en-US"/>
          </a:p>
        </p:txBody>
      </p:sp>
      <p:sp>
        <p:nvSpPr>
          <p:cNvPr id="4" name="Slide Number Placeholder 3" hidden="1">
            <a:extLst>
              <a:ext uri="{FF2B5EF4-FFF2-40B4-BE49-F238E27FC236}">
                <a16:creationId xmlns:a16="http://schemas.microsoft.com/office/drawing/2014/main" id="{EC0C4E87-AE22-4DA6-82A9-0398A6776105}"/>
              </a:ext>
            </a:extLst>
          </p:cNvPr>
          <p:cNvSpPr>
            <a:spLocks noGrp="1"/>
          </p:cNvSpPr>
          <p:nvPr>
            <p:ph type="sldNum" sz="quarter" idx="4294967295"/>
          </p:nvPr>
        </p:nvSpPr>
        <p:spPr>
          <a:xfrm>
            <a:off x="6614864" y="6021292"/>
            <a:ext cx="2133600" cy="365125"/>
          </a:xfrm>
        </p:spPr>
        <p:txBody>
          <a:bodyPr/>
          <a:lstStyle/>
          <a:p>
            <a:pPr>
              <a:spcAft>
                <a:spcPts val="600"/>
              </a:spcAft>
            </a:pPr>
            <a:fld id="{BA8F66B1-2E65-47C7-819A-96C2007DF291}" type="slidenum">
              <a:rPr lang="en-US" smtClean="0"/>
              <a:pPr>
                <a:spcAft>
                  <a:spcPts val="600"/>
                </a:spcAft>
              </a:pPr>
              <a:t>8</a:t>
            </a:fld>
            <a:endParaRPr lang="en-US"/>
          </a:p>
        </p:txBody>
      </p:sp>
    </p:spTree>
    <p:extLst>
      <p:ext uri="{BB962C8B-B14F-4D97-AF65-F5344CB8AC3E}">
        <p14:creationId xmlns:p14="http://schemas.microsoft.com/office/powerpoint/2010/main" val="3587800923"/>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098AC85-4157-4593-9D11-CF196A32896C}"/>
              </a:ext>
            </a:extLst>
          </p:cNvPr>
          <p:cNvSpPr>
            <a:spLocks noGrp="1"/>
          </p:cNvSpPr>
          <p:nvPr>
            <p:ph type="title"/>
          </p:nvPr>
        </p:nvSpPr>
        <p:spPr/>
        <p:txBody>
          <a:bodyPr/>
          <a:lstStyle/>
          <a:p>
            <a:pPr eaLnBrk="1" hangingPunct="1"/>
            <a:r>
              <a:rPr lang="en-US" altLang="en-US" b="1"/>
              <a:t>References</a:t>
            </a:r>
            <a:endParaRPr lang="en-GB" altLang="en-US" b="1"/>
          </a:p>
        </p:txBody>
      </p:sp>
      <p:sp>
        <p:nvSpPr>
          <p:cNvPr id="3" name="Content Placeholder 2">
            <a:extLst>
              <a:ext uri="{FF2B5EF4-FFF2-40B4-BE49-F238E27FC236}">
                <a16:creationId xmlns:a16="http://schemas.microsoft.com/office/drawing/2014/main" id="{F9DD90E3-2779-4B19-BEB3-D83D68BF83E6}"/>
              </a:ext>
            </a:extLst>
          </p:cNvPr>
          <p:cNvSpPr>
            <a:spLocks noGrp="1"/>
          </p:cNvSpPr>
          <p:nvPr>
            <p:ph idx="1"/>
          </p:nvPr>
        </p:nvSpPr>
        <p:spPr/>
        <p:txBody>
          <a:bodyPr rtlCol="0">
            <a:normAutofit/>
          </a:bodyPr>
          <a:lstStyle/>
          <a:p>
            <a:pPr>
              <a:defRPr/>
            </a:pPr>
            <a:r>
              <a:rPr lang="en-US" sz="2400" dirty="0"/>
              <a:t>Infection prevention and control during health care when novel coronavirus (2019-nCoV) infection is suspected </a:t>
            </a:r>
            <a:r>
              <a:rPr lang="en-GB" sz="2400" dirty="0"/>
              <a:t>Interim guidance 25 January 2020. WHO</a:t>
            </a:r>
          </a:p>
          <a:p>
            <a:pPr marL="0" indent="0">
              <a:buNone/>
              <a:defRPr/>
            </a:pPr>
            <a:endParaRPr lang="en-GB" sz="2400" dirty="0"/>
          </a:p>
          <a:p>
            <a:pPr>
              <a:defRPr/>
            </a:pPr>
            <a:r>
              <a:rPr lang="en-US" sz="2400" dirty="0"/>
              <a:t>Interim Infection Prevention and Control Recommendations for Patients with Known or Patients Under Investigation for 2019 Novel Coronavirus (2019-nCoV) in a Healthcare Setting. CDC</a:t>
            </a:r>
          </a:p>
          <a:p>
            <a:pPr>
              <a:defRPr/>
            </a:pP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6F38-84B6-449E-8382-9A9D1BB827D6}"/>
              </a:ext>
            </a:extLst>
          </p:cNvPr>
          <p:cNvSpPr>
            <a:spLocks noGrp="1"/>
          </p:cNvSpPr>
          <p:nvPr>
            <p:ph type="title"/>
          </p:nvPr>
        </p:nvSpPr>
        <p:spPr>
          <a:xfrm>
            <a:off x="350168" y="116632"/>
            <a:ext cx="8229600" cy="1143000"/>
          </a:xfrm>
          <a:prstGeom prst="rect">
            <a:avLst/>
          </a:prstGeom>
        </p:spPr>
        <p:txBody>
          <a:bodyPr anchor="ctr">
            <a:normAutofit/>
          </a:bodyPr>
          <a:lstStyle/>
          <a:p>
            <a:r>
              <a:rPr lang="en-US" dirty="0"/>
              <a:t>CASE DEFINITION (DYNAMIC)</a:t>
            </a:r>
          </a:p>
        </p:txBody>
      </p:sp>
      <p:sp>
        <p:nvSpPr>
          <p:cNvPr id="4" name="Slide Number Placeholder 3">
            <a:extLst>
              <a:ext uri="{FF2B5EF4-FFF2-40B4-BE49-F238E27FC236}">
                <a16:creationId xmlns:a16="http://schemas.microsoft.com/office/drawing/2014/main" id="{C06E6884-3C66-4241-A25F-2687E512CD5D}"/>
              </a:ext>
            </a:extLst>
          </p:cNvPr>
          <p:cNvSpPr>
            <a:spLocks noGrp="1"/>
          </p:cNvSpPr>
          <p:nvPr>
            <p:ph type="sldNum" sz="quarter" idx="12"/>
          </p:nvPr>
        </p:nvSpPr>
        <p:spPr>
          <a:xfrm>
            <a:off x="6614864" y="6021292"/>
            <a:ext cx="2133600" cy="365125"/>
          </a:xfrm>
          <a:prstGeom prst="rect">
            <a:avLst/>
          </a:prstGeom>
        </p:spPr>
        <p:txBody>
          <a:bodyPr anchor="ctr">
            <a:normAutofit/>
          </a:bodyPr>
          <a:lstStyle/>
          <a:p>
            <a:pPr>
              <a:spcAft>
                <a:spcPts val="600"/>
              </a:spcAft>
            </a:pPr>
            <a:fld id="{BA8F66B1-2E65-47C7-819A-96C2007DF291}" type="slidenum">
              <a:rPr lang="en-US" smtClean="0"/>
              <a:pPr>
                <a:spcAft>
                  <a:spcPts val="600"/>
                </a:spcAft>
              </a:pPr>
              <a:t>9</a:t>
            </a:fld>
            <a:endParaRPr lang="en-US"/>
          </a:p>
        </p:txBody>
      </p:sp>
      <p:graphicFrame>
        <p:nvGraphicFramePr>
          <p:cNvPr id="6" name="Content Placeholder 2">
            <a:extLst>
              <a:ext uri="{FF2B5EF4-FFF2-40B4-BE49-F238E27FC236}">
                <a16:creationId xmlns:a16="http://schemas.microsoft.com/office/drawing/2014/main" id="{8787C81D-BA65-4D00-9783-41135EC92677}"/>
              </a:ext>
            </a:extLst>
          </p:cNvPr>
          <p:cNvGraphicFramePr>
            <a:graphicFrameLocks noGrp="1"/>
          </p:cNvGraphicFramePr>
          <p:nvPr>
            <p:ph idx="1"/>
            <p:extLst>
              <p:ext uri="{D42A27DB-BD31-4B8C-83A1-F6EECF244321}">
                <p14:modId xmlns:p14="http://schemas.microsoft.com/office/powerpoint/2010/main" val="4029154712"/>
              </p:ext>
            </p:extLst>
          </p:nvPr>
        </p:nvGraphicFramePr>
        <p:xfrm>
          <a:off x="457200" y="160020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694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HO Theme 2">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HO Theme 2" id="{5C3C975E-A3D4-4565-81AE-49CCE0FD95B3}" vid="{3CF93F99-25C4-4A9D-8511-5D2A291D60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E">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HE" id="{679BF287-F931-43E0-8A8D-846263C48BFC}" vid="{ADD12E68-FA6E-4F35-8C66-08BA7A930CCF}"/>
    </a:ext>
  </a:extLst>
</a:theme>
</file>

<file path=ppt/theme/theme4.xml><?xml version="1.0" encoding="utf-8"?>
<a:theme xmlns:a="http://schemas.openxmlformats.org/drawingml/2006/main" name="1_WHE">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HE" id="{E17D93E7-A4F3-4828-8FC3-8E0420159C6D}" vid="{59D0634D-DD3A-47DC-8CE6-91EB5BAD1D6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6694</Words>
  <Application>Microsoft Office PowerPoint</Application>
  <PresentationFormat>On-screen Show (4:3)</PresentationFormat>
  <Paragraphs>871</Paragraphs>
  <Slides>80</Slides>
  <Notes>25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80</vt:i4>
      </vt:variant>
    </vt:vector>
  </HeadingPairs>
  <TitlesOfParts>
    <vt:vector size="94" baseType="lpstr">
      <vt:lpstr>Arial</vt:lpstr>
      <vt:lpstr>Calibri</vt:lpstr>
      <vt:lpstr>Calibri Light</vt:lpstr>
      <vt:lpstr>Century Gothic</vt:lpstr>
      <vt:lpstr>Corbel</vt:lpstr>
      <vt:lpstr>Gill Sans</vt:lpstr>
      <vt:lpstr>Leelawadee</vt:lpstr>
      <vt:lpstr>Segoe Condensed</vt:lpstr>
      <vt:lpstr>Segoe UI</vt:lpstr>
      <vt:lpstr>Times New Roman</vt:lpstr>
      <vt:lpstr>WHO Theme 2</vt:lpstr>
      <vt:lpstr>Office Theme</vt:lpstr>
      <vt:lpstr>WHE</vt:lpstr>
      <vt:lpstr>1_WHE</vt:lpstr>
      <vt:lpstr> </vt:lpstr>
      <vt:lpstr>Learning objectives</vt:lpstr>
      <vt:lpstr>Background</vt:lpstr>
      <vt:lpstr>Coronaviruses</vt:lpstr>
      <vt:lpstr>Coronaviruses</vt:lpstr>
      <vt:lpstr>Objectives of COVID-19 Surveillance</vt:lpstr>
      <vt:lpstr>COVID-19 CASE DEFINITION (DYNAMIC)</vt:lpstr>
      <vt:lpstr>CASE DEFINITION (DYNAMIC)</vt:lpstr>
      <vt:lpstr>CASE DEFINITION (DYNAMIC)</vt:lpstr>
      <vt:lpstr>CASE DEFINITION (DYNAMIC)</vt:lpstr>
      <vt:lpstr>COVID-19 TRANSMISSION</vt:lpstr>
      <vt:lpstr>COVID-19 TRANSMISSION</vt:lpstr>
      <vt:lpstr>Symptoms of COVID-19</vt:lpstr>
      <vt:lpstr>PowerPoint Presentation</vt:lpstr>
      <vt:lpstr>COVID-2019 - CLINICAL FEATURES</vt:lpstr>
      <vt:lpstr>COVID-2019: newborns and pregnant women</vt:lpstr>
      <vt:lpstr>COVID-2019 - INVESTIGATIONS*</vt:lpstr>
      <vt:lpstr>COVID-2019 Critical illness </vt:lpstr>
      <vt:lpstr>COVID-19 – CLINICAL MANAGEMENT</vt:lpstr>
      <vt:lpstr>WHO AFRO Region (as of 28 Feb 2:00am) Confirmed cases</vt:lpstr>
      <vt:lpstr>COVID-19 – WHO Website</vt:lpstr>
      <vt:lpstr>Country Readiness for COVID-19</vt:lpstr>
      <vt:lpstr>Readiness status by country for COVID-19</vt:lpstr>
      <vt:lpstr>Readiness status by response pillar for COVID-19</vt:lpstr>
      <vt:lpstr>Country Readiness compiled on 02 February (Initial Assessment &amp; the situation may have changed)</vt:lpstr>
      <vt:lpstr>Country Readiness – Points of Entry(PoE)</vt:lpstr>
      <vt:lpstr>Country Readiness – Rapid Response Teams (RRT)</vt:lpstr>
      <vt:lpstr>Country Readiness - Surveillance</vt:lpstr>
      <vt:lpstr>Country Readiness - Laboratory</vt:lpstr>
      <vt:lpstr>Testing of Specimens – projected capacity</vt:lpstr>
      <vt:lpstr>Country Readiness – IPC and Clinical Management</vt:lpstr>
      <vt:lpstr>Country Readiness – Coordination</vt:lpstr>
      <vt:lpstr>Country Readiness – Coordination and Logistics</vt:lpstr>
      <vt:lpstr>More information and WHO resources</vt:lpstr>
      <vt:lpstr>Enhanced surveillance and outbreak investigation for COVID-19</vt:lpstr>
      <vt:lpstr>After a case of COVID-19 has been confirmed</vt:lpstr>
      <vt:lpstr>Active case finding</vt:lpstr>
      <vt:lpstr>contact</vt:lpstr>
      <vt:lpstr>Contact tracing</vt:lpstr>
      <vt:lpstr>Contact tracing (in community setting)</vt:lpstr>
      <vt:lpstr>Contact tracing  (in health care setting)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LABORATORY TESTING FOR COVID-19</vt:lpstr>
      <vt:lpstr>Laboratory sample type collected forlaboratory testing - 1 </vt:lpstr>
      <vt:lpstr>Laboratory sample type collected for laboratory testing - 2 </vt:lpstr>
      <vt:lpstr>Information to be provided to accompany laboratory testing - 2 </vt:lpstr>
      <vt:lpstr>Infection prevention measurements during sample collection</vt:lpstr>
      <vt:lpstr>Infection prevention measurements during sample collection</vt:lpstr>
      <vt:lpstr>Packaging and shipment</vt:lpstr>
      <vt:lpstr>Tests to be performed in expert laboratories</vt:lpstr>
      <vt:lpstr>Reporting of cases and test results</vt:lpstr>
      <vt:lpstr>Infection Prevention and Control for 2019 Novel Coronavirus Infection </vt:lpstr>
      <vt:lpstr>Goals of Infection Prevention and Control </vt:lpstr>
      <vt:lpstr>Principles of infection prevention &amp; control strategies associated with health care with suspected (COVID -19)</vt:lpstr>
      <vt:lpstr> Ensuring triage, early recognition, and source control </vt:lpstr>
      <vt:lpstr>Applying standard precautions for all patients</vt:lpstr>
      <vt:lpstr>Respiratory or cough etiquette </vt:lpstr>
      <vt:lpstr>Hand hygiene </vt:lpstr>
      <vt:lpstr>PowerPoint Presentation</vt:lpstr>
      <vt:lpstr>Personal protective equipment (PPE)</vt:lpstr>
      <vt:lpstr>PowerPoint Presentation</vt:lpstr>
      <vt:lpstr>Risk assessment for  appropriate use of PPE</vt:lpstr>
      <vt:lpstr>Personal protective equipment (PPE)</vt:lpstr>
      <vt:lpstr>Implementing empiric additional precautions </vt:lpstr>
      <vt:lpstr>Additional Contact and droplet precautions </vt:lpstr>
      <vt:lpstr>Isolation </vt:lpstr>
      <vt:lpstr>Implementing administrative controls </vt:lpstr>
      <vt:lpstr>  Administrative measures related to healthcare workers  </vt:lpstr>
      <vt:lpstr>Using environmental and engineering controls </vt:lpstr>
      <vt:lpstr>Recommendation for outpatient care</vt:lpstr>
      <vt:lpstr>Summary of recommendations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Prof Jayne Tusiime</dc:creator>
  <cp:lastModifiedBy>Prof Jayne Tusiime</cp:lastModifiedBy>
  <cp:revision>15</cp:revision>
  <dcterms:created xsi:type="dcterms:W3CDTF">2020-03-02T23:03:24Z</dcterms:created>
  <dcterms:modified xsi:type="dcterms:W3CDTF">2020-03-03T05:52:48Z</dcterms:modified>
</cp:coreProperties>
</file>